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2" r:id="rId3"/>
  </p:sldMasterIdLst>
  <p:notesMasterIdLst>
    <p:notesMasterId r:id="rId196"/>
  </p:notesMasterIdLst>
  <p:sldIdLst>
    <p:sldId id="972"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976" r:id="rId19"/>
    <p:sldId id="974" r:id="rId20"/>
    <p:sldId id="975" r:id="rId21"/>
    <p:sldId id="271" r:id="rId22"/>
    <p:sldId id="982" r:id="rId23"/>
    <p:sldId id="273" r:id="rId24"/>
    <p:sldId id="272" r:id="rId25"/>
    <p:sldId id="977" r:id="rId26"/>
    <p:sldId id="981" r:id="rId27"/>
    <p:sldId id="275" r:id="rId28"/>
    <p:sldId id="274" r:id="rId29"/>
    <p:sldId id="980" r:id="rId30"/>
    <p:sldId id="276" r:id="rId31"/>
    <p:sldId id="978"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804" r:id="rId137"/>
    <p:sldId id="383" r:id="rId138"/>
    <p:sldId id="384" r:id="rId139"/>
    <p:sldId id="385" r:id="rId140"/>
    <p:sldId id="386" r:id="rId141"/>
    <p:sldId id="387" r:id="rId142"/>
    <p:sldId id="388" r:id="rId143"/>
    <p:sldId id="805" r:id="rId144"/>
    <p:sldId id="389" r:id="rId145"/>
    <p:sldId id="806" r:id="rId146"/>
    <p:sldId id="393" r:id="rId147"/>
    <p:sldId id="390" r:id="rId148"/>
    <p:sldId id="391" r:id="rId149"/>
    <p:sldId id="399" r:id="rId150"/>
    <p:sldId id="807" r:id="rId151"/>
    <p:sldId id="395" r:id="rId152"/>
    <p:sldId id="809" r:id="rId153"/>
    <p:sldId id="810" r:id="rId154"/>
    <p:sldId id="409" r:id="rId155"/>
    <p:sldId id="815" r:id="rId156"/>
    <p:sldId id="816" r:id="rId157"/>
    <p:sldId id="400" r:id="rId158"/>
    <p:sldId id="401" r:id="rId159"/>
    <p:sldId id="402" r:id="rId160"/>
    <p:sldId id="403" r:id="rId161"/>
    <p:sldId id="404" r:id="rId162"/>
    <p:sldId id="405" r:id="rId163"/>
    <p:sldId id="398" r:id="rId164"/>
    <p:sldId id="973" r:id="rId165"/>
    <p:sldId id="817" r:id="rId166"/>
    <p:sldId id="820" r:id="rId167"/>
    <p:sldId id="397" r:id="rId168"/>
    <p:sldId id="407" r:id="rId169"/>
    <p:sldId id="826" r:id="rId170"/>
    <p:sldId id="821" r:id="rId171"/>
    <p:sldId id="417" r:id="rId172"/>
    <p:sldId id="418" r:id="rId173"/>
    <p:sldId id="419" r:id="rId174"/>
    <p:sldId id="420" r:id="rId175"/>
    <p:sldId id="421" r:id="rId176"/>
    <p:sldId id="422" r:id="rId177"/>
    <p:sldId id="822" r:id="rId178"/>
    <p:sldId id="819" r:id="rId179"/>
    <p:sldId id="408" r:id="rId180"/>
    <p:sldId id="412" r:id="rId181"/>
    <p:sldId id="413" r:id="rId182"/>
    <p:sldId id="823" r:id="rId183"/>
    <p:sldId id="425" r:id="rId184"/>
    <p:sldId id="426" r:id="rId185"/>
    <p:sldId id="427" r:id="rId186"/>
    <p:sldId id="428" r:id="rId187"/>
    <p:sldId id="429" r:id="rId188"/>
    <p:sldId id="824" r:id="rId189"/>
    <p:sldId id="431" r:id="rId190"/>
    <p:sldId id="432" r:id="rId191"/>
    <p:sldId id="825" r:id="rId192"/>
    <p:sldId id="434" r:id="rId193"/>
    <p:sldId id="435" r:id="rId194"/>
    <p:sldId id="827"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196" Type="http://schemas.openxmlformats.org/officeDocument/2006/relationships/notesMaster" Target="notesMasters/notesMaster1.xml"/><Relationship Id="rId200"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181" Type="http://schemas.openxmlformats.org/officeDocument/2006/relationships/slide" Target="slides/slide178.xml"/><Relationship Id="rId186" Type="http://schemas.openxmlformats.org/officeDocument/2006/relationships/slide" Target="slides/slide183.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viewProps" Target="viewProps.xml"/><Relationship Id="rId172" Type="http://schemas.openxmlformats.org/officeDocument/2006/relationships/slide" Target="slides/slide169.xml"/><Relationship Id="rId193" Type="http://schemas.openxmlformats.org/officeDocument/2006/relationships/slide" Target="slides/slide190.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190" Type="http://schemas.openxmlformats.org/officeDocument/2006/relationships/slide" Target="slides/slide187.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DF79D-55D5-4F8A-A250-D441FC40DAAF}"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11626-F8C5-4D54-ABAE-E86B09321E45}" type="slidenum">
              <a:rPr lang="en-US" smtClean="0"/>
              <a:t>‹#›</a:t>
            </a:fld>
            <a:endParaRPr lang="en-US"/>
          </a:p>
        </p:txBody>
      </p:sp>
    </p:spTree>
    <p:extLst>
      <p:ext uri="{BB962C8B-B14F-4D97-AF65-F5344CB8AC3E}">
        <p14:creationId xmlns:p14="http://schemas.microsoft.com/office/powerpoint/2010/main" val="266154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www.wassenaar.org/"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lIns="96661" tIns="48331" rIns="96661" bIns="48331"/>
          <a:lstStyle/>
          <a:p>
            <a:pPr marL="0" marR="0" lvl="0" indent="0" algn="r" defTabSz="966612" rtl="0" eaLnBrk="1" fontAlgn="auto" latinLnBrk="0" hangingPunct="1">
              <a:lnSpc>
                <a:spcPct val="100000"/>
              </a:lnSpc>
              <a:spcBef>
                <a:spcPts val="0"/>
              </a:spcBef>
              <a:spcAft>
                <a:spcPts val="0"/>
              </a:spcAft>
              <a:buClrTx/>
              <a:buSzTx/>
              <a:buFont typeface="Arial"/>
              <a:buNone/>
              <a:tabLst/>
              <a:defRPr/>
            </a:pPr>
            <a:fld id="{E93F8E54-36E7-476A-ACD2-032BC48508DF}" type="slidenum">
              <a:rPr kumimoji="0" lang="en-US" sz="1300" b="0" i="0" u="none" strike="noStrike" kern="1200" cap="none" spc="0" normalizeH="0" baseline="0" noProof="0">
                <a:ln>
                  <a:noFill/>
                </a:ln>
                <a:solidFill>
                  <a:prstClr val="black"/>
                </a:solidFill>
                <a:effectLst/>
                <a:uLnTx/>
                <a:uFillTx/>
                <a:latin typeface="Calibri"/>
                <a:ea typeface="+mn-ea"/>
                <a:cs typeface="Arial"/>
                <a:sym typeface="Arial"/>
              </a:rPr>
              <a:pPr marL="0" marR="0" lvl="0" indent="0" algn="r" defTabSz="966612" rtl="0" eaLnBrk="1" fontAlgn="auto" latinLnBrk="0" hangingPunct="1">
                <a:lnSpc>
                  <a:spcPct val="100000"/>
                </a:lnSpc>
                <a:spcBef>
                  <a:spcPts val="0"/>
                </a:spcBef>
                <a:spcAft>
                  <a:spcPts val="0"/>
                </a:spcAft>
                <a:buClrTx/>
                <a:buSzTx/>
                <a:buFont typeface="Arial"/>
                <a:buNone/>
                <a:tabLst/>
                <a:defRPr/>
              </a:pPr>
              <a:t>1</a:t>
            </a:fld>
            <a:endParaRPr kumimoji="0" lang="en-US" sz="13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116767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364b60cd0_1_5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150" name="Google Shape;150;g4364b60cd0_1_57:notes"/>
          <p:cNvSpPr>
            <a:spLocks noGrp="1" noRot="1" noChangeAspect="1"/>
          </p:cNvSpPr>
          <p:nvPr>
            <p:ph type="sldImg" idx="2"/>
          </p:nvPr>
        </p:nvSpPr>
        <p:spPr>
          <a:xfrm>
            <a:off x="-1314450" y="942975"/>
            <a:ext cx="8281988" cy="46577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151" name="Google Shape;151;g4364b60cd0_1_57:notes"/>
          <p:cNvSpPr txBox="1">
            <a:spLocks noGrp="1"/>
          </p:cNvSpPr>
          <p:nvPr>
            <p:ph type="body" idx="1"/>
          </p:nvPr>
        </p:nvSpPr>
        <p:spPr>
          <a:xfrm>
            <a:off x="565727" y="5900738"/>
            <a:ext cx="4521280" cy="5479110"/>
          </a:xfrm>
          <a:prstGeom prst="rect">
            <a:avLst/>
          </a:prstGeom>
          <a:noFill/>
          <a:ln>
            <a:noFill/>
          </a:ln>
        </p:spPr>
        <p:txBody>
          <a:bodyPr spcFirstLastPara="1" wrap="square" lIns="96645" tIns="48309" rIns="96645" bIns="48309" anchor="ctr" anchorCtr="0">
            <a:noAutofit/>
          </a:bodyPr>
          <a:lstStyle/>
          <a:p>
            <a:pPr marL="0" indent="0">
              <a:buNone/>
            </a:pPr>
            <a:r>
              <a:rPr lang="en" sz="1500">
                <a:solidFill>
                  <a:schemeClr val="dk1"/>
                </a:solidFill>
                <a:latin typeface="Assistant"/>
                <a:ea typeface="Assistant"/>
                <a:cs typeface="Assistant"/>
                <a:sym typeface="Assistant"/>
              </a:rPr>
              <a:t>This is perhaps the most testable domain on the CISSP exam because all decisions should revolve around risk management.  Don’t go too deep in the technical aspects of a problem, when instead a change in the process would be a better long term solution.</a:t>
            </a:r>
            <a:endParaRPr sz="1500">
              <a:solidFill>
                <a:schemeClr val="dk1"/>
              </a:solidFill>
              <a:latin typeface="Assistant"/>
              <a:ea typeface="Assistant"/>
              <a:cs typeface="Assistant"/>
              <a:sym typeface="Assistant"/>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436860d5a7_0_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436860d5a7_0_4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859" name="Google Shape;859;g436860d5a7_0_4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431ceaaa40_0_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431ceaaa40_0_1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436860d5a7_0_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436860d5a7_0_7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871" name="Google Shape;871;g436860d5a7_0_7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108</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436860d5a7_0_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g436860d5a7_0_8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879" name="Google Shape;879;g436860d5a7_0_8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436860d5a7_0_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5" name="Google Shape;885;g436860d5a7_0_9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300">
                <a:solidFill>
                  <a:schemeClr val="dk1"/>
                </a:solidFill>
                <a:latin typeface="Times"/>
                <a:ea typeface="Times"/>
                <a:cs typeface="Times"/>
                <a:sym typeface="Times"/>
              </a:rPr>
              <a:t>Regardless of the function of a system, there are certain basic steps that can be taken to secure that system.  Removing unnecessary applications and services is always the first step in hardening a system.  Applications and services often have associated ports that are configured to “listen”.  Essentially this provide an attacker with an entry point into the network.  </a:t>
            </a:r>
            <a:endParaRPr/>
          </a:p>
          <a:p>
            <a:pPr marL="0" indent="0">
              <a:buNone/>
            </a:pPr>
            <a:r>
              <a:rPr lang="en" sz="1300">
                <a:solidFill>
                  <a:schemeClr val="dk1"/>
                </a:solidFill>
                <a:latin typeface="Times"/>
                <a:ea typeface="Times"/>
                <a:cs typeface="Times"/>
                <a:sym typeface="Times"/>
              </a:rPr>
              <a:t>Ensuring that the latest security patches and services packs are installed is another way to work towards creating a secure environment.  Often software that is “buggy” is put on the market.  Attackers will find these flaws and often will make these exploits public.  In response, the vendor will create a security patch to shore up these weaknesses.  If an administrator doesn’t keep up with the latest patches, then he or she will run the risk of leaving their systems exposed.</a:t>
            </a:r>
            <a:endParaRPr/>
          </a:p>
          <a:p>
            <a:pPr marL="0" indent="0">
              <a:buNone/>
            </a:pPr>
            <a:r>
              <a:rPr lang="en" sz="1300">
                <a:solidFill>
                  <a:schemeClr val="dk1"/>
                </a:solidFill>
                <a:latin typeface="Times"/>
                <a:ea typeface="Times"/>
                <a:cs typeface="Times"/>
                <a:sym typeface="Times"/>
              </a:rPr>
              <a:t>Further, keep in mind that systems are rarely configured with the most robust security settings out of the box.  Often, ease of use and performance are the first considerations.  Default settings and accounts, though useful, are well known and easy targets.  Everyone knows the administrative account is often named simply “administrator” and many people may choose a very simple password, like “password”.  These weak setting need to be modified.  Personal firewalls, auditing and automatic updates should be enabled to provide extra protection.  The security baseline details the minimum acceptable security configuration and must be followed.  </a:t>
            </a:r>
            <a:endParaRPr/>
          </a:p>
        </p:txBody>
      </p:sp>
      <p:sp>
        <p:nvSpPr>
          <p:cNvPr id="886" name="Google Shape;886;g436860d5a7_0_9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436860d5a7_0_1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2" name="Google Shape;892;g436860d5a7_0_10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893" name="Google Shape;893;g436860d5a7_0_10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111</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436860d5a7_0_1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g436860d5a7_0_10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02" name="Google Shape;902;g436860d5a7_0_10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436860d5a7_0_1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g436860d5a7_0_11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10" name="Google Shape;910;g436860d5a7_0_11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113</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436860d5a7_0_14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g436860d5a7_0_14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18" name="Google Shape;918;g436860d5a7_0_14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114</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436860d5a7_0_1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g436860d5a7_0_16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25" name="Google Shape;925;g436860d5a7_0_16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115</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f835c88f7_3_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f835c88f7_3_8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431ceaaa40_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431ceaaa40_0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431ceaaa40_0_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6" name="Google Shape;936;g431ceaaa40_0_2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37" name="Google Shape;937;g431ceaaa40_0_2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117</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436860d5a7_0_16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3" name="Google Shape;943;g436860d5a7_0_16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44" name="Google Shape;944;g436860d5a7_0_16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436860d5a7_0_1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g436860d5a7_0_17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51" name="Google Shape;951;g436860d5a7_0_17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431ceaaa40_0_1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431ceaaa40_0_15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31ceaaa40_0_1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g431ceaaa40_0_15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63" name="Google Shape;963;g431ceaaa40_0_15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431ceaaa40_0_1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g431ceaaa40_0_16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70" name="Google Shape;970;g431ceaaa40_0_16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431ceaaa40_0_1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6" name="Google Shape;986;g431ceaaa40_0_17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87" name="Google Shape;987;g431ceaaa40_0_17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436860d5a7_0_2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g436860d5a7_0_27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94" name="Google Shape;994;g436860d5a7_0_27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436860d5a7_0_2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g436860d5a7_0_27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lt1"/>
              </a:solidFill>
              <a:latin typeface="Times"/>
              <a:ea typeface="Times"/>
              <a:cs typeface="Times"/>
              <a:sym typeface="Times"/>
            </a:endParaRPr>
          </a:p>
        </p:txBody>
      </p:sp>
      <p:sp>
        <p:nvSpPr>
          <p:cNvPr id="1002" name="Google Shape;1002;g436860d5a7_0_27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364b60cd0_1_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4364b60cd0_1_6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Security requires that we manage the way people interface with technology. Processes control that access and can be used to mitigate the risk of users inappropriately accessing resources (greatest threat.)  When ISC2 emphasizes “Security Transcends Technology” the purpose is to focus on the process.  Many times organizations spend millions of dollars on technology, but if the foundation of a secure environment are not in place, then it will not matter.  Senior management is accountable for appropriately protecting the assets for which they have been entrusted.</a:t>
            </a:r>
            <a:endParaRPr sz="1500">
              <a:solidFill>
                <a:schemeClr val="dk1"/>
              </a:solidFill>
              <a:latin typeface="Assistant"/>
              <a:ea typeface="Assistant"/>
              <a:cs typeface="Assistant"/>
              <a:sym typeface="Assistant"/>
            </a:endParaRPr>
          </a:p>
        </p:txBody>
      </p:sp>
      <p:sp>
        <p:nvSpPr>
          <p:cNvPr id="164" name="Google Shape;164;g4364b60cd0_1_6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431ceaaa40_0_1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431ceaaa40_0_18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14" name="Google Shape;1014;g431ceaaa40_0_18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431ceaaa40_0_1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6" name="Google Shape;1026;g431ceaaa40_0_19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27" name="Google Shape;1027;g431ceaaa40_0_19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128</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431ceaaa40_0_20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4" name="Google Shape;1034;g431ceaaa40_0_20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35" name="Google Shape;1035;g431ceaaa40_0_20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129</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431ceaaa40_0_2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g431ceaaa40_0_21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43" name="Google Shape;1043;g431ceaaa40_0_21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31ceaaa40_0_2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31ceaaa40_0_21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51" name="Google Shape;1051;g431ceaaa40_0_21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131</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431ceaaa40_0_2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9" name="Google Shape;1059;g431ceaaa40_0_22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60" name="Google Shape;1060;g431ceaaa40_0_22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431ceaaa40_0_2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g431ceaaa40_0_23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69" name="Google Shape;1069;g431ceaaa40_0_23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133</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5322833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31ceaaa40_0_2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6" name="Google Shape;1076;g431ceaaa40_0_24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77" name="Google Shape;1077;g431ceaaa40_0_24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135</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364b60cd0_1_7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4364b60cd0_1_7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Threats to Confidentiality</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Social Engineering--mitigating strategies:  Training, separation of duties</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Eavesdropping--mitigate by encryption or  keep sensitive information off the network</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Media reuse--covered later in this chapter, but ultimately mitigated by proper destruction of data (based on its value)</a:t>
            </a:r>
            <a:endParaRPr sz="1500">
              <a:solidFill>
                <a:schemeClr val="dk1"/>
              </a:solidFill>
              <a:latin typeface="Assistant"/>
              <a:ea typeface="Assistant"/>
              <a:cs typeface="Assistant"/>
              <a:sym typeface="Assistant"/>
            </a:endParaRPr>
          </a:p>
          <a:p>
            <a:pPr marL="0" indent="0">
              <a:buNone/>
            </a:pP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Threats to Integrity</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Corruption (accidental)Mitigated by-- Hashes, message digests, checksums</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Malicious modification-- Mitigated by message authentication codes, digital signatures</a:t>
            </a:r>
            <a:endParaRPr sz="1500">
              <a:solidFill>
                <a:schemeClr val="dk1"/>
              </a:solidFill>
              <a:latin typeface="Assistant"/>
              <a:ea typeface="Assistant"/>
              <a:cs typeface="Assistant"/>
              <a:sym typeface="Assistant"/>
            </a:endParaRPr>
          </a:p>
          <a:p>
            <a:pPr marL="0" indent="0">
              <a:buNone/>
            </a:pP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Threats to Availability--Mitigated through redundancy and resiliency</a:t>
            </a:r>
            <a:endParaRPr sz="1500">
              <a:solidFill>
                <a:schemeClr val="dk1"/>
              </a:solidFill>
              <a:latin typeface="Assistant"/>
              <a:ea typeface="Assistant"/>
              <a:cs typeface="Assistant"/>
              <a:sym typeface="Assistant"/>
            </a:endParaRPr>
          </a:p>
        </p:txBody>
      </p:sp>
      <p:sp>
        <p:nvSpPr>
          <p:cNvPr id="176" name="Google Shape;176;g4364b60cd0_1_7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431ceaaa40_0_2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4" name="Google Shape;1084;g431ceaaa40_0_24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85" name="Google Shape;1085;g431ceaaa40_0_24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136</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431ceaaa40_0_2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g431ceaaa40_0_25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93" name="Google Shape;1093;g431ceaaa40_0_25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137</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431ceaaa40_0_2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g431ceaaa40_0_26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101" name="Google Shape;1101;g431ceaaa40_0_26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138</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431ceaaa40_0_2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 name="Google Shape;1108;g431ceaaa40_0_26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109" name="Google Shape;1109;g431ceaaa40_0_26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139</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431ceaaa40_0_2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6" name="Google Shape;1116;g431ceaaa40_0_27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117" name="Google Shape;1117;g431ceaaa40_0_27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140</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3262941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431ceaaa40_0_2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g431ceaaa40_0_28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Times"/>
              <a:ea typeface="Times"/>
              <a:cs typeface="Times"/>
              <a:sym typeface="Times"/>
            </a:endParaRPr>
          </a:p>
        </p:txBody>
      </p:sp>
      <p:sp>
        <p:nvSpPr>
          <p:cNvPr id="1125" name="Google Shape;1125;g431ceaaa40_0_28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142</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431ceaaa40_0_3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7" name="Google Shape;1157;g431ceaaa40_0_31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158" name="Google Shape;1158;g431ceaaa40_0_31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144</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431ceaaa40_0_2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2" name="Google Shape;1132;g431ceaaa40_0_28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133" name="Google Shape;1133;g431ceaaa40_0_28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145</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431ceaaa40_0_2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Google Shape;1141;g431ceaaa40_0_29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142" name="Google Shape;1142;g431ceaaa40_0_29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146</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364b60cd0_1_8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4364b60cd0_1_8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NIST SP 800-12 rev 1 replaced what was commonly known as GAISP (Generally Acceptable Information Security Principles)  Though remembering the NIST document itself isn’t relevant for the test, the concepts listed above are.</a:t>
            </a:r>
            <a:endParaRPr sz="1500">
              <a:solidFill>
                <a:schemeClr val="dk1"/>
              </a:solidFill>
              <a:latin typeface="Assistant"/>
              <a:ea typeface="Assistant"/>
              <a:cs typeface="Assistant"/>
              <a:sym typeface="Assistant"/>
            </a:endParaRPr>
          </a:p>
        </p:txBody>
      </p:sp>
      <p:sp>
        <p:nvSpPr>
          <p:cNvPr id="185" name="Google Shape;185;g4364b60cd0_1_8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431ceaaa40_0_35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7" name="Google Shape;1207;g431ceaaa40_0_35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208" name="Google Shape;1208;g431ceaaa40_0_35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147</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4195386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5577663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431ceaaa40_0_3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3" name="Google Shape;1173;g431ceaaa40_0_32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174" name="Google Shape;1174;g431ceaaa40_0_32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149</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are we trying to prove?  The AUTENTICITY of the SENDER.  What does the sender have that no one else does?  Sender’s private key.  Why must what’s encrypted be meaningless to an attacker?  Because anyone with the sender’s public key can decrypt it.  Remember, this is not about privacy.  The sender just needs something to encrypt with its private key.  If the Sender’s public key can decrypt, it CAN ONLY have been encrypted with the sender’s private key, which proves it came from the sender.</a:t>
            </a:r>
          </a:p>
        </p:txBody>
      </p:sp>
    </p:spTree>
    <p:extLst>
      <p:ext uri="{BB962C8B-B14F-4D97-AF65-F5344CB8AC3E}">
        <p14:creationId xmlns:p14="http://schemas.microsoft.com/office/powerpoint/2010/main" val="12605537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431ceaaa40_0_4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431ceaaa40_0_41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284" name="Google Shape;1284;g431ceaaa40_0_41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515124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431ceaaa40_0_361: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pPr marL="0" indent="0">
              <a:buNone/>
            </a:pPr>
            <a:endParaRPr/>
          </a:p>
        </p:txBody>
      </p:sp>
      <p:sp>
        <p:nvSpPr>
          <p:cNvPr id="1216" name="Google Shape;1216;g431ceaaa40_0_36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4681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431ceaaa40_0_367: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pPr marL="0" indent="0">
              <a:buNone/>
            </a:pPr>
            <a:endParaRPr/>
          </a:p>
        </p:txBody>
      </p:sp>
      <p:sp>
        <p:nvSpPr>
          <p:cNvPr id="1223" name="Google Shape;1223;g431ceaaa40_0_3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2604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431ceaaa40_0_3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0" name="Google Shape;1230;g431ceaaa40_0_37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300">
                <a:solidFill>
                  <a:schemeClr val="dk1"/>
                </a:solidFill>
                <a:latin typeface="Times"/>
                <a:ea typeface="Times"/>
                <a:cs typeface="Times"/>
                <a:sym typeface="Times"/>
              </a:rPr>
              <a:t>Y </a:t>
            </a:r>
            <a:endParaRPr/>
          </a:p>
        </p:txBody>
      </p:sp>
      <p:sp>
        <p:nvSpPr>
          <p:cNvPr id="1231" name="Google Shape;1231;g431ceaaa40_0_37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157</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extLst>
      <p:ext uri="{BB962C8B-B14F-4D97-AF65-F5344CB8AC3E}">
        <p14:creationId xmlns:p14="http://schemas.microsoft.com/office/powerpoint/2010/main" val="210085862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431ceaaa40_0_380: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pPr marL="0" indent="0">
              <a:buNone/>
            </a:pPr>
            <a:endParaRPr/>
          </a:p>
        </p:txBody>
      </p:sp>
      <p:sp>
        <p:nvSpPr>
          <p:cNvPr id="1238" name="Google Shape;1238;g431ceaaa40_0_38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64094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431ceaaa40_0_386: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pPr marL="0" indent="0">
              <a:buNone/>
            </a:pPr>
            <a:endParaRPr/>
          </a:p>
        </p:txBody>
      </p:sp>
      <p:sp>
        <p:nvSpPr>
          <p:cNvPr id="1245" name="Google Shape;1245;g431ceaaa40_0_38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5297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835c88f7_3_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835c88f7_3_8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431ceaaa40_0_392: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pPr marL="0" indent="0">
              <a:buNone/>
            </a:pPr>
            <a:endParaRPr/>
          </a:p>
        </p:txBody>
      </p:sp>
      <p:sp>
        <p:nvSpPr>
          <p:cNvPr id="1253" name="Google Shape;1253;g431ceaaa40_0_3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09926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431ceaaa40_0_3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9" name="Google Shape;1199;g431ceaaa40_0_34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200" name="Google Shape;1200;g431ceaaa40_0_34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161</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10096619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431ceaaa40_0_3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g431ceaaa40_0_33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190" name="Google Shape;1190;g431ceaaa40_0_33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165</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31ceaaa40_0_4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Google Shape;1267;g431ceaaa40_0_40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268" name="Google Shape;1268;g431ceaaa40_0_40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166</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3150642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431ceaaa40_0_4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7" name="Google Shape;1347;g431ceaaa40_0_47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348" name="Google Shape;1348;g431ceaaa40_0_47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169</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1702743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431ceaaa40_0_48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g431ceaaa40_0_48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362" name="Google Shape;1362;g431ceaaa40_0_48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170</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1662835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431ceaaa40_0_49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g431ceaaa40_0_49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372" name="Google Shape;1372;g431ceaaa40_0_49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171</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63345917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431ceaaa40_0_50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g431ceaaa40_0_50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380" name="Google Shape;1380;g431ceaaa40_0_50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199098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364b60cd0_1_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4364b60cd0_1_9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174527" indent="-147677">
              <a:lnSpc>
                <a:spcPct val="101600"/>
              </a:lnSpc>
              <a:buClr>
                <a:schemeClr val="dk1"/>
              </a:buClr>
              <a:buSzPts val="1400"/>
              <a:buFont typeface="Assistant"/>
              <a:buChar char="●"/>
            </a:pPr>
            <a:r>
              <a:rPr lang="en" sz="1500">
                <a:solidFill>
                  <a:schemeClr val="dk1"/>
                </a:solidFill>
                <a:latin typeface="Assistant"/>
                <a:ea typeface="Assistant"/>
                <a:cs typeface="Assistant"/>
                <a:sym typeface="Assistant"/>
              </a:rPr>
              <a:t>Corporate governance is ethical corporate behavior by directors and/or others charged with governance in the creation of value for stakeholders.  Also includes the distribution of rights and responsibilities among  different participants in the corporation, such as the board,  management, shareholders and other stakeholders</a:t>
            </a:r>
            <a:endParaRPr sz="1500">
              <a:solidFill>
                <a:schemeClr val="dk1"/>
              </a:solidFill>
              <a:latin typeface="Assistant"/>
              <a:ea typeface="Assistant"/>
              <a:cs typeface="Assistant"/>
              <a:sym typeface="Assistant"/>
            </a:endParaRPr>
          </a:p>
          <a:p>
            <a:pPr marL="174527" indent="-147677">
              <a:lnSpc>
                <a:spcPct val="101600"/>
              </a:lnSpc>
              <a:buClr>
                <a:schemeClr val="dk1"/>
              </a:buClr>
              <a:buSzPts val="1400"/>
              <a:buFont typeface="Assistant"/>
              <a:buChar char="●"/>
            </a:pPr>
            <a:r>
              <a:rPr lang="en" sz="1500">
                <a:solidFill>
                  <a:schemeClr val="dk1"/>
                </a:solidFill>
                <a:latin typeface="Assistant"/>
                <a:ea typeface="Assistant"/>
                <a:cs typeface="Assistant"/>
                <a:sym typeface="Assistant"/>
              </a:rPr>
              <a:t>Security Governance is a framework allowing the security goals and objectives of an enterprise to be set and expressed by senior management, communicated throughout the organization.  Governance provides entities throughout the organization with the authority to implement and enforce security, and further provides oversight and a means to verify performance</a:t>
            </a:r>
            <a:endParaRPr sz="1500">
              <a:solidFill>
                <a:schemeClr val="dk1"/>
              </a:solidFill>
              <a:latin typeface="Assistant"/>
              <a:ea typeface="Assistant"/>
              <a:cs typeface="Assistant"/>
              <a:sym typeface="Assistant"/>
            </a:endParaRPr>
          </a:p>
          <a:p>
            <a:pPr marL="174527" indent="-147677">
              <a:lnSpc>
                <a:spcPct val="101600"/>
              </a:lnSpc>
              <a:buClr>
                <a:schemeClr val="dk1"/>
              </a:buClr>
              <a:buSzPts val="1400"/>
              <a:buFont typeface="Assistant"/>
              <a:buChar char="●"/>
            </a:pPr>
            <a:r>
              <a:rPr lang="en" sz="1500">
                <a:solidFill>
                  <a:srgbClr val="161B25"/>
                </a:solidFill>
                <a:latin typeface="Assistant"/>
                <a:ea typeface="Assistant"/>
                <a:cs typeface="Assistant"/>
                <a:sym typeface="Assistant"/>
              </a:rPr>
              <a:t>Governance: the accountability for protection of the assets of an  organization</a:t>
            </a:r>
            <a:endParaRPr sz="1500">
              <a:solidFill>
                <a:srgbClr val="161B25"/>
              </a:solidFill>
              <a:latin typeface="Assistant"/>
              <a:ea typeface="Assistant"/>
              <a:cs typeface="Assistant"/>
              <a:sym typeface="Assistant"/>
            </a:endParaRPr>
          </a:p>
          <a:p>
            <a:pPr marL="174527" indent="-147677">
              <a:lnSpc>
                <a:spcPct val="101600"/>
              </a:lnSpc>
              <a:buClr>
                <a:schemeClr val="dk1"/>
              </a:buClr>
              <a:buSzPts val="1400"/>
              <a:buFont typeface="Assistant"/>
              <a:buChar char="●"/>
            </a:pPr>
            <a:r>
              <a:rPr lang="en" sz="1500">
                <a:solidFill>
                  <a:srgbClr val="161B25"/>
                </a:solidFill>
                <a:latin typeface="Assistant"/>
                <a:ea typeface="Assistant"/>
                <a:cs typeface="Assistant"/>
                <a:sym typeface="Assistant"/>
              </a:rPr>
              <a:t>Board of directors</a:t>
            </a:r>
            <a:endParaRPr sz="1500">
              <a:solidFill>
                <a:srgbClr val="161B25"/>
              </a:solidFill>
              <a:latin typeface="Assistant"/>
              <a:ea typeface="Assistant"/>
              <a:cs typeface="Assistant"/>
              <a:sym typeface="Assistant"/>
            </a:endParaRPr>
          </a:p>
          <a:p>
            <a:pPr marL="174527" indent="-147677">
              <a:lnSpc>
                <a:spcPct val="101600"/>
              </a:lnSpc>
              <a:buClr>
                <a:schemeClr val="dk1"/>
              </a:buClr>
              <a:buSzPts val="1400"/>
              <a:buFont typeface="Assistant"/>
              <a:buChar char="●"/>
            </a:pPr>
            <a:r>
              <a:rPr lang="en" sz="1500">
                <a:solidFill>
                  <a:srgbClr val="161B25"/>
                </a:solidFill>
                <a:latin typeface="Assistant"/>
                <a:ea typeface="Assistant"/>
                <a:cs typeface="Assistant"/>
                <a:sym typeface="Assistant"/>
              </a:rPr>
              <a:t>Applicable to all departments and includes risk management</a:t>
            </a:r>
            <a:endParaRPr sz="1500">
              <a:solidFill>
                <a:srgbClr val="161B25"/>
              </a:solidFill>
              <a:latin typeface="Assistant"/>
              <a:ea typeface="Assistant"/>
              <a:cs typeface="Assistant"/>
              <a:sym typeface="Assistant"/>
            </a:endParaRPr>
          </a:p>
          <a:p>
            <a:pPr marL="0" indent="0">
              <a:lnSpc>
                <a:spcPct val="150000"/>
              </a:lnSpc>
              <a:spcBef>
                <a:spcPts val="106"/>
              </a:spcBef>
              <a:buNone/>
            </a:pPr>
            <a:r>
              <a:rPr lang="en" sz="1500">
                <a:solidFill>
                  <a:srgbClr val="161B25"/>
                </a:solidFill>
                <a:latin typeface="Assistant"/>
                <a:ea typeface="Assistant"/>
                <a:cs typeface="Assistant"/>
                <a:sym typeface="Assistant"/>
              </a:rPr>
              <a:t>Value creation = benefits realization, risk optimization and resource  optimization</a:t>
            </a:r>
            <a:endParaRPr sz="1500">
              <a:solidFill>
                <a:schemeClr val="dk1"/>
              </a:solidFill>
              <a:latin typeface="Assistant"/>
              <a:ea typeface="Assistant"/>
              <a:cs typeface="Assistant"/>
              <a:sym typeface="Assistant"/>
            </a:endParaRPr>
          </a:p>
        </p:txBody>
      </p:sp>
      <p:sp>
        <p:nvSpPr>
          <p:cNvPr id="198" name="Google Shape;198;g4364b60cd0_1_9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431ceaaa40_0_5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7" name="Google Shape;1387;g431ceaaa40_0_51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388" name="Google Shape;1388;g431ceaaa40_0_51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173</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5957722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431ceaaa40_0_5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431ceaaa40_0_51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396" name="Google Shape;1396;g431ceaaa40_0_51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174</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589388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26047323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431ceaaa40_0_4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5" name="Google Shape;1275;g431ceaaa40_0_41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276" name="Google Shape;1276;g431ceaaa40_0_41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177</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431ceaaa40_0_4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g431ceaaa40_0_43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308" name="Google Shape;1308;g431ceaaa40_0_43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178</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431ceaaa40_0_4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g431ceaaa40_0_44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316" name="Google Shape;1316;g431ceaaa40_0_44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179</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07717589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431ceaaa40_0_538: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pPr marL="0" indent="0">
              <a:buNone/>
            </a:pPr>
            <a:endParaRPr/>
          </a:p>
        </p:txBody>
      </p:sp>
      <p:sp>
        <p:nvSpPr>
          <p:cNvPr id="1419" name="Google Shape;1419;g431ceaaa40_0_5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431ceaaa40_0_5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6" name="Google Shape;1426;g431ceaaa40_0_54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427" name="Google Shape;1427;g431ceaaa40_0_54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431ceaaa40_0_5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3" name="Google Shape;1443;g431ceaaa40_0_56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Times"/>
              <a:ea typeface="Times"/>
              <a:cs typeface="Times"/>
              <a:sym typeface="Times"/>
            </a:endParaRPr>
          </a:p>
        </p:txBody>
      </p:sp>
      <p:sp>
        <p:nvSpPr>
          <p:cNvPr id="1444" name="Google Shape;1444;g431ceaaa40_0_56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183</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38731ac6f_0_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38731ac6f_0_9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46181333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431ceaaa40_0_5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g431ceaaa40_0_56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lnSpc>
                <a:spcPct val="80000"/>
              </a:lnSpc>
              <a:buNone/>
            </a:pPr>
            <a:r>
              <a:rPr lang="en">
                <a:solidFill>
                  <a:schemeClr val="dk1"/>
                </a:solidFill>
                <a:latin typeface="Calibri"/>
                <a:ea typeface="Calibri"/>
                <a:cs typeface="Calibri"/>
                <a:sym typeface="Calibri"/>
              </a:rPr>
              <a:t>IPSEC (Internet Protocol Security)  Made up of several sub-protocols: </a:t>
            </a:r>
            <a:endParaRPr/>
          </a:p>
          <a:p>
            <a:pPr marL="0" indent="0">
              <a:lnSpc>
                <a:spcPct val="80000"/>
              </a:lnSpc>
              <a:buNone/>
            </a:pPr>
            <a:r>
              <a:rPr lang="en">
                <a:solidFill>
                  <a:schemeClr val="dk1"/>
                </a:solidFill>
                <a:latin typeface="Calibri"/>
                <a:ea typeface="Calibri"/>
                <a:cs typeface="Calibri"/>
                <a:sym typeface="Calibri"/>
              </a:rPr>
              <a:t>	AH:  Provides Authentication and Integrity.  To provide integrity, AH uses an ICV (Integrity Check Value), which is essentially the same as a Message Authentication Code (provides system based, aka data origin authentication).  This integrity check is performed on the whole packet, not just the data.  This ensures that neither the data nor headers/trailers have been altered.  This can cause problems with NAT.  </a:t>
            </a:r>
            <a:endParaRPr/>
          </a:p>
          <a:p>
            <a:pPr marL="0" indent="0">
              <a:lnSpc>
                <a:spcPct val="80000"/>
              </a:lnSpc>
              <a:buNone/>
            </a:pPr>
            <a:r>
              <a:rPr lang="en">
                <a:solidFill>
                  <a:schemeClr val="dk1"/>
                </a:solidFill>
                <a:latin typeface="Calibri"/>
                <a:ea typeface="Calibri"/>
                <a:cs typeface="Calibri"/>
                <a:sym typeface="Calibri"/>
              </a:rPr>
              <a:t>	ESP (Encapsulating Security Payload) provides encryption, authentication, and integrity checking on just the payload, so it is compatible with NAT.</a:t>
            </a:r>
            <a:endParaRPr/>
          </a:p>
          <a:p>
            <a:pPr marL="0" indent="0">
              <a:lnSpc>
                <a:spcPct val="80000"/>
              </a:lnSpc>
              <a:buNone/>
            </a:pPr>
            <a:r>
              <a:rPr lang="en">
                <a:solidFill>
                  <a:schemeClr val="dk1"/>
                </a:solidFill>
                <a:latin typeface="Calibri"/>
                <a:ea typeface="Calibri"/>
                <a:cs typeface="Calibri"/>
                <a:sym typeface="Calibri"/>
              </a:rPr>
              <a:t> </a:t>
            </a:r>
            <a:endParaRPr/>
          </a:p>
          <a:p>
            <a:pPr marL="0" indent="0">
              <a:lnSpc>
                <a:spcPct val="80000"/>
              </a:lnSpc>
              <a:buNone/>
            </a:pPr>
            <a:r>
              <a:rPr lang="en">
                <a:solidFill>
                  <a:schemeClr val="dk1"/>
                </a:solidFill>
                <a:latin typeface="Calibri"/>
                <a:ea typeface="Calibri"/>
                <a:cs typeface="Calibri"/>
                <a:sym typeface="Calibri"/>
              </a:rPr>
              <a:t>IPSEC can operate in transport or tunnel mode.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Transport mode is used for securing communications between end users on a network.  Just the payload is encrypted.</a:t>
            </a:r>
            <a:endParaRPr/>
          </a:p>
          <a:p>
            <a:pPr marL="0" indent="0">
              <a:lnSpc>
                <a:spcPct val="80000"/>
              </a:lnSpc>
              <a:buNone/>
            </a:pPr>
            <a:r>
              <a:rPr lang="en">
                <a:solidFill>
                  <a:schemeClr val="dk1"/>
                </a:solidFill>
                <a:latin typeface="Calibri"/>
                <a:ea typeface="Calibri"/>
                <a:cs typeface="Calibri"/>
                <a:sym typeface="Calibri"/>
              </a:rPr>
              <a:t>Tunnel Mode is for securing WAN communication.  Data, headers, trailers encrypted.  </a:t>
            </a:r>
            <a:endParaRPr/>
          </a:p>
          <a:p>
            <a:pPr marL="0" indent="0">
              <a:lnSpc>
                <a:spcPct val="80000"/>
              </a:lnSpc>
              <a:buNone/>
            </a:pPr>
            <a:r>
              <a:rPr lang="en">
                <a:solidFill>
                  <a:schemeClr val="dk1"/>
                </a:solidFill>
                <a:latin typeface="Calibri"/>
                <a:ea typeface="Calibri"/>
                <a:cs typeface="Calibri"/>
                <a:sym typeface="Calibri"/>
              </a:rPr>
              <a:t> </a:t>
            </a:r>
            <a:endParaRPr/>
          </a:p>
          <a:p>
            <a:pPr marL="0" indent="0">
              <a:lnSpc>
                <a:spcPct val="80000"/>
              </a:lnSpc>
              <a:buNone/>
            </a:pPr>
            <a:r>
              <a:rPr lang="en">
                <a:solidFill>
                  <a:schemeClr val="dk1"/>
                </a:solidFill>
                <a:latin typeface="Calibri"/>
                <a:ea typeface="Calibri"/>
                <a:cs typeface="Calibri"/>
                <a:sym typeface="Calibri"/>
              </a:rPr>
              <a:t>An SA (Security Association) functions in a manner similar to a socket.  It tracks each secured session and contains information about that session and allows multiple IPSec connections to/from the same system.   Each connection has two SA’s, one on each end.  Computer A will have an SA to identify connection1 to Computer B—that SA might be called “1234”.  Computer B will have an SA to identify it’s session with Computer A.  That SA could be called “4321”.  The point is, though the SA is known by different “names” on each computer, it’s really identifies the one connection.</a:t>
            </a:r>
            <a:endParaRPr/>
          </a:p>
          <a:p>
            <a:pPr marL="0" indent="0">
              <a:lnSpc>
                <a:spcPct val="80000"/>
              </a:lnSpc>
              <a:buNone/>
            </a:pPr>
            <a:r>
              <a:rPr lang="en">
                <a:solidFill>
                  <a:schemeClr val="dk1"/>
                </a:solidFill>
                <a:latin typeface="Calibri"/>
                <a:ea typeface="Calibri"/>
                <a:cs typeface="Calibri"/>
                <a:sym typeface="Calibri"/>
              </a:rPr>
              <a:t> </a:t>
            </a:r>
            <a:endParaRPr/>
          </a:p>
          <a:p>
            <a:pPr marL="0" indent="0">
              <a:lnSpc>
                <a:spcPct val="80000"/>
              </a:lnSpc>
              <a:buNone/>
            </a:pPr>
            <a:r>
              <a:rPr lang="en">
                <a:solidFill>
                  <a:schemeClr val="dk1"/>
                </a:solidFill>
                <a:latin typeface="Calibri"/>
                <a:ea typeface="Calibri"/>
                <a:cs typeface="Calibri"/>
                <a:sym typeface="Calibri"/>
              </a:rPr>
              <a:t>There are two ways IPSEC manages keys.  Each device wishing to communicate can be configured with a symmetric key, SA info, and other info.  Or, the Internet Key Exchange (IKE) can be used.  IKE is made up of two protocols, ISAKMP—Internet Security Association and Key Management Protocol-- and Oakley).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How does this come into play?</a:t>
            </a:r>
            <a:br>
              <a:rPr lang="en">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marL="0" indent="0">
              <a:lnSpc>
                <a:spcPct val="80000"/>
              </a:lnSpc>
              <a:buNone/>
            </a:pPr>
            <a:r>
              <a:rPr lang="en">
                <a:solidFill>
                  <a:schemeClr val="dk1"/>
                </a:solidFill>
                <a:latin typeface="Calibri"/>
                <a:ea typeface="Calibri"/>
                <a:cs typeface="Calibri"/>
                <a:sym typeface="Calibri"/>
              </a:rPr>
              <a:t>If I want to establish a secure VPN connection between two routers, those routers will use a handshaking process to exchange security parameters like algorithms, key size, etc.  This is information that you would not want a hacker to acces.  Here’s where IKE comes in.  First IKE is used to establish a secure channel between the routers.  It uses Diffie Hellman to get a secure session key on each end.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Second, that session key is used to encrypt VPN parameters.  These parameters are stored as a part of the SA.  Now, the data can be transmitted securely.  </a:t>
            </a:r>
            <a:endParaRPr/>
          </a:p>
          <a:p>
            <a:pPr marL="0" indent="0">
              <a:lnSpc>
                <a:spcPct val="80000"/>
              </a:lnSpc>
              <a:buNone/>
            </a:pPr>
            <a:r>
              <a:rPr lang="en">
                <a:solidFill>
                  <a:schemeClr val="dk1"/>
                </a:solidFill>
                <a:latin typeface="Calibri"/>
                <a:ea typeface="Calibri"/>
                <a:cs typeface="Calibri"/>
                <a:sym typeface="Calibri"/>
              </a:rPr>
              <a:t> </a:t>
            </a:r>
            <a:endParaRPr/>
          </a:p>
        </p:txBody>
      </p:sp>
      <p:sp>
        <p:nvSpPr>
          <p:cNvPr id="1453" name="Google Shape;1453;g431ceaaa40_0_56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184</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431ceaaa40_0_57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431ceaaa40_0_57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461" name="Google Shape;1461;g431ceaaa40_0_57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185</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28356879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431ceaaa40_0_594: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pPr marL="0" indent="0">
              <a:buNone/>
            </a:pPr>
            <a:endParaRPr/>
          </a:p>
        </p:txBody>
      </p:sp>
      <p:sp>
        <p:nvSpPr>
          <p:cNvPr id="1481" name="Google Shape;1481;g431ceaaa40_0_59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431ceaaa40_0_600:notes"/>
          <p:cNvSpPr txBox="1">
            <a:spLocks noGrp="1"/>
          </p:cNvSpPr>
          <p:nvPr>
            <p:ph type="body" idx="1"/>
          </p:nvPr>
        </p:nvSpPr>
        <p:spPr>
          <a:xfrm>
            <a:off x="731982" y="4561354"/>
            <a:ext cx="5851200" cy="4320225"/>
          </a:xfrm>
          <a:prstGeom prst="rect">
            <a:avLst/>
          </a:prstGeom>
        </p:spPr>
        <p:txBody>
          <a:bodyPr spcFirstLastPara="1" wrap="square" lIns="96645" tIns="96645" rIns="96645" bIns="96645" anchor="t" anchorCtr="0">
            <a:noAutofit/>
          </a:bodyPr>
          <a:lstStyle/>
          <a:p>
            <a:pPr marL="0" indent="0">
              <a:buNone/>
            </a:pPr>
            <a:endParaRPr/>
          </a:p>
        </p:txBody>
      </p:sp>
      <p:sp>
        <p:nvSpPr>
          <p:cNvPr id="1488" name="Google Shape;1488;g431ceaaa40_0_6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31ceaaa40_0_6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31ceaaa40_0_64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371067640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431ceaaa40_0_6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g431ceaaa40_0_61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503" name="Google Shape;1503;g431ceaaa40_0_61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190</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431ceaaa40_0_6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0" name="Google Shape;1510;g431ceaaa40_0_61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511" name="Google Shape;1511;g431ceaaa40_0_61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191</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431ceaaa40_0_1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 name="Google Shape;1013;g431ceaaa40_0_18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14" name="Google Shape;1014;g431ceaaa40_0_18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200751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364b60cd0_1_9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205" name="Google Shape;205;g4364b60cd0_1_98: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06" name="Google Shape;206;g4364b60cd0_1_98: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r>
              <a:rPr lang="en" sz="1500" b="1">
                <a:solidFill>
                  <a:schemeClr val="dk1"/>
                </a:solidFill>
                <a:latin typeface="Assistant"/>
                <a:ea typeface="Assistant"/>
                <a:cs typeface="Assistant"/>
                <a:sym typeface="Assistant"/>
              </a:rPr>
              <a:t>Due Care and Due Diligence</a:t>
            </a:r>
            <a:endParaRPr sz="1500">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 </a:t>
            </a:r>
            <a:endParaRPr sz="1500">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The information owner, senior management, has the responsibility of classifying data, dictating how it will be protected, and ensuring that only the necessary individuals access it. If anything happens to the data, they are ultimately responsible. </a:t>
            </a:r>
            <a:endParaRPr sz="1500">
              <a:latin typeface="Assistant"/>
              <a:ea typeface="Assistant"/>
              <a:cs typeface="Assistant"/>
              <a:sym typeface="Assistant"/>
            </a:endParaRPr>
          </a:p>
          <a:p>
            <a:pPr marL="0" indent="0">
              <a:spcBef>
                <a:spcPts val="502"/>
              </a:spcBef>
              <a:buNone/>
            </a:pPr>
            <a:endParaRPr sz="1500">
              <a:solidFill>
                <a:schemeClr val="dk1"/>
              </a:solidFill>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The owners are expected to practice </a:t>
            </a:r>
            <a:r>
              <a:rPr lang="en" sz="1500" b="1" i="1">
                <a:solidFill>
                  <a:schemeClr val="dk1"/>
                </a:solidFill>
                <a:latin typeface="Assistant"/>
                <a:ea typeface="Assistant"/>
                <a:cs typeface="Assistant"/>
                <a:sym typeface="Assistant"/>
              </a:rPr>
              <a:t>due care</a:t>
            </a:r>
            <a:r>
              <a:rPr lang="en" sz="1500">
                <a:solidFill>
                  <a:schemeClr val="dk1"/>
                </a:solidFill>
                <a:latin typeface="Assistant"/>
                <a:ea typeface="Assistant"/>
                <a:cs typeface="Assistant"/>
                <a:sym typeface="Assistant"/>
              </a:rPr>
              <a:t>. Due care means to take the necessary steps to protect assets, as in installing anti-virus or intrusion detection system (IDS) software.</a:t>
            </a:r>
            <a:endParaRPr sz="1500">
              <a:latin typeface="Assistant"/>
              <a:ea typeface="Assistant"/>
              <a:cs typeface="Assistant"/>
              <a:sym typeface="Assistant"/>
            </a:endParaRPr>
          </a:p>
          <a:p>
            <a:pPr marL="0" indent="0">
              <a:spcBef>
                <a:spcPts val="502"/>
              </a:spcBef>
              <a:buNone/>
            </a:pPr>
            <a:r>
              <a:rPr lang="en" sz="1500" b="1" i="1">
                <a:solidFill>
                  <a:schemeClr val="dk1"/>
                </a:solidFill>
                <a:latin typeface="Assistant"/>
                <a:ea typeface="Assistant"/>
                <a:cs typeface="Assistant"/>
                <a:sym typeface="Assistant"/>
              </a:rPr>
              <a:t> </a:t>
            </a:r>
            <a:endParaRPr sz="1500">
              <a:latin typeface="Assistant"/>
              <a:ea typeface="Assistant"/>
              <a:cs typeface="Assistant"/>
              <a:sym typeface="Assistant"/>
            </a:endParaRPr>
          </a:p>
          <a:p>
            <a:pPr marL="0" indent="0">
              <a:spcBef>
                <a:spcPts val="502"/>
              </a:spcBef>
              <a:buNone/>
            </a:pPr>
            <a:r>
              <a:rPr lang="en" sz="1500" b="1" i="1">
                <a:solidFill>
                  <a:schemeClr val="dk1"/>
                </a:solidFill>
                <a:latin typeface="Assistant"/>
                <a:ea typeface="Assistant"/>
                <a:cs typeface="Assistant"/>
                <a:sym typeface="Assistant"/>
              </a:rPr>
              <a:t>Due diligence </a:t>
            </a:r>
            <a:r>
              <a:rPr lang="en" sz="1500">
                <a:solidFill>
                  <a:schemeClr val="dk1"/>
                </a:solidFill>
                <a:latin typeface="Assistant"/>
                <a:ea typeface="Assistant"/>
                <a:cs typeface="Assistant"/>
                <a:sym typeface="Assistant"/>
              </a:rPr>
              <a:t>is the act of investigating and understanding the risks the company faces. </a:t>
            </a:r>
            <a:endParaRPr sz="1500">
              <a:latin typeface="Assistant"/>
              <a:ea typeface="Assistant"/>
              <a:cs typeface="Assistant"/>
              <a:sym typeface="Assistant"/>
            </a:endParaRPr>
          </a:p>
          <a:p>
            <a:pPr marL="0" indent="0">
              <a:spcBef>
                <a:spcPts val="502"/>
              </a:spcBef>
              <a:buNone/>
            </a:pPr>
            <a:endParaRPr sz="1500">
              <a:solidFill>
                <a:schemeClr val="dk1"/>
              </a:solidFill>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A company practices due care by developing security policies, procedures, and standards. Due care shows that a company has taken responsibility for the activities that take place within the corporation and has taken the necessary steps to help protect the company, its resources, and employees from possible risks. </a:t>
            </a:r>
            <a:endParaRPr sz="1500">
              <a:latin typeface="Assistant"/>
              <a:ea typeface="Assistant"/>
              <a:cs typeface="Assistant"/>
              <a:sym typeface="Assistant"/>
            </a:endParaRPr>
          </a:p>
          <a:p>
            <a:pPr marL="0" indent="0">
              <a:spcBef>
                <a:spcPts val="502"/>
              </a:spcBef>
              <a:buNone/>
            </a:pPr>
            <a:endParaRPr sz="1500">
              <a:solidFill>
                <a:schemeClr val="dk1"/>
              </a:solidFill>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Thus, due diligence is understanding the current threats and risks, and due care is implementing countermeasures to provide protection from those threats. If a company does not practice due care and due diligence pertaining to the security of its assets, it can be legally charged with negligence and held accountable for any ramifications of that negligence.</a:t>
            </a:r>
            <a:endParaRPr sz="1500">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 </a:t>
            </a:r>
            <a:endParaRPr sz="1500">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If a security incident took place and it was determined that the information owner was not practicing due care, then liability could easily lie at his doorstep.</a:t>
            </a:r>
            <a:endParaRPr sz="1500">
              <a:latin typeface="Assistant"/>
              <a:ea typeface="Assistant"/>
              <a:cs typeface="Assistant"/>
              <a:sym typeface="Assistant"/>
            </a:endParaRPr>
          </a:p>
          <a:p>
            <a:pPr marL="0" indent="0">
              <a:spcBef>
                <a:spcPts val="502"/>
              </a:spcBef>
              <a:buNone/>
            </a:pPr>
            <a:endParaRPr sz="1500">
              <a:solidFill>
                <a:schemeClr val="dk1"/>
              </a:solidFill>
              <a:latin typeface="Assistant"/>
              <a:ea typeface="Assistant"/>
              <a:cs typeface="Assistant"/>
              <a:sym typeface="Assistant"/>
            </a:endParaRPr>
          </a:p>
        </p:txBody>
      </p:sp>
      <p:sp>
        <p:nvSpPr>
          <p:cNvPr id="207" name="Google Shape;207;g4364b60cd0_1_9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82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835c88f7_3_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835c88f7_3_8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99675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3065eb6ad_0_25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3065eb6ad_0_25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3065eb6ad_0_2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43065eb6ad_0_24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Capability Maturity Models, such as the CMMI from Carnegie Mellon evaluate an organization on the maturity of its processes.   Usually for compliance, or to meet customer requirements an organization may need to pursue a rating from 1-5 from CMMI.  Gap analysis looks at the current state vs. the desired state and helps us close the gap.</a:t>
            </a:r>
            <a:endParaRPr sz="1500">
              <a:solidFill>
                <a:schemeClr val="dk1"/>
              </a:solidFill>
              <a:latin typeface="Assistant"/>
              <a:ea typeface="Assistant"/>
              <a:cs typeface="Assistant"/>
              <a:sym typeface="Assistant"/>
            </a:endParaRPr>
          </a:p>
        </p:txBody>
      </p:sp>
      <p:sp>
        <p:nvSpPr>
          <p:cNvPr id="230" name="Google Shape;230;g43065eb6ad_0_24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364b60cd0_1_1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4364b60cd0_1_14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The purpose of a strategic plan for security is to provide management with the necessary information to make informed decisions about investment in security. The strategic plan links the security function with the business direction. The strategy must present a business case that describes key business benefits and outcomes related to security, with recommended strategies for achieving those outcomes. Long term vision for the organization is the responsibility of senior management and should be understood throughout the organization.  Each department or division within the enterprise should be working in alignment to achieve the desired state.</a:t>
            </a:r>
            <a:endParaRPr sz="1500">
              <a:solidFill>
                <a:schemeClr val="dk1"/>
              </a:solidFill>
              <a:latin typeface="Assistant"/>
              <a:ea typeface="Assistant"/>
              <a:cs typeface="Assistant"/>
              <a:sym typeface="Assistant"/>
            </a:endParaRPr>
          </a:p>
        </p:txBody>
      </p:sp>
      <p:sp>
        <p:nvSpPr>
          <p:cNvPr id="222" name="Google Shape;222;g4364b60cd0_1_14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364b60cd0_1_15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4364b60cd0_1_15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Short-term objectives help us accomplish long term goals.</a:t>
            </a:r>
            <a:endParaRPr sz="1500">
              <a:solidFill>
                <a:schemeClr val="dk1"/>
              </a:solidFill>
              <a:latin typeface="Assistant"/>
              <a:ea typeface="Assistant"/>
              <a:cs typeface="Assistant"/>
              <a:sym typeface="Assistant"/>
            </a:endParaRPr>
          </a:p>
          <a:p>
            <a:pPr marL="308779" indent="0">
              <a:buNone/>
            </a:pPr>
            <a:r>
              <a:rPr lang="en" sz="1500" b="1">
                <a:solidFill>
                  <a:srgbClr val="16161D"/>
                </a:solidFill>
                <a:latin typeface="Assistant"/>
                <a:ea typeface="Assistant"/>
                <a:cs typeface="Assistant"/>
                <a:sym typeface="Assistant"/>
              </a:rPr>
              <a:t>Example of a security strategy objective</a:t>
            </a:r>
            <a:r>
              <a:rPr lang="en" sz="1500">
                <a:solidFill>
                  <a:srgbClr val="16161D"/>
                </a:solidFill>
                <a:latin typeface="Assistant"/>
                <a:ea typeface="Assistant"/>
                <a:cs typeface="Assistant"/>
                <a:sym typeface="Assistant"/>
              </a:rPr>
              <a:t> – Protect the confidentiality of customer PII</a:t>
            </a:r>
            <a:endParaRPr sz="1500">
              <a:solidFill>
                <a:srgbClr val="16161D"/>
              </a:solidFill>
              <a:latin typeface="Assistant"/>
              <a:ea typeface="Assistant"/>
              <a:cs typeface="Assistant"/>
              <a:sym typeface="Assistant"/>
            </a:endParaRPr>
          </a:p>
          <a:p>
            <a:pPr marL="308779" indent="0">
              <a:spcBef>
                <a:spcPts val="1269"/>
              </a:spcBef>
              <a:buClr>
                <a:schemeClr val="dk1"/>
              </a:buClr>
              <a:buNone/>
            </a:pPr>
            <a:r>
              <a:rPr lang="en" sz="1500" b="1">
                <a:solidFill>
                  <a:srgbClr val="16161D"/>
                </a:solidFill>
                <a:latin typeface="Assistant"/>
                <a:ea typeface="Assistant"/>
                <a:cs typeface="Assistant"/>
                <a:sym typeface="Assistant"/>
              </a:rPr>
              <a:t>Key initiative</a:t>
            </a:r>
            <a:r>
              <a:rPr lang="en" sz="1500">
                <a:solidFill>
                  <a:srgbClr val="16161D"/>
                </a:solidFill>
                <a:latin typeface="Assistant"/>
                <a:ea typeface="Assistant"/>
                <a:cs typeface="Assistant"/>
                <a:sym typeface="Assistant"/>
              </a:rPr>
              <a:t> – Strengthen policies and standards clarifying requirements for data protection  (These are usually the gaps that were found in the risk assessment.)</a:t>
            </a:r>
            <a:endParaRPr sz="1500">
              <a:solidFill>
                <a:srgbClr val="16161D"/>
              </a:solidFill>
              <a:latin typeface="Assistant"/>
              <a:ea typeface="Assistant"/>
              <a:cs typeface="Assistant"/>
              <a:sym typeface="Assistant"/>
            </a:endParaRPr>
          </a:p>
          <a:p>
            <a:pPr marL="604133" indent="0">
              <a:spcBef>
                <a:spcPts val="1269"/>
              </a:spcBef>
              <a:buClr>
                <a:schemeClr val="dk1"/>
              </a:buClr>
              <a:buNone/>
            </a:pPr>
            <a:r>
              <a:rPr lang="en" sz="1500" b="1">
                <a:solidFill>
                  <a:srgbClr val="16161D"/>
                </a:solidFill>
                <a:latin typeface="Assistant"/>
                <a:ea typeface="Assistant"/>
                <a:cs typeface="Assistant"/>
                <a:sym typeface="Assistant"/>
              </a:rPr>
              <a:t>Enables objectives</a:t>
            </a:r>
            <a:r>
              <a:rPr lang="en" sz="1500">
                <a:solidFill>
                  <a:srgbClr val="16161D"/>
                </a:solidFill>
                <a:latin typeface="Assistant"/>
                <a:ea typeface="Assistant"/>
                <a:cs typeface="Assistant"/>
                <a:sym typeface="Assistant"/>
              </a:rPr>
              <a:t> – Confidentiality of information, improved security of systems &amp; network services, proactive data security and governance.  </a:t>
            </a:r>
            <a:endParaRPr sz="1500">
              <a:solidFill>
                <a:srgbClr val="16161D"/>
              </a:solidFill>
              <a:latin typeface="Assistant"/>
              <a:ea typeface="Assistant"/>
              <a:cs typeface="Assistant"/>
              <a:sym typeface="Assistant"/>
            </a:endParaRPr>
          </a:p>
          <a:p>
            <a:pPr marL="604133" indent="0">
              <a:spcBef>
                <a:spcPts val="1269"/>
              </a:spcBef>
              <a:buClr>
                <a:schemeClr val="dk1"/>
              </a:buClr>
              <a:buNone/>
            </a:pPr>
            <a:r>
              <a:rPr lang="en" sz="1500" b="1">
                <a:solidFill>
                  <a:srgbClr val="16161D"/>
                </a:solidFill>
                <a:latin typeface="Assistant"/>
                <a:ea typeface="Assistant"/>
                <a:cs typeface="Assistant"/>
                <a:sym typeface="Assistant"/>
              </a:rPr>
              <a:t>Description</a:t>
            </a:r>
            <a:r>
              <a:rPr lang="en" sz="1500">
                <a:solidFill>
                  <a:srgbClr val="16161D"/>
                </a:solidFill>
                <a:latin typeface="Assistant"/>
                <a:ea typeface="Assistant"/>
                <a:cs typeface="Assistant"/>
                <a:sym typeface="Assistant"/>
              </a:rPr>
              <a:t> – Develop, approve, and launch a suite of information security policies, standards, and guidelines based on ISO/IEC 27001.</a:t>
            </a:r>
            <a:endParaRPr sz="1500">
              <a:solidFill>
                <a:srgbClr val="16161D"/>
              </a:solidFill>
              <a:latin typeface="Assistant"/>
              <a:ea typeface="Assistant"/>
              <a:cs typeface="Assistant"/>
              <a:sym typeface="Assistant"/>
            </a:endParaRPr>
          </a:p>
          <a:p>
            <a:pPr marL="604133" indent="0">
              <a:spcBef>
                <a:spcPts val="1269"/>
              </a:spcBef>
              <a:buClr>
                <a:schemeClr val="dk1"/>
              </a:buClr>
              <a:buNone/>
            </a:pPr>
            <a:r>
              <a:rPr lang="en" sz="1500" b="1">
                <a:solidFill>
                  <a:srgbClr val="16161D"/>
                </a:solidFill>
                <a:latin typeface="Assistant"/>
                <a:ea typeface="Assistant"/>
                <a:cs typeface="Assistant"/>
                <a:sym typeface="Assistant"/>
              </a:rPr>
              <a:t>Key benefits</a:t>
            </a:r>
            <a:r>
              <a:rPr lang="en" sz="1500">
                <a:solidFill>
                  <a:srgbClr val="16161D"/>
                </a:solidFill>
                <a:latin typeface="Assistant"/>
                <a:ea typeface="Assistant"/>
                <a:cs typeface="Assistant"/>
                <a:sym typeface="Assistant"/>
              </a:rPr>
              <a:t> – These benefits need to be aligned with the business.</a:t>
            </a:r>
            <a:endParaRPr sz="1500">
              <a:solidFill>
                <a:srgbClr val="16161D"/>
              </a:solidFill>
              <a:latin typeface="Assistant"/>
              <a:ea typeface="Assistant"/>
              <a:cs typeface="Assistant"/>
              <a:sym typeface="Assistant"/>
            </a:endParaRPr>
          </a:p>
          <a:p>
            <a:pPr marL="604133" indent="0">
              <a:spcBef>
                <a:spcPts val="1269"/>
              </a:spcBef>
              <a:buClr>
                <a:schemeClr val="dk1"/>
              </a:buClr>
              <a:buNone/>
            </a:pPr>
            <a:r>
              <a:rPr lang="en" sz="1500">
                <a:solidFill>
                  <a:srgbClr val="16161D"/>
                </a:solidFill>
                <a:latin typeface="Assistant"/>
                <a:ea typeface="Assistant"/>
                <a:cs typeface="Assistant"/>
                <a:sym typeface="Assistant"/>
              </a:rPr>
              <a:t>Clear security baselines for all departments</a:t>
            </a:r>
            <a:endParaRPr sz="1500">
              <a:solidFill>
                <a:srgbClr val="16161D"/>
              </a:solidFill>
              <a:latin typeface="Assistant"/>
              <a:ea typeface="Assistant"/>
              <a:cs typeface="Assistant"/>
              <a:sym typeface="Assistant"/>
            </a:endParaRPr>
          </a:p>
          <a:p>
            <a:pPr marL="604133" indent="0">
              <a:spcBef>
                <a:spcPts val="1269"/>
              </a:spcBef>
              <a:buClr>
                <a:schemeClr val="dk1"/>
              </a:buClr>
              <a:buNone/>
            </a:pPr>
            <a:r>
              <a:rPr lang="en" sz="1500">
                <a:solidFill>
                  <a:srgbClr val="16161D"/>
                </a:solidFill>
                <a:latin typeface="Assistant"/>
                <a:ea typeface="Assistant"/>
                <a:cs typeface="Assistant"/>
                <a:sym typeface="Assistant"/>
              </a:rPr>
              <a:t>Policy-based foundation to measure results</a:t>
            </a:r>
            <a:endParaRPr sz="1500">
              <a:solidFill>
                <a:srgbClr val="16161D"/>
              </a:solidFill>
              <a:latin typeface="Assistant"/>
              <a:ea typeface="Assistant"/>
              <a:cs typeface="Assistant"/>
              <a:sym typeface="Assistant"/>
            </a:endParaRPr>
          </a:p>
          <a:p>
            <a:pPr marL="604133" indent="0">
              <a:spcBef>
                <a:spcPts val="1269"/>
              </a:spcBef>
              <a:buClr>
                <a:schemeClr val="dk1"/>
              </a:buClr>
              <a:buNone/>
            </a:pPr>
            <a:r>
              <a:rPr lang="en" sz="1500">
                <a:solidFill>
                  <a:srgbClr val="16161D"/>
                </a:solidFill>
                <a:latin typeface="Assistant"/>
                <a:ea typeface="Assistant"/>
                <a:cs typeface="Assistant"/>
                <a:sym typeface="Assistant"/>
              </a:rPr>
              <a:t>Consistent application of security controls across the enterprise</a:t>
            </a:r>
            <a:endParaRPr sz="1500">
              <a:solidFill>
                <a:srgbClr val="16161D"/>
              </a:solidFill>
              <a:latin typeface="Assistant"/>
              <a:ea typeface="Assistant"/>
              <a:cs typeface="Assistant"/>
              <a:sym typeface="Assistant"/>
            </a:endParaRPr>
          </a:p>
          <a:p>
            <a:pPr marL="604133" indent="0">
              <a:spcBef>
                <a:spcPts val="1269"/>
              </a:spcBef>
              <a:buClr>
                <a:schemeClr val="dk1"/>
              </a:buClr>
              <a:buNone/>
            </a:pPr>
            <a:r>
              <a:rPr lang="en" sz="1500" b="1">
                <a:solidFill>
                  <a:srgbClr val="16161D"/>
                </a:solidFill>
                <a:latin typeface="Assistant"/>
                <a:ea typeface="Assistant"/>
                <a:cs typeface="Assistant"/>
                <a:sym typeface="Assistant"/>
              </a:rPr>
              <a:t>Project</a:t>
            </a:r>
            <a:r>
              <a:rPr lang="en" sz="1500">
                <a:solidFill>
                  <a:srgbClr val="16161D"/>
                </a:solidFill>
                <a:latin typeface="Assistant"/>
                <a:ea typeface="Assistant"/>
                <a:cs typeface="Assistant"/>
                <a:sym typeface="Assistant"/>
              </a:rPr>
              <a:t> – listed technology, service, etc. that will meet the objective.</a:t>
            </a:r>
            <a:endParaRPr sz="1500">
              <a:solidFill>
                <a:srgbClr val="16161D"/>
              </a:solidFill>
              <a:latin typeface="Assistant"/>
              <a:ea typeface="Assistant"/>
              <a:cs typeface="Assistant"/>
              <a:sym typeface="Assistant"/>
            </a:endParaRPr>
          </a:p>
          <a:p>
            <a:pPr marL="0" indent="0">
              <a:spcBef>
                <a:spcPts val="1269"/>
              </a:spcBef>
              <a:buClr>
                <a:schemeClr val="dk1"/>
              </a:buClr>
              <a:buNone/>
            </a:pPr>
            <a:endParaRPr sz="1500">
              <a:solidFill>
                <a:schemeClr val="dk1"/>
              </a:solidFill>
              <a:latin typeface="Assistant"/>
              <a:ea typeface="Assistant"/>
              <a:cs typeface="Assistant"/>
              <a:sym typeface="Assistant"/>
            </a:endParaRPr>
          </a:p>
          <a:p>
            <a:pPr marL="0" indent="0">
              <a:buNone/>
            </a:pPr>
            <a:endParaRPr sz="1500">
              <a:solidFill>
                <a:schemeClr val="dk1"/>
              </a:solidFill>
              <a:latin typeface="Assistant"/>
              <a:ea typeface="Assistant"/>
              <a:cs typeface="Assistant"/>
              <a:sym typeface="Assistant"/>
            </a:endParaRPr>
          </a:p>
        </p:txBody>
      </p:sp>
      <p:sp>
        <p:nvSpPr>
          <p:cNvPr id="238" name="Google Shape;238;g4364b60cd0_1_15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f835c88f7_3_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f835c88f7_3_8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167245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3065eb6ad_0_19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246" name="Google Shape;246;g43065eb6ad_0_195: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47" name="Google Shape;247;g43065eb6ad_0_195:notes"/>
          <p:cNvSpPr txBox="1">
            <a:spLocks noGrp="1"/>
          </p:cNvSpPr>
          <p:nvPr>
            <p:ph type="body" idx="1"/>
          </p:nvPr>
        </p:nvSpPr>
        <p:spPr>
          <a:xfrm>
            <a:off x="565727" y="5900738"/>
            <a:ext cx="4522240" cy="5479110"/>
          </a:xfrm>
          <a:prstGeom prst="rect">
            <a:avLst/>
          </a:prstGeom>
          <a:noFill/>
          <a:ln>
            <a:noFill/>
          </a:ln>
        </p:spPr>
        <p:txBody>
          <a:bodyPr spcFirstLastPara="1" wrap="square" lIns="96645" tIns="14826" rIns="96645" bIns="48309" anchor="t" anchorCtr="0">
            <a:noAutofit/>
          </a:bodyPr>
          <a:lstStyle/>
          <a:p>
            <a:pPr marL="0" indent="0">
              <a:lnSpc>
                <a:spcPct val="93000"/>
              </a:lnSpc>
              <a:buNone/>
            </a:pPr>
            <a:r>
              <a:rPr lang="en" sz="1500">
                <a:solidFill>
                  <a:srgbClr val="717375"/>
                </a:solidFill>
                <a:latin typeface="Assistant"/>
                <a:ea typeface="Assistant"/>
                <a:cs typeface="Assistant"/>
                <a:sym typeface="Assistant"/>
              </a:rPr>
              <a:t>ISO 27001 is a formal standard against which organizations can be certified.  ISO 27002 (and other ISO documents) provide assistance with implementation.  For instance, ISO 27001 provides a</a:t>
            </a:r>
            <a:r>
              <a:rPr lang="en" sz="1500">
                <a:solidFill>
                  <a:srgbClr val="444444"/>
                </a:solidFill>
                <a:latin typeface="Assistant"/>
                <a:ea typeface="Assistant"/>
                <a:cs typeface="Assistant"/>
                <a:sym typeface="Assistant"/>
              </a:rPr>
              <a:t> management system in which information security must be planned, implemented, monitored, reviewed, and improved. It means that management has its distinct responsibilities, that objectives must be set, measured and reviewed, that internal audits must be carried out and so on. All those requirements are defined in ISO 27001.  Practical implementation and further detail is provided in ISO 27002.  For instance ISO 27001 may indicate that access control is essential, but one would look to ISO 27002 to understand the various ways to enforce access control.  In reality the two documents are closely related, whereas ISO 27002 is one (of many) tools to accomplish ISO 27001 certification</a:t>
            </a:r>
            <a:endParaRPr sz="1500">
              <a:solidFill>
                <a:schemeClr val="dk1"/>
              </a:solidFill>
              <a:latin typeface="Assistant"/>
              <a:ea typeface="Assistant"/>
              <a:cs typeface="Assistant"/>
              <a:sym typeface="Assistant"/>
            </a:endParaRPr>
          </a:p>
        </p:txBody>
      </p:sp>
      <p:sp>
        <p:nvSpPr>
          <p:cNvPr id="248" name="Google Shape;248;g43065eb6ad_0_1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3065eb6ad_0_2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43065eb6ad_0_20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161102" indent="-93976">
              <a:lnSpc>
                <a:spcPct val="115000"/>
              </a:lnSpc>
              <a:buClr>
                <a:schemeClr val="dk1"/>
              </a:buClr>
              <a:buSzPts val="1400"/>
              <a:buFont typeface="Assistant"/>
              <a:buChar char="●"/>
            </a:pPr>
            <a:r>
              <a:rPr lang="en" sz="1500">
                <a:solidFill>
                  <a:schemeClr val="dk1"/>
                </a:solidFill>
                <a:latin typeface="Assistant SemiBold"/>
                <a:ea typeface="Assistant SemiBold"/>
                <a:cs typeface="Assistant SemiBold"/>
                <a:sym typeface="Assistant SemiBold"/>
              </a:rPr>
              <a:t>Provides best practice recommendations on information security controls for use by those responsible for initiating, implementing or maintaining information security management systems (ISMS). </a:t>
            </a:r>
            <a:endParaRPr sz="1500">
              <a:latin typeface="Assistant SemiBold"/>
              <a:ea typeface="Assistant SemiBold"/>
              <a:cs typeface="Assistant SemiBold"/>
              <a:sym typeface="Assistant SemiBold"/>
            </a:endParaRPr>
          </a:p>
          <a:p>
            <a:pPr marL="161102" indent="-93976">
              <a:lnSpc>
                <a:spcPct val="115000"/>
              </a:lnSpc>
              <a:buClr>
                <a:schemeClr val="dk1"/>
              </a:buClr>
              <a:buSzPts val="1400"/>
              <a:buFont typeface="Assistant"/>
              <a:buChar char="●"/>
            </a:pPr>
            <a:r>
              <a:rPr lang="en" sz="1500">
                <a:latin typeface="Assistant SemiBold"/>
                <a:ea typeface="Assistant SemiBold"/>
                <a:cs typeface="Assistant SemiBold"/>
                <a:sym typeface="Assistant SemiBold"/>
              </a:rPr>
              <a:t> </a:t>
            </a:r>
            <a:r>
              <a:rPr lang="en" sz="1500">
                <a:solidFill>
                  <a:schemeClr val="dk1"/>
                </a:solidFill>
                <a:latin typeface="Assistant SemiBold"/>
                <a:ea typeface="Assistant SemiBold"/>
                <a:cs typeface="Assistant SemiBold"/>
                <a:sym typeface="Assistant SemiBold"/>
              </a:rPr>
              <a:t>Information security is defined in the context of the C-I-A triad:</a:t>
            </a:r>
            <a:endParaRPr sz="1500">
              <a:solidFill>
                <a:schemeClr val="dk1"/>
              </a:solidFill>
              <a:latin typeface="Assistant SemiBold"/>
              <a:ea typeface="Assistant SemiBold"/>
              <a:cs typeface="Assistant SemiBold"/>
              <a:sym typeface="Assistant SemiBold"/>
            </a:endParaRPr>
          </a:p>
          <a:p>
            <a:pPr marL="496731" lvl="1" indent="-147677">
              <a:lnSpc>
                <a:spcPct val="115000"/>
              </a:lnSpc>
              <a:buClr>
                <a:schemeClr val="dk1"/>
              </a:buClr>
              <a:buSzPts val="1400"/>
              <a:buFont typeface="Assistant SemiBold"/>
              <a:buChar char="○"/>
            </a:pPr>
            <a:r>
              <a:rPr lang="en" sz="1500">
                <a:latin typeface="Assistant SemiBold"/>
                <a:ea typeface="Assistant SemiBold"/>
                <a:cs typeface="Assistant SemiBold"/>
                <a:sym typeface="Assistant SemiBold"/>
              </a:rPr>
              <a:t>The prese</a:t>
            </a:r>
            <a:r>
              <a:rPr lang="en" sz="1500">
                <a:solidFill>
                  <a:schemeClr val="dk1"/>
                </a:solidFill>
                <a:latin typeface="Assistant SemiBold"/>
                <a:ea typeface="Assistant SemiBold"/>
                <a:cs typeface="Assistant SemiBold"/>
                <a:sym typeface="Assistant SemiBold"/>
              </a:rPr>
              <a:t>rvation of confidentiality (ensuring that information is accessible only to those authorized to have access)</a:t>
            </a:r>
            <a:endParaRPr sz="1500">
              <a:latin typeface="Assistant SemiBold"/>
              <a:ea typeface="Assistant SemiBold"/>
              <a:cs typeface="Assistant SemiBold"/>
              <a:sym typeface="Assistant SemiBold"/>
            </a:endParaRPr>
          </a:p>
          <a:p>
            <a:pPr marL="496731" lvl="1" indent="-147677">
              <a:lnSpc>
                <a:spcPct val="115000"/>
              </a:lnSpc>
              <a:buClr>
                <a:schemeClr val="dk1"/>
              </a:buClr>
              <a:buSzPts val="1400"/>
              <a:buFont typeface="Assistant SemiBold"/>
              <a:buChar char="○"/>
            </a:pPr>
            <a:r>
              <a:rPr lang="en" sz="1500">
                <a:solidFill>
                  <a:schemeClr val="dk1"/>
                </a:solidFill>
                <a:latin typeface="Assistant SemiBold"/>
                <a:ea typeface="Assistant SemiBold"/>
                <a:cs typeface="Assistant SemiBold"/>
                <a:sym typeface="Assistant SemiBold"/>
              </a:rPr>
              <a:t>The preservation of integrity (safeguarding the accuracy and completeness of information and processing methods) </a:t>
            </a:r>
            <a:endParaRPr sz="1500">
              <a:latin typeface="Assistant SemiBold"/>
              <a:ea typeface="Assistant SemiBold"/>
              <a:cs typeface="Assistant SemiBold"/>
              <a:sym typeface="Assistant SemiBold"/>
            </a:endParaRPr>
          </a:p>
          <a:p>
            <a:pPr marL="496731" lvl="1" indent="-147677">
              <a:lnSpc>
                <a:spcPct val="115000"/>
              </a:lnSpc>
              <a:buClr>
                <a:schemeClr val="dk1"/>
              </a:buClr>
              <a:buSzPts val="1400"/>
              <a:buFont typeface="Assistant SemiBold"/>
              <a:buChar char="○"/>
            </a:pPr>
            <a:r>
              <a:rPr lang="en" sz="1500">
                <a:solidFill>
                  <a:schemeClr val="dk1"/>
                </a:solidFill>
                <a:latin typeface="Assistant SemiBold"/>
                <a:ea typeface="Assistant SemiBold"/>
                <a:cs typeface="Assistant SemiBold"/>
                <a:sym typeface="Assistant SemiBold"/>
              </a:rPr>
              <a:t>The preservation of availability (ensuring that authorized users have access to information and associated assets when required)</a:t>
            </a:r>
            <a:endParaRPr sz="1500">
              <a:solidFill>
                <a:schemeClr val="dk1"/>
              </a:solidFill>
              <a:latin typeface="Assistant SemiBold"/>
              <a:ea typeface="Assistant SemiBold"/>
              <a:cs typeface="Assistant SemiBold"/>
              <a:sym typeface="Assistant SemiBold"/>
            </a:endParaRPr>
          </a:p>
          <a:p>
            <a:pPr marL="0" indent="0">
              <a:buNone/>
            </a:pPr>
            <a:endParaRPr sz="1500">
              <a:solidFill>
                <a:schemeClr val="dk1"/>
              </a:solidFill>
              <a:latin typeface="Assistant"/>
              <a:ea typeface="Assistant"/>
              <a:cs typeface="Assistant"/>
              <a:sym typeface="Assistant"/>
            </a:endParaRPr>
          </a:p>
        </p:txBody>
      </p:sp>
      <p:sp>
        <p:nvSpPr>
          <p:cNvPr id="257" name="Google Shape;257;g43065eb6ad_0_20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3065eb6ad_0_2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43065eb6ad_0_21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These other frameworks are not testable, but are used in numerous environments</a:t>
            </a:r>
            <a:endParaRPr sz="1500">
              <a:solidFill>
                <a:schemeClr val="dk1"/>
              </a:solidFill>
              <a:latin typeface="Assistant"/>
              <a:ea typeface="Assistant"/>
              <a:cs typeface="Assistant"/>
              <a:sym typeface="Assistant"/>
            </a:endParaRPr>
          </a:p>
        </p:txBody>
      </p:sp>
      <p:sp>
        <p:nvSpPr>
          <p:cNvPr id="266" name="Google Shape;266;g43065eb6ad_0_21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f835c88f7_3_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f835c88f7_3_8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3065eb6ad_0_17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279" name="Google Shape;279;g43065eb6ad_0_172: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0" name="Google Shape;280;g43065eb6ad_0_172: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The information security program should be based on a comprehensive risk analysis.  The controls that are implemented are a direct result of the risk mitigation strategy, and should provide a positive return on investment (keeping in mind that costs/benefits are not always monetary).  You can think of the security program as the set of controls we implement to bring residual risk down to an acceptable level.</a:t>
            </a:r>
            <a:endParaRPr sz="1500">
              <a:solidFill>
                <a:schemeClr val="dk1"/>
              </a:solidFill>
              <a:latin typeface="Assistant"/>
              <a:ea typeface="Assistant"/>
              <a:cs typeface="Assistant"/>
              <a:sym typeface="Assistant"/>
            </a:endParaRPr>
          </a:p>
        </p:txBody>
      </p:sp>
      <p:sp>
        <p:nvSpPr>
          <p:cNvPr id="281" name="Google Shape;281;g43065eb6ad_0_1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364b60cd0_1_16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288" name="Google Shape;288;g4364b60cd0_1_162: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89" name="Google Shape;289;g4364b60cd0_1_162: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The information security program should be based on a comprehensive risk analysis.  The controls that are implemented are a direct result of the risk mitigation strategy, and should provide a positive return on investment (keeping in mind that costs/benefits are not always monetary).  You can think of the security program as the set of controls we implement to bring residual risk down to an acceptable level.</a:t>
            </a:r>
            <a:endParaRPr sz="1500">
              <a:solidFill>
                <a:schemeClr val="dk1"/>
              </a:solidFill>
              <a:latin typeface="Assistant"/>
              <a:ea typeface="Assistant"/>
              <a:cs typeface="Assistant"/>
              <a:sym typeface="Assistant"/>
            </a:endParaRPr>
          </a:p>
        </p:txBody>
      </p:sp>
      <p:sp>
        <p:nvSpPr>
          <p:cNvPr id="290" name="Google Shape;290;g4364b60cd0_1_16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204415f2c_1_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g4204415f2c_1_16:notes"/>
          <p:cNvSpPr txBox="1">
            <a:spLocks noGrp="1"/>
          </p:cNvSpPr>
          <p:nvPr>
            <p:ph type="body" idx="1"/>
          </p:nvPr>
        </p:nvSpPr>
        <p:spPr>
          <a:xfrm>
            <a:off x="731982" y="4561355"/>
            <a:ext cx="5851236" cy="4320148"/>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91" name="Google Shape;91;g4204415f2c_1_16:notes"/>
          <p:cNvSpPr txBox="1">
            <a:spLocks noGrp="1"/>
          </p:cNvSpPr>
          <p:nvPr>
            <p:ph type="sldNum" idx="12"/>
          </p:nvPr>
        </p:nvSpPr>
        <p:spPr>
          <a:xfrm>
            <a:off x="4143664" y="9118787"/>
            <a:ext cx="3170382" cy="480453"/>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364b60cd0_1_17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297" name="Google Shape;297;g4364b60cd0_1_177: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8" name="Google Shape;298;g4364b60cd0_1_177: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295354" indent="-281929">
              <a:lnSpc>
                <a:spcPct val="90000"/>
              </a:lnSpc>
              <a:spcBef>
                <a:spcPts val="846"/>
              </a:spcBef>
              <a:buClr>
                <a:schemeClr val="dk1"/>
              </a:buClr>
              <a:buSzPts val="1400"/>
              <a:buFont typeface="Calibri"/>
              <a:buChar char="●"/>
            </a:pPr>
            <a:r>
              <a:rPr lang="en" sz="1500">
                <a:solidFill>
                  <a:schemeClr val="dk1"/>
                </a:solidFill>
                <a:latin typeface="Assistant"/>
                <a:ea typeface="Assistant"/>
                <a:cs typeface="Assistant"/>
                <a:sym typeface="Assistant"/>
              </a:rPr>
              <a:t>The </a:t>
            </a:r>
            <a:r>
              <a:rPr lang="en" sz="1500" b="1">
                <a:solidFill>
                  <a:schemeClr val="dk1"/>
                </a:solidFill>
                <a:latin typeface="Assistant"/>
                <a:ea typeface="Assistant"/>
                <a:cs typeface="Assistant"/>
                <a:sym typeface="Assistant"/>
              </a:rPr>
              <a:t>Corporate (Organizational) Security Policy </a:t>
            </a:r>
            <a:r>
              <a:rPr lang="en" sz="1500">
                <a:solidFill>
                  <a:schemeClr val="dk1"/>
                </a:solidFill>
                <a:latin typeface="Assistant"/>
                <a:ea typeface="Assistant"/>
                <a:cs typeface="Assistant"/>
                <a:sym typeface="Assistant"/>
              </a:rPr>
              <a:t>can be thought of as a blueprint for the whole organization’s security program. It is the written document that indicates the organization’s approach to security and voices senior management’s commitment to support the security function.  Addresses issues like the C-I-A triad, authenticity, and compliance with regulations and other drivers.</a:t>
            </a:r>
            <a:endParaRPr sz="1500">
              <a:solidFill>
                <a:schemeClr val="dk1"/>
              </a:solidFill>
              <a:latin typeface="Assistant"/>
              <a:ea typeface="Assistant"/>
              <a:cs typeface="Assistant"/>
              <a:sym typeface="Assistant"/>
            </a:endParaRPr>
          </a:p>
          <a:p>
            <a:pPr marL="295354" indent="-281929">
              <a:lnSpc>
                <a:spcPct val="90000"/>
              </a:lnSpc>
              <a:buClr>
                <a:schemeClr val="dk1"/>
              </a:buClr>
              <a:buSzPts val="1400"/>
              <a:buFont typeface="Calibri"/>
              <a:buChar char="●"/>
            </a:pPr>
            <a:r>
              <a:rPr lang="en" sz="1500">
                <a:solidFill>
                  <a:schemeClr val="dk1"/>
                </a:solidFill>
                <a:latin typeface="Assistant"/>
                <a:ea typeface="Assistant"/>
                <a:cs typeface="Assistant"/>
                <a:sym typeface="Assistant"/>
              </a:rPr>
              <a:t>A </a:t>
            </a:r>
            <a:r>
              <a:rPr lang="en" sz="1500" b="1">
                <a:solidFill>
                  <a:schemeClr val="dk1"/>
                </a:solidFill>
                <a:latin typeface="Assistant"/>
                <a:ea typeface="Assistant"/>
                <a:cs typeface="Assistant"/>
                <a:sym typeface="Assistant"/>
              </a:rPr>
              <a:t>System-specific policy </a:t>
            </a:r>
            <a:r>
              <a:rPr lang="en" sz="1500">
                <a:solidFill>
                  <a:schemeClr val="dk1"/>
                </a:solidFill>
                <a:latin typeface="Assistant"/>
                <a:ea typeface="Assistant"/>
                <a:cs typeface="Assistant"/>
                <a:sym typeface="Assistant"/>
              </a:rPr>
              <a:t>is concerned with a specific or individual computer system. It is meant to present the approved software, hardware, and hardening methods for that specific system.</a:t>
            </a:r>
            <a:endParaRPr sz="1500">
              <a:solidFill>
                <a:schemeClr val="dk1"/>
              </a:solidFill>
              <a:latin typeface="Assistant"/>
              <a:ea typeface="Assistant"/>
              <a:cs typeface="Assistant"/>
              <a:sym typeface="Assistant"/>
            </a:endParaRPr>
          </a:p>
          <a:p>
            <a:pPr marL="295354" indent="-281929">
              <a:lnSpc>
                <a:spcPct val="90000"/>
              </a:lnSpc>
              <a:buClr>
                <a:schemeClr val="dk1"/>
              </a:buClr>
              <a:buSzPts val="1400"/>
              <a:buFont typeface="Calibri"/>
              <a:buChar char="●"/>
            </a:pPr>
            <a:r>
              <a:rPr lang="en" sz="1500" b="1">
                <a:solidFill>
                  <a:schemeClr val="dk1"/>
                </a:solidFill>
                <a:latin typeface="Assistant"/>
                <a:ea typeface="Assistant"/>
                <a:cs typeface="Assistant"/>
                <a:sym typeface="Assistant"/>
              </a:rPr>
              <a:t>An Issue-specific policy </a:t>
            </a:r>
            <a:r>
              <a:rPr lang="en" sz="1500">
                <a:solidFill>
                  <a:schemeClr val="dk1"/>
                </a:solidFill>
                <a:latin typeface="Assistant"/>
                <a:ea typeface="Assistant"/>
                <a:cs typeface="Assistant"/>
                <a:sym typeface="Assistant"/>
              </a:rPr>
              <a:t>is concerned with a certain functional aspect that may require more attention. For this reason, a separate policy is prepared for that issue to explain with details the required level of security, and the instructions that all staff in the organization must abide by to achieve this level.</a:t>
            </a:r>
            <a:endParaRPr sz="1500">
              <a:solidFill>
                <a:schemeClr val="dk1"/>
              </a:solidFill>
              <a:latin typeface="Assistant"/>
              <a:ea typeface="Assistant"/>
              <a:cs typeface="Assistant"/>
              <a:sym typeface="Assistant"/>
            </a:endParaRPr>
          </a:p>
          <a:p>
            <a:pPr marL="0" indent="0">
              <a:buNone/>
            </a:pPr>
            <a:endParaRPr sz="1500">
              <a:solidFill>
                <a:schemeClr val="dk1"/>
              </a:solidFill>
              <a:latin typeface="Assistant"/>
              <a:ea typeface="Assistant"/>
              <a:cs typeface="Assistant"/>
              <a:sym typeface="Assistant"/>
            </a:endParaRPr>
          </a:p>
        </p:txBody>
      </p:sp>
      <p:sp>
        <p:nvSpPr>
          <p:cNvPr id="299" name="Google Shape;299;g4364b60cd0_1_17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364b60cd0_1_1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4364b60cd0_1_18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Change Management Policy: all changes to baseline security configuration must be submitted for approval, approved, tested, documented, scheduled, implemented, monitor.  NOTHING HAPPENS ON THE FLY</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Acceptable Use Policy:  Management's expectation for how company resources are to be used</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Privacy:  Privacy can be infringed upon, but employees must be notified</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Data/System Ownership:  Can’t always assume senior management is the owner.  For instance, patients maintain ownership of their Personal Healthcare Information, even though they may share it with a doctor</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Separation of Duties:  Protects against a single individual having too much power, makes sure there is a clear reporting path that is unconflicted, and forces employees to collude with someone else to commit fraud</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Mandatory Vacations:  Frequently used in banking or other financial industries.  Used as a detective control, for investigations while the employee is on a mandated leave from work.</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Job Rotation:  Serves as a detective control, but also provides redundancy of personnel</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Least Privilege:  Employees are granted the ability to perform only the </a:t>
            </a:r>
            <a:r>
              <a:rPr lang="en" sz="1500" b="1">
                <a:solidFill>
                  <a:schemeClr val="dk1"/>
                </a:solidFill>
                <a:latin typeface="Assistant"/>
                <a:ea typeface="Assistant"/>
                <a:cs typeface="Assistant"/>
                <a:sym typeface="Assistant"/>
              </a:rPr>
              <a:t>actions </a:t>
            </a:r>
            <a:r>
              <a:rPr lang="en" sz="1500">
                <a:solidFill>
                  <a:schemeClr val="dk1"/>
                </a:solidFill>
                <a:latin typeface="Assistant"/>
                <a:ea typeface="Assistant"/>
                <a:cs typeface="Assistant"/>
                <a:sym typeface="Assistant"/>
              </a:rPr>
              <a:t>they need to perform their jobs</a:t>
            </a:r>
            <a:r>
              <a:rPr lang="en" sz="1500" b="1">
                <a:solidFill>
                  <a:schemeClr val="dk1"/>
                </a:solidFill>
                <a:latin typeface="Assistant"/>
                <a:ea typeface="Assistant"/>
                <a:cs typeface="Assistant"/>
                <a:sym typeface="Assistant"/>
              </a:rPr>
              <a:t>.</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Need to Know:  Employees are granted access to only the data they need to perform their work</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Dual Control:  Prevents abuse of power.  For instance, Admin A and Admin B both must enter their passwords in order to recover private keys from archival</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M on N Control is an extension of dual control, but is not dependent on specific employees being present.  M and N are simply variables.  Example: Any 4 out of 9 network admins must be present to recover private keys from archival </a:t>
            </a:r>
            <a:endParaRPr sz="1500">
              <a:solidFill>
                <a:schemeClr val="dk1"/>
              </a:solidFill>
              <a:latin typeface="Assistant"/>
              <a:ea typeface="Assistant"/>
              <a:cs typeface="Assistant"/>
              <a:sym typeface="Assistant"/>
            </a:endParaRPr>
          </a:p>
          <a:p>
            <a:pPr marL="0" indent="0">
              <a:buNone/>
            </a:pPr>
            <a:endParaRPr sz="1500" b="1">
              <a:solidFill>
                <a:schemeClr val="dk1"/>
              </a:solidFill>
              <a:latin typeface="Assistant"/>
              <a:ea typeface="Assistant"/>
              <a:cs typeface="Assistant"/>
              <a:sym typeface="Assistant"/>
            </a:endParaRPr>
          </a:p>
        </p:txBody>
      </p:sp>
      <p:sp>
        <p:nvSpPr>
          <p:cNvPr id="307" name="Google Shape;307;g4364b60cd0_1_18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364b60cd0_1_19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314" name="Google Shape;314;g4364b60cd0_1_192: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15" name="Google Shape;315;g4364b60cd0_1_192: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r>
              <a:rPr lang="en" sz="1500">
                <a:solidFill>
                  <a:schemeClr val="dk1"/>
                </a:solidFill>
                <a:latin typeface="Assistant"/>
                <a:ea typeface="Assistant"/>
                <a:cs typeface="Assistant"/>
                <a:sym typeface="Assistant"/>
              </a:rPr>
              <a:t>Whereas policies are few and broad, standards fill in the specifics.  A policy may indicate that all PII data must be encrypted, and they standard defines the current encryption algorithm to be used is AES 256</a:t>
            </a:r>
            <a:endParaRPr sz="1500">
              <a:solidFill>
                <a:schemeClr val="dk1"/>
              </a:solidFill>
              <a:latin typeface="Assistant"/>
              <a:ea typeface="Assistant"/>
              <a:cs typeface="Assistant"/>
              <a:sym typeface="Assistant"/>
            </a:endParaRPr>
          </a:p>
        </p:txBody>
      </p:sp>
      <p:sp>
        <p:nvSpPr>
          <p:cNvPr id="316" name="Google Shape;316;g4364b60cd0_1_1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364b60cd0_1_20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323" name="Google Shape;323;g4364b60cd0_1_200: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4" name="Google Shape;324;g4364b60cd0_1_200: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endParaRPr sz="1300">
              <a:solidFill>
                <a:schemeClr val="dk1"/>
              </a:solidFill>
              <a:latin typeface="Times"/>
              <a:ea typeface="Times"/>
              <a:cs typeface="Times"/>
              <a:sym typeface="Times"/>
            </a:endParaRPr>
          </a:p>
        </p:txBody>
      </p:sp>
      <p:sp>
        <p:nvSpPr>
          <p:cNvPr id="325" name="Google Shape;325;g4364b60cd0_1_20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364b60cd0_1_20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332" name="Google Shape;332;g4364b60cd0_1_208: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33" name="Google Shape;333;g4364b60cd0_1_208: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endParaRPr sz="1300">
              <a:solidFill>
                <a:schemeClr val="dk1"/>
              </a:solidFill>
              <a:latin typeface="Times"/>
              <a:ea typeface="Times"/>
              <a:cs typeface="Times"/>
              <a:sym typeface="Times"/>
            </a:endParaRPr>
          </a:p>
        </p:txBody>
      </p:sp>
      <p:sp>
        <p:nvSpPr>
          <p:cNvPr id="334" name="Google Shape;334;g4364b60cd0_1_2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3065eb6ad_0_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3065eb6ad_0_1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364b60cd0_1_21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352" name="Google Shape;352;g4364b60cd0_1_216: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53" name="Google Shape;353;g4364b60cd0_1_216: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r>
              <a:rPr lang="en" sz="1500">
                <a:solidFill>
                  <a:schemeClr val="dk1"/>
                </a:solidFill>
                <a:latin typeface="Assistant"/>
                <a:ea typeface="Assistant"/>
                <a:cs typeface="Assistant"/>
                <a:sym typeface="Assistant"/>
              </a:rPr>
              <a:t>Baselines are often implemented through the use of images.  Different images are needed to support different operating systems and are used for variance control purposes, as well as to determine and control changes to systems.</a:t>
            </a:r>
            <a:endParaRPr sz="1500">
              <a:solidFill>
                <a:schemeClr val="dk1"/>
              </a:solidFill>
              <a:latin typeface="Assistant"/>
              <a:ea typeface="Assistant"/>
              <a:cs typeface="Assistant"/>
              <a:sym typeface="Assistant"/>
            </a:endParaRPr>
          </a:p>
        </p:txBody>
      </p:sp>
      <p:sp>
        <p:nvSpPr>
          <p:cNvPr id="354" name="Google Shape;354;g4364b60cd0_1_2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f835c88f7_3_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f835c88f7_3_9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3065eb6ad_0_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43065eb6ad_0_26: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The purpose of a strategic plan for security is to provide management with the necessary information to make informed decisions about investment in security. The strategic plan links the security function with the business direction. The strategy must present a business case that describes key business benefits and outcomes related to security, with recommended strategies for achieving those outcomes. Long term vision for the organization is the responsibility of senior management and should be understood throughout the organization.  Each department or division within the enterprise should be working in alignment to achieve the desired state.</a:t>
            </a:r>
            <a:endParaRPr sz="1500">
              <a:solidFill>
                <a:schemeClr val="dk1"/>
              </a:solidFill>
              <a:latin typeface="Assistant"/>
              <a:ea typeface="Assistant"/>
              <a:cs typeface="Assistant"/>
              <a:sym typeface="Assistant"/>
            </a:endParaRPr>
          </a:p>
        </p:txBody>
      </p:sp>
      <p:sp>
        <p:nvSpPr>
          <p:cNvPr id="367" name="Google Shape;367;g43065eb6ad_0_2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364b60cd0_1_2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4" name="Google Shape;374;g4364b60cd0_1_23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375" name="Google Shape;375;g4364b60cd0_1_23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f835c88f7_3_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f835c88f7_3_7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364b60cd0_1_25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4364b60cd0_1_25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The CISO isthe senior manager ultimately responsible for providing C-I-A for information assets.  </a:t>
            </a:r>
            <a:endParaRPr sz="1500">
              <a:solidFill>
                <a:schemeClr val="dk1"/>
              </a:solidFill>
              <a:latin typeface="Assistant"/>
              <a:ea typeface="Assistant"/>
              <a:cs typeface="Assistant"/>
              <a:sym typeface="Assistant"/>
            </a:endParaRPr>
          </a:p>
          <a:p>
            <a:pPr marL="469881" indent="-214803">
              <a:buClr>
                <a:schemeClr val="dk1"/>
              </a:buClr>
              <a:buSzPts val="1400"/>
              <a:buFont typeface="Assistant"/>
              <a:buChar char="●"/>
            </a:pPr>
            <a:r>
              <a:rPr lang="en" sz="1500">
                <a:solidFill>
                  <a:schemeClr val="dk1"/>
                </a:solidFill>
                <a:latin typeface="Assistant"/>
                <a:ea typeface="Assistant"/>
                <a:cs typeface="Assistant"/>
                <a:sym typeface="Assistant"/>
              </a:rPr>
              <a:t>Responsible for protecting the CIA of information through the following:</a:t>
            </a:r>
            <a:endParaRPr sz="1500">
              <a:solidFill>
                <a:schemeClr val="dk1"/>
              </a:solidFill>
              <a:latin typeface="Assistant"/>
              <a:ea typeface="Assistant"/>
              <a:cs typeface="Assistant"/>
              <a:sym typeface="Assistant"/>
            </a:endParaRPr>
          </a:p>
          <a:p>
            <a:pPr marL="966612" lvl="1" indent="-335629">
              <a:buClr>
                <a:schemeClr val="dk1"/>
              </a:buClr>
              <a:buSzPts val="1400"/>
              <a:buFont typeface="Assistant"/>
              <a:buChar char="○"/>
            </a:pPr>
            <a:r>
              <a:rPr lang="en" sz="1500">
                <a:solidFill>
                  <a:schemeClr val="dk1"/>
                </a:solidFill>
                <a:latin typeface="Assistant"/>
                <a:ea typeface="Assistant"/>
                <a:cs typeface="Assistant"/>
                <a:sym typeface="Assistant"/>
              </a:rPr>
              <a:t>Policy</a:t>
            </a:r>
            <a:endParaRPr sz="1500">
              <a:solidFill>
                <a:schemeClr val="dk1"/>
              </a:solidFill>
              <a:latin typeface="Assistant"/>
              <a:ea typeface="Assistant"/>
              <a:cs typeface="Assistant"/>
              <a:sym typeface="Assistant"/>
            </a:endParaRPr>
          </a:p>
          <a:p>
            <a:pPr marL="966612" lvl="1" indent="-335629">
              <a:spcBef>
                <a:spcPts val="317"/>
              </a:spcBef>
              <a:buClr>
                <a:schemeClr val="dk1"/>
              </a:buClr>
              <a:buSzPts val="1400"/>
              <a:buFont typeface="Assistant"/>
              <a:buChar char="○"/>
            </a:pPr>
            <a:r>
              <a:rPr lang="en" sz="1500">
                <a:solidFill>
                  <a:schemeClr val="dk1"/>
                </a:solidFill>
                <a:latin typeface="Assistant"/>
                <a:ea typeface="Assistant"/>
                <a:cs typeface="Assistant"/>
                <a:sym typeface="Assistant"/>
              </a:rPr>
              <a:t>Investigation</a:t>
            </a:r>
            <a:endParaRPr sz="1500">
              <a:solidFill>
                <a:schemeClr val="dk1"/>
              </a:solidFill>
              <a:latin typeface="Assistant"/>
              <a:ea typeface="Assistant"/>
              <a:cs typeface="Assistant"/>
              <a:sym typeface="Assistant"/>
            </a:endParaRPr>
          </a:p>
          <a:p>
            <a:pPr marL="966612" lvl="1" indent="-335629">
              <a:spcBef>
                <a:spcPts val="317"/>
              </a:spcBef>
              <a:buClr>
                <a:schemeClr val="dk1"/>
              </a:buClr>
              <a:buSzPts val="1400"/>
              <a:buFont typeface="Assistant"/>
              <a:buChar char="○"/>
            </a:pPr>
            <a:r>
              <a:rPr lang="en" sz="1500">
                <a:solidFill>
                  <a:schemeClr val="dk1"/>
                </a:solidFill>
                <a:latin typeface="Assistant"/>
                <a:ea typeface="Assistant"/>
                <a:cs typeface="Assistant"/>
                <a:sym typeface="Assistant"/>
              </a:rPr>
              <a:t>Testing</a:t>
            </a:r>
            <a:endParaRPr sz="1500">
              <a:solidFill>
                <a:schemeClr val="dk1"/>
              </a:solidFill>
              <a:latin typeface="Assistant"/>
              <a:ea typeface="Assistant"/>
              <a:cs typeface="Assistant"/>
              <a:sym typeface="Assistant"/>
            </a:endParaRPr>
          </a:p>
          <a:p>
            <a:pPr marL="966612" lvl="1" indent="-335629">
              <a:spcBef>
                <a:spcPts val="317"/>
              </a:spcBef>
              <a:buClr>
                <a:schemeClr val="dk1"/>
              </a:buClr>
              <a:buSzPts val="1400"/>
              <a:buFont typeface="Assistant"/>
              <a:buChar char="○"/>
            </a:pPr>
            <a:r>
              <a:rPr lang="en" sz="1500">
                <a:solidFill>
                  <a:schemeClr val="dk1"/>
                </a:solidFill>
                <a:latin typeface="Assistant"/>
                <a:ea typeface="Assistant"/>
                <a:cs typeface="Assistant"/>
                <a:sym typeface="Assistant"/>
              </a:rPr>
              <a:t>Compliance</a:t>
            </a:r>
            <a:endParaRPr sz="1500">
              <a:solidFill>
                <a:schemeClr val="dk1"/>
              </a:solidFill>
              <a:latin typeface="Assistant"/>
              <a:ea typeface="Assistant"/>
              <a:cs typeface="Assistant"/>
              <a:sym typeface="Assistant"/>
            </a:endParaRPr>
          </a:p>
          <a:p>
            <a:pPr marL="966612" lvl="1" indent="-335629">
              <a:spcBef>
                <a:spcPts val="317"/>
              </a:spcBef>
              <a:buClr>
                <a:schemeClr val="dk1"/>
              </a:buClr>
              <a:buSzPts val="1400"/>
              <a:buFont typeface="Assistant"/>
              <a:buChar char="○"/>
            </a:pPr>
            <a:r>
              <a:rPr lang="en" sz="1500">
                <a:solidFill>
                  <a:schemeClr val="dk1"/>
                </a:solidFill>
                <a:latin typeface="Assistant"/>
                <a:ea typeface="Assistant"/>
                <a:cs typeface="Assistant"/>
                <a:sym typeface="Assistant"/>
              </a:rPr>
              <a:t>IT planning, budgeting, and  performance, including its  information security components</a:t>
            </a:r>
            <a:endParaRPr sz="1500">
              <a:solidFill>
                <a:schemeClr val="dk1"/>
              </a:solidFill>
              <a:latin typeface="Assistant"/>
              <a:ea typeface="Assistant"/>
              <a:cs typeface="Assistant"/>
              <a:sym typeface="Assistant"/>
            </a:endParaRPr>
          </a:p>
        </p:txBody>
      </p:sp>
      <p:sp>
        <p:nvSpPr>
          <p:cNvPr id="383" name="Google Shape;383;g4364b60cd0_1_25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4364b60cd0_1_26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4364b60cd0_1_26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391" name="Google Shape;391;g4364b60cd0_1_26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364b60cd0_1_27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4364b60cd0_1_27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Business managers are often our customers as we fulfil our role in information security.  Remember, our ultimate purpose is to support the objectives of the business, the business managers are the ones who are closest to the business and are often owners of the systems and the data.  If there is ever a conflict between InfoSec and the business function owner, the business will always be the ultimate decision makers.  </a:t>
            </a:r>
            <a:endParaRPr sz="1500">
              <a:solidFill>
                <a:schemeClr val="dk1"/>
              </a:solidFill>
              <a:latin typeface="Assistant"/>
              <a:ea typeface="Assistant"/>
              <a:cs typeface="Assistant"/>
              <a:sym typeface="Assistant"/>
            </a:endParaRPr>
          </a:p>
        </p:txBody>
      </p:sp>
      <p:sp>
        <p:nvSpPr>
          <p:cNvPr id="398" name="Google Shape;398;g4364b60cd0_1_27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4364b60cd0_1_28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4364b60cd0_1_28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406" name="Google Shape;406;g4364b60cd0_1_28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4364b60cd0_1_29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412" name="Google Shape;412;g4364b60cd0_1_295: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13" name="Google Shape;413;g4364b60cd0_1_295: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endParaRPr sz="1300">
              <a:solidFill>
                <a:schemeClr val="dk1"/>
              </a:solidFill>
              <a:latin typeface="Times"/>
              <a:ea typeface="Times"/>
              <a:cs typeface="Times"/>
              <a:sym typeface="Times"/>
            </a:endParaRPr>
          </a:p>
        </p:txBody>
      </p:sp>
      <p:sp>
        <p:nvSpPr>
          <p:cNvPr id="414" name="Google Shape;414;g4364b60cd0_1_29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4364b60cd0_1_3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4364b60cd0_1_304: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423" name="Google Shape;423;g4364b60cd0_1_30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f835c88f7_3_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f835c88f7_3_9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438731ac6f_0_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438731ac6f_0_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4364b60cd0_1_3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4364b60cd0_1_32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443" name="Google Shape;443;g4364b60cd0_1_32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38731ac6f_0_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450" name="Google Shape;450;g438731ac6f_0_0: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51" name="Google Shape;451;g438731ac6f_0_0: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endParaRPr sz="1300">
              <a:solidFill>
                <a:schemeClr val="dk1"/>
              </a:solidFill>
              <a:latin typeface="Times"/>
              <a:ea typeface="Times"/>
              <a:cs typeface="Times"/>
              <a:sym typeface="Times"/>
            </a:endParaRPr>
          </a:p>
        </p:txBody>
      </p:sp>
      <p:sp>
        <p:nvSpPr>
          <p:cNvPr id="452" name="Google Shape;452;g438731ac6f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364b60cd0_1_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4364b60cd0_1_1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06" name="Google Shape;106;g4364b60cd0_1_1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f835c88f7_3_1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f835c88f7_3_10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30718cf9b_1_8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g430718cf9b_1_85: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30718cf9b_1_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430718cf9b_1_9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30718cf9b_1_1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g430718cf9b_1_101: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30718cf9b_1_10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g430718cf9b_1_106:notes"/>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p>
            <a:pPr marL="0" indent="0">
              <a:buNone/>
            </a:pPr>
            <a:endParaRPr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38731ac6f_0_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38731ac6f_0_1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364b60cd0_1_33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498" name="Google Shape;498;g4364b60cd0_1_336: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99" name="Google Shape;499;g4364b60cd0_1_336: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r>
              <a:rPr lang="en" sz="1500" b="1">
                <a:solidFill>
                  <a:schemeClr val="dk1"/>
                </a:solidFill>
                <a:latin typeface="Assistant"/>
                <a:ea typeface="Assistant"/>
                <a:cs typeface="Assistant"/>
                <a:sym typeface="Assistant"/>
              </a:rPr>
              <a:t>Risk Approach: Quantitative vs. Qualitative</a:t>
            </a:r>
            <a:endParaRPr sz="1500">
              <a:latin typeface="Assistant"/>
              <a:ea typeface="Assistant"/>
              <a:cs typeface="Assistant"/>
              <a:sym typeface="Assistant"/>
            </a:endParaRPr>
          </a:p>
          <a:p>
            <a:pPr marL="0" indent="0">
              <a:spcBef>
                <a:spcPts val="331"/>
              </a:spcBef>
              <a:buNone/>
            </a:pPr>
            <a:endParaRPr sz="1500">
              <a:solidFill>
                <a:schemeClr val="dk1"/>
              </a:solidFill>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There are two basic ways of performing a risk assessment, quantitative and qualitative. The </a:t>
            </a:r>
            <a:r>
              <a:rPr lang="en" sz="1500" b="1" i="1">
                <a:solidFill>
                  <a:schemeClr val="dk1"/>
                </a:solidFill>
                <a:latin typeface="Assistant"/>
                <a:ea typeface="Assistant"/>
                <a:cs typeface="Assistant"/>
                <a:sym typeface="Assistant"/>
              </a:rPr>
              <a:t>quantitative </a:t>
            </a:r>
            <a:r>
              <a:rPr lang="en" sz="1500">
                <a:solidFill>
                  <a:schemeClr val="dk1"/>
                </a:solidFill>
                <a:latin typeface="Assistant"/>
                <a:ea typeface="Assistant"/>
                <a:cs typeface="Assistant"/>
                <a:sym typeface="Assistant"/>
              </a:rPr>
              <a:t>approach deals with numbers. It attempts to assign numeric values to assets and present the potential losses in monetary values. </a:t>
            </a:r>
            <a:r>
              <a:rPr lang="en" sz="1500" b="1" i="1">
                <a:solidFill>
                  <a:schemeClr val="dk1"/>
                </a:solidFill>
                <a:latin typeface="Assistant"/>
                <a:ea typeface="Assistant"/>
                <a:cs typeface="Assistant"/>
                <a:sym typeface="Assistant"/>
              </a:rPr>
              <a:t>Qualitative </a:t>
            </a:r>
            <a:r>
              <a:rPr lang="en" sz="1500">
                <a:solidFill>
                  <a:schemeClr val="dk1"/>
                </a:solidFill>
                <a:latin typeface="Assistant"/>
                <a:ea typeface="Assistant"/>
                <a:cs typeface="Assistant"/>
                <a:sym typeface="Assistant"/>
              </a:rPr>
              <a:t>does not apply monetary values to items but uses a type of rating system instead. For example, if a qualitative analysis was going to be performed, the analysis team can ask different department representatives and IT individuals to rate specific risks on a scale of 1-5 to determine which risks the employees see as most dangerous. The team could then ask the same individuals to rate the recommended countermeasures on what they see as the best solutions.</a:t>
            </a:r>
            <a:endParaRPr sz="1500">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 </a:t>
            </a:r>
            <a:endParaRPr sz="1500">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The quantitative approach tries to assign assets and risks monetary values because that format easily integrates into business plans and budgets and allows management to see how certain items affect their bottom line. The qualitative approach has a different goal, which is to get the “gut feeling” about the risks and the necessary solutions of the people closest to the problem who are seen as experts within their company.</a:t>
            </a:r>
            <a:endParaRPr sz="1500">
              <a:latin typeface="Assistant"/>
              <a:ea typeface="Assistant"/>
              <a:cs typeface="Assistant"/>
              <a:sym typeface="Assistant"/>
            </a:endParaRPr>
          </a:p>
          <a:p>
            <a:pPr marL="0" indent="0">
              <a:spcBef>
                <a:spcPts val="502"/>
              </a:spcBef>
              <a:buNone/>
            </a:pPr>
            <a:r>
              <a:rPr lang="en" sz="1500" b="1">
                <a:solidFill>
                  <a:schemeClr val="dk1"/>
                </a:solidFill>
                <a:latin typeface="Assistant"/>
                <a:ea typeface="Assistant"/>
                <a:cs typeface="Assistant"/>
                <a:sym typeface="Assistant"/>
              </a:rPr>
              <a:t> </a:t>
            </a:r>
            <a:endParaRPr sz="1500">
              <a:latin typeface="Assistant"/>
              <a:ea typeface="Assistant"/>
              <a:cs typeface="Assistant"/>
              <a:sym typeface="Assistant"/>
            </a:endParaRPr>
          </a:p>
          <a:p>
            <a:pPr marL="0" indent="0">
              <a:spcBef>
                <a:spcPts val="502"/>
              </a:spcBef>
              <a:buNone/>
            </a:pPr>
            <a:r>
              <a:rPr lang="en" sz="1500" b="1">
                <a:solidFill>
                  <a:schemeClr val="dk1"/>
                </a:solidFill>
                <a:latin typeface="Assistant"/>
                <a:ea typeface="Assistant"/>
                <a:cs typeface="Assistant"/>
                <a:sym typeface="Assistant"/>
              </a:rPr>
              <a:t>Note</a:t>
            </a:r>
            <a:endParaRPr sz="1500">
              <a:latin typeface="Assistant"/>
              <a:ea typeface="Assistant"/>
              <a:cs typeface="Assistant"/>
              <a:sym typeface="Assistant"/>
            </a:endParaRPr>
          </a:p>
          <a:p>
            <a:pPr marL="0" indent="-93976">
              <a:spcBef>
                <a:spcPts val="502"/>
              </a:spcBef>
              <a:buClr>
                <a:schemeClr val="dk1"/>
              </a:buClr>
              <a:buSzPts val="1400"/>
              <a:buFont typeface="Assistant"/>
              <a:buChar char="•"/>
            </a:pPr>
            <a:r>
              <a:rPr lang="en" sz="1500">
                <a:solidFill>
                  <a:schemeClr val="dk1"/>
                </a:solidFill>
                <a:latin typeface="Assistant"/>
                <a:ea typeface="Assistant"/>
                <a:cs typeface="Assistant"/>
                <a:sym typeface="Assistant"/>
              </a:rPr>
              <a:t>The Delphi method allows people to express their ideas anonymously</a:t>
            </a:r>
            <a:endParaRPr sz="1500">
              <a:solidFill>
                <a:schemeClr val="dk1"/>
              </a:solidFill>
              <a:latin typeface="Assistant"/>
              <a:ea typeface="Assistant"/>
              <a:cs typeface="Assistant"/>
              <a:sym typeface="Assistant"/>
            </a:endParaRPr>
          </a:p>
        </p:txBody>
      </p:sp>
      <p:sp>
        <p:nvSpPr>
          <p:cNvPr id="500" name="Google Shape;500;g4364b60cd0_1_3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f8533df80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f8533df80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 sz="1500">
                <a:latin typeface="Assistant"/>
                <a:ea typeface="Assistant"/>
                <a:cs typeface="Assistant"/>
                <a:sym typeface="Assistant"/>
              </a:rPr>
              <a:t>Qualitative analysis always proceeds quantitative analysis.  A purely quantitative analysis is not possible.</a:t>
            </a:r>
            <a:endParaRPr sz="1500">
              <a:latin typeface="Assistant"/>
              <a:ea typeface="Assistant"/>
              <a:cs typeface="Assistant"/>
              <a:sym typeface="Assistan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364b60cd0_1_344: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514" name="Google Shape;514;g4364b60cd0_1_344: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15" name="Google Shape;515;g4364b60cd0_1_344: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endParaRPr sz="1300">
              <a:solidFill>
                <a:schemeClr val="dk1"/>
              </a:solidFill>
              <a:latin typeface="Times"/>
              <a:ea typeface="Times"/>
              <a:cs typeface="Times"/>
              <a:sym typeface="Times"/>
            </a:endParaRPr>
          </a:p>
        </p:txBody>
      </p:sp>
      <p:sp>
        <p:nvSpPr>
          <p:cNvPr id="516" name="Google Shape;516;g4364b60cd0_1_3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364b60cd0_1_35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523" name="Google Shape;523;g4364b60cd0_1_352: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24" name="Google Shape;524;g4364b60cd0_1_352: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endParaRPr sz="1300">
              <a:solidFill>
                <a:schemeClr val="dk1"/>
              </a:solidFill>
              <a:latin typeface="Times"/>
              <a:ea typeface="Times"/>
              <a:cs typeface="Times"/>
              <a:sym typeface="Times"/>
            </a:endParaRPr>
          </a:p>
        </p:txBody>
      </p:sp>
      <p:sp>
        <p:nvSpPr>
          <p:cNvPr id="525" name="Google Shape;525;g4364b60cd0_1_3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364b60cd0_1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4364b60cd0_1_2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15" name="Google Shape;115;g4364b60cd0_1_2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364b60cd0_1_36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532" name="Google Shape;532;g4364b60cd0_1_360: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533" name="Google Shape;533;g4364b60cd0_1_360: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454777" indent="-400070">
              <a:buClr>
                <a:schemeClr val="dk1"/>
              </a:buClr>
              <a:buSzPts val="1400"/>
              <a:buFont typeface="Assistant"/>
              <a:buChar char="●"/>
            </a:pPr>
            <a:r>
              <a:rPr lang="en" sz="1500">
                <a:solidFill>
                  <a:schemeClr val="dk1"/>
                </a:solidFill>
                <a:latin typeface="Assistant"/>
                <a:ea typeface="Assistant"/>
                <a:cs typeface="Assistant"/>
                <a:sym typeface="Assistant"/>
              </a:rPr>
              <a:t>(AV) Asset Value:  Dollar figure that represents what the asset is worth to the organization</a:t>
            </a:r>
            <a:endParaRPr sz="1500">
              <a:latin typeface="Assistant"/>
              <a:ea typeface="Assistant"/>
              <a:cs typeface="Assistant"/>
              <a:sym typeface="Assistant"/>
            </a:endParaRPr>
          </a:p>
          <a:p>
            <a:pPr marL="454777" indent="-400070">
              <a:buClr>
                <a:schemeClr val="dk1"/>
              </a:buClr>
              <a:buSzPts val="1400"/>
              <a:buFont typeface="Assistant"/>
              <a:buChar char="●"/>
            </a:pPr>
            <a:r>
              <a:rPr lang="en" sz="1500">
                <a:solidFill>
                  <a:schemeClr val="dk1"/>
                </a:solidFill>
                <a:latin typeface="Assistant"/>
                <a:ea typeface="Assistant"/>
                <a:cs typeface="Assistant"/>
                <a:sym typeface="Assistant"/>
              </a:rPr>
              <a:t>(EF) Exposure Factor:  The percentage of loss that is expected to result in the manifestation of a particular risk event.  </a:t>
            </a:r>
            <a:endParaRPr sz="1500">
              <a:latin typeface="Assistant"/>
              <a:ea typeface="Assistant"/>
              <a:cs typeface="Assistant"/>
              <a:sym typeface="Assistant"/>
            </a:endParaRPr>
          </a:p>
          <a:p>
            <a:pPr marL="454777" indent="-400070">
              <a:buClr>
                <a:schemeClr val="dk1"/>
              </a:buClr>
              <a:buSzPts val="1400"/>
              <a:buFont typeface="Assistant"/>
              <a:buChar char="●"/>
            </a:pPr>
            <a:r>
              <a:rPr lang="en" sz="1500">
                <a:solidFill>
                  <a:schemeClr val="dk1"/>
                </a:solidFill>
                <a:latin typeface="Assistant"/>
                <a:ea typeface="Assistant"/>
                <a:cs typeface="Assistant"/>
                <a:sym typeface="Assistant"/>
              </a:rPr>
              <a:t>(SLE) Single Loss Expectancy:  Dollar figure that represents the cost of a single occurrence  of a threat instance</a:t>
            </a:r>
            <a:endParaRPr sz="1500">
              <a:latin typeface="Assistant"/>
              <a:ea typeface="Assistant"/>
              <a:cs typeface="Assistant"/>
              <a:sym typeface="Assistant"/>
            </a:endParaRPr>
          </a:p>
          <a:p>
            <a:pPr marL="454777" indent="-400070">
              <a:buClr>
                <a:schemeClr val="dk1"/>
              </a:buClr>
              <a:buSzPts val="1400"/>
              <a:buFont typeface="Assistant"/>
              <a:buChar char="●"/>
            </a:pPr>
            <a:r>
              <a:rPr lang="en" sz="1500">
                <a:solidFill>
                  <a:schemeClr val="dk1"/>
                </a:solidFill>
                <a:latin typeface="Assistant"/>
                <a:ea typeface="Assistant"/>
                <a:cs typeface="Assistant"/>
                <a:sym typeface="Assistant"/>
              </a:rPr>
              <a:t>(ARO) Annual Rate of Occurrence:  How often the threat is expected to materialize</a:t>
            </a:r>
            <a:endParaRPr sz="1500">
              <a:latin typeface="Assistant"/>
              <a:ea typeface="Assistant"/>
              <a:cs typeface="Assistant"/>
              <a:sym typeface="Assistant"/>
            </a:endParaRPr>
          </a:p>
          <a:p>
            <a:pPr marL="454777" indent="-400070">
              <a:buClr>
                <a:schemeClr val="dk1"/>
              </a:buClr>
              <a:buSzPts val="1400"/>
              <a:buFont typeface="Assistant"/>
              <a:buChar char="●"/>
            </a:pPr>
            <a:r>
              <a:rPr lang="en" sz="1500">
                <a:solidFill>
                  <a:schemeClr val="dk1"/>
                </a:solidFill>
                <a:latin typeface="Assistant"/>
                <a:ea typeface="Assistant"/>
                <a:cs typeface="Assistant"/>
                <a:sym typeface="Assistant"/>
              </a:rPr>
              <a:t>(ALE) Annual Loss Expectancy:  Cost per year as a result of the threat</a:t>
            </a:r>
            <a:endParaRPr sz="1500">
              <a:latin typeface="Assistant"/>
              <a:ea typeface="Assistant"/>
              <a:cs typeface="Assistant"/>
              <a:sym typeface="Assistant"/>
            </a:endParaRPr>
          </a:p>
          <a:p>
            <a:pPr marL="454777" indent="-400070">
              <a:buClr>
                <a:schemeClr val="dk1"/>
              </a:buClr>
              <a:buSzPts val="1400"/>
              <a:buFont typeface="Assistant"/>
              <a:buChar char="●"/>
            </a:pPr>
            <a:r>
              <a:rPr lang="en" sz="1500">
                <a:solidFill>
                  <a:schemeClr val="dk1"/>
                </a:solidFill>
                <a:latin typeface="Assistant"/>
                <a:ea typeface="Assistant"/>
                <a:cs typeface="Assistant"/>
                <a:sym typeface="Assistant"/>
              </a:rPr>
              <a:t>(TCO) Total Cost of Ownership is the total cost of implementing a safeguard.  Often in addition to initial costs, there are ongoing maintenance fees as well.  </a:t>
            </a:r>
            <a:endParaRPr sz="1500">
              <a:latin typeface="Assistant"/>
              <a:ea typeface="Assistant"/>
              <a:cs typeface="Assistant"/>
              <a:sym typeface="Assistant"/>
            </a:endParaRPr>
          </a:p>
          <a:p>
            <a:pPr marL="454777" indent="-400070">
              <a:buClr>
                <a:schemeClr val="dk1"/>
              </a:buClr>
              <a:buSzPts val="1400"/>
              <a:buFont typeface="Assistant"/>
              <a:buChar char="●"/>
            </a:pPr>
            <a:r>
              <a:rPr lang="en" sz="1500">
                <a:solidFill>
                  <a:schemeClr val="dk1"/>
                </a:solidFill>
                <a:latin typeface="Assistant"/>
                <a:ea typeface="Assistant"/>
                <a:cs typeface="Assistant"/>
                <a:sym typeface="Assistant"/>
              </a:rPr>
              <a:t>(ROI) Return on Investment:  Amount of money saved by implementation of a safeguard.  Sometimes referred to as the value of the safeguard/control.  </a:t>
            </a:r>
            <a:endParaRPr sz="1500">
              <a:latin typeface="Assistant"/>
              <a:ea typeface="Assistant"/>
              <a:cs typeface="Assistant"/>
              <a:sym typeface="Assistant"/>
            </a:endParaRPr>
          </a:p>
        </p:txBody>
      </p:sp>
      <p:sp>
        <p:nvSpPr>
          <p:cNvPr id="534" name="Google Shape;534;g4364b60cd0_1_3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4364b60cd0_1_36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g4364b60cd0_1_36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542" name="Google Shape;542;g4364b60cd0_1_36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38731ac6f_0_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438731ac6f_0_2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364b60cd0_1_37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555" name="Google Shape;555;g4364b60cd0_1_375:notes"/>
          <p:cNvSpPr>
            <a:spLocks noGrp="1" noRot="1" noChangeAspect="1"/>
          </p:cNvSpPr>
          <p:nvPr>
            <p:ph type="sldImg" idx="2"/>
          </p:nvPr>
        </p:nvSpPr>
        <p:spPr>
          <a:xfrm>
            <a:off x="-1314450" y="942975"/>
            <a:ext cx="8281988" cy="46577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56" name="Google Shape;556;g4364b60cd0_1_375:notes"/>
          <p:cNvSpPr txBox="1">
            <a:spLocks noGrp="1"/>
          </p:cNvSpPr>
          <p:nvPr>
            <p:ph type="body" idx="1"/>
          </p:nvPr>
        </p:nvSpPr>
        <p:spPr>
          <a:xfrm>
            <a:off x="565727" y="5900738"/>
            <a:ext cx="4521280" cy="5479110"/>
          </a:xfrm>
          <a:prstGeom prst="rect">
            <a:avLst/>
          </a:prstGeom>
          <a:noFill/>
          <a:ln>
            <a:noFill/>
          </a:ln>
        </p:spPr>
        <p:txBody>
          <a:bodyPr spcFirstLastPara="1" wrap="square" lIns="96645" tIns="48309" rIns="96645" bIns="48309" anchor="t" anchorCtr="0">
            <a:noAutofit/>
          </a:bodyPr>
          <a:lstStyle/>
          <a:p>
            <a:pPr marL="0" indent="0">
              <a:lnSpc>
                <a:spcPct val="80000"/>
              </a:lnSpc>
              <a:buClr>
                <a:schemeClr val="dk1"/>
              </a:buClr>
              <a:buSzPts val="1480"/>
              <a:buNone/>
            </a:pPr>
            <a:r>
              <a:rPr lang="en" sz="1500">
                <a:solidFill>
                  <a:schemeClr val="dk1"/>
                </a:solidFill>
                <a:latin typeface="Assistant"/>
                <a:ea typeface="Assistant"/>
                <a:cs typeface="Assistant"/>
                <a:sym typeface="Assistant"/>
              </a:rPr>
              <a:t>The three preferred methods are Reduce, Accept, Transfer</a:t>
            </a:r>
            <a:endParaRPr sz="1500">
              <a:latin typeface="Assistant"/>
              <a:ea typeface="Assistant"/>
              <a:cs typeface="Assistant"/>
              <a:sym typeface="Assistant"/>
            </a:endParaRPr>
          </a:p>
          <a:p>
            <a:pPr marL="0" indent="0">
              <a:lnSpc>
                <a:spcPct val="80000"/>
              </a:lnSpc>
              <a:spcBef>
                <a:spcPts val="476"/>
              </a:spcBef>
              <a:buClr>
                <a:schemeClr val="dk1"/>
              </a:buClr>
              <a:buSzPts val="1480"/>
              <a:buNone/>
            </a:pPr>
            <a:endParaRPr sz="1500">
              <a:solidFill>
                <a:schemeClr val="dk1"/>
              </a:solidFill>
              <a:latin typeface="Assistant"/>
              <a:ea typeface="Assistant"/>
              <a:cs typeface="Assistant"/>
              <a:sym typeface="Assistant"/>
            </a:endParaRPr>
          </a:p>
          <a:p>
            <a:pPr marL="0" indent="-93976">
              <a:lnSpc>
                <a:spcPct val="80000"/>
              </a:lnSpc>
              <a:spcBef>
                <a:spcPts val="476"/>
              </a:spcBef>
              <a:buClr>
                <a:schemeClr val="dk1"/>
              </a:buClr>
              <a:buSzPts val="1400"/>
              <a:buFont typeface="Assistant"/>
              <a:buChar char="•"/>
            </a:pPr>
            <a:r>
              <a:rPr lang="en" sz="1500">
                <a:solidFill>
                  <a:schemeClr val="dk1"/>
                </a:solidFill>
                <a:latin typeface="Assistant"/>
                <a:ea typeface="Assistant"/>
                <a:cs typeface="Assistant"/>
                <a:sym typeface="Assistant"/>
              </a:rPr>
              <a:t>Reduce:  Lessen the probability or an impact of a risk</a:t>
            </a:r>
            <a:endParaRPr sz="1500">
              <a:latin typeface="Assistant"/>
              <a:ea typeface="Assistant"/>
              <a:cs typeface="Assistant"/>
              <a:sym typeface="Assistant"/>
            </a:endParaRPr>
          </a:p>
          <a:p>
            <a:pPr marL="0" indent="-93976">
              <a:lnSpc>
                <a:spcPct val="80000"/>
              </a:lnSpc>
              <a:spcBef>
                <a:spcPts val="476"/>
              </a:spcBef>
              <a:buClr>
                <a:schemeClr val="dk1"/>
              </a:buClr>
              <a:buSzPts val="1400"/>
              <a:buFont typeface="Assistant"/>
              <a:buChar char="•"/>
            </a:pPr>
            <a:r>
              <a:rPr lang="en" sz="1500">
                <a:solidFill>
                  <a:schemeClr val="dk1"/>
                </a:solidFill>
                <a:latin typeface="Assistant"/>
                <a:ea typeface="Assistant"/>
                <a:cs typeface="Assistant"/>
                <a:sym typeface="Assistant"/>
              </a:rPr>
              <a:t>Accept:  Choose that the risk amount is within the organization's tolerance for loss.  No control is implemented</a:t>
            </a:r>
            <a:endParaRPr sz="1500">
              <a:latin typeface="Assistant"/>
              <a:ea typeface="Assistant"/>
              <a:cs typeface="Assistant"/>
              <a:sym typeface="Assistant"/>
            </a:endParaRPr>
          </a:p>
          <a:p>
            <a:pPr marL="0" indent="-93976">
              <a:lnSpc>
                <a:spcPct val="80000"/>
              </a:lnSpc>
              <a:spcBef>
                <a:spcPts val="476"/>
              </a:spcBef>
              <a:buClr>
                <a:schemeClr val="dk1"/>
              </a:buClr>
              <a:buSzPts val="1400"/>
              <a:buFont typeface="Assistant"/>
              <a:buChar char="•"/>
            </a:pPr>
            <a:r>
              <a:rPr lang="en" sz="1500">
                <a:solidFill>
                  <a:schemeClr val="dk1"/>
                </a:solidFill>
                <a:latin typeface="Assistant"/>
                <a:ea typeface="Assistant"/>
                <a:cs typeface="Assistant"/>
                <a:sym typeface="Assistant"/>
              </a:rPr>
              <a:t>Transfer:  Share the risk with someone else.  Ex:  SLAs, Outsourcing, Insurance</a:t>
            </a:r>
            <a:endParaRPr sz="1500">
              <a:latin typeface="Assistant"/>
              <a:ea typeface="Assistant"/>
              <a:cs typeface="Assistant"/>
              <a:sym typeface="Assistant"/>
            </a:endParaRPr>
          </a:p>
          <a:p>
            <a:pPr marL="0" indent="-93976">
              <a:lnSpc>
                <a:spcPct val="80000"/>
              </a:lnSpc>
              <a:spcBef>
                <a:spcPts val="476"/>
              </a:spcBef>
              <a:buClr>
                <a:schemeClr val="dk1"/>
              </a:buClr>
              <a:buSzPts val="1400"/>
              <a:buFont typeface="Assistant"/>
              <a:buChar char="•"/>
            </a:pPr>
            <a:r>
              <a:rPr lang="en" sz="1500">
                <a:solidFill>
                  <a:schemeClr val="dk1"/>
                </a:solidFill>
                <a:latin typeface="Assistant"/>
                <a:ea typeface="Assistant"/>
                <a:cs typeface="Assistant"/>
                <a:sym typeface="Assistant"/>
              </a:rPr>
              <a:t>Avoidance:  Remove all elements of risk.  Choose not to implement a technology because the risks are too high.</a:t>
            </a:r>
            <a:endParaRPr sz="1500">
              <a:latin typeface="Assistant"/>
              <a:ea typeface="Assistant"/>
              <a:cs typeface="Assistant"/>
              <a:sym typeface="Assistant"/>
            </a:endParaRPr>
          </a:p>
          <a:p>
            <a:pPr marL="0" indent="-93976">
              <a:lnSpc>
                <a:spcPct val="80000"/>
              </a:lnSpc>
              <a:spcBef>
                <a:spcPts val="476"/>
              </a:spcBef>
              <a:buClr>
                <a:schemeClr val="dk1"/>
              </a:buClr>
              <a:buSzPts val="1400"/>
              <a:buFont typeface="Assistant"/>
              <a:buChar char="•"/>
            </a:pPr>
            <a:r>
              <a:rPr lang="en" sz="1500">
                <a:solidFill>
                  <a:schemeClr val="dk1"/>
                </a:solidFill>
                <a:latin typeface="Assistant"/>
                <a:ea typeface="Assistant"/>
                <a:cs typeface="Assistant"/>
                <a:sym typeface="Assistant"/>
              </a:rPr>
              <a:t>Rejection:  Not an acceptable response!  Does not use Due Diligence—Security through Obscurity, Denial of a risk.  </a:t>
            </a:r>
            <a:endParaRPr sz="1500">
              <a:latin typeface="Assistant"/>
              <a:ea typeface="Assistant"/>
              <a:cs typeface="Assistant"/>
              <a:sym typeface="Assistant"/>
            </a:endParaRPr>
          </a:p>
          <a:p>
            <a:pPr marL="0" indent="0">
              <a:lnSpc>
                <a:spcPct val="80000"/>
              </a:lnSpc>
              <a:spcBef>
                <a:spcPts val="476"/>
              </a:spcBef>
              <a:buClr>
                <a:schemeClr val="dk1"/>
              </a:buClr>
              <a:buSzPts val="1480"/>
              <a:buNone/>
            </a:pPr>
            <a:endParaRPr sz="1500">
              <a:solidFill>
                <a:schemeClr val="dk1"/>
              </a:solidFill>
              <a:latin typeface="Assistant"/>
              <a:ea typeface="Assistant"/>
              <a:cs typeface="Assistant"/>
              <a:sym typeface="Assistant"/>
            </a:endParaRPr>
          </a:p>
          <a:p>
            <a:pPr marL="0" indent="0">
              <a:lnSpc>
                <a:spcPct val="80000"/>
              </a:lnSpc>
              <a:spcBef>
                <a:spcPts val="476"/>
              </a:spcBef>
              <a:buClr>
                <a:srgbClr val="3333CD"/>
              </a:buClr>
              <a:buSzPts val="1480"/>
              <a:buNone/>
            </a:pPr>
            <a:r>
              <a:rPr lang="en" sz="1500" b="1">
                <a:solidFill>
                  <a:srgbClr val="3333CD"/>
                </a:solidFill>
                <a:latin typeface="Assistant"/>
                <a:ea typeface="Assistant"/>
                <a:cs typeface="Assistant"/>
                <a:sym typeface="Assistant"/>
              </a:rPr>
              <a:t>Mitigate Risk</a:t>
            </a:r>
            <a:endParaRPr sz="1500">
              <a:latin typeface="Assistant"/>
              <a:ea typeface="Assistant"/>
              <a:cs typeface="Assistant"/>
              <a:sym typeface="Assistant"/>
            </a:endParaRPr>
          </a:p>
          <a:p>
            <a:pPr marL="0" indent="0">
              <a:lnSpc>
                <a:spcPct val="80000"/>
              </a:lnSpc>
              <a:spcBef>
                <a:spcPts val="476"/>
              </a:spcBef>
              <a:buClr>
                <a:schemeClr val="dk1"/>
              </a:buClr>
              <a:buSzPts val="1480"/>
              <a:buNone/>
            </a:pPr>
            <a:r>
              <a:rPr lang="en" sz="1500">
                <a:solidFill>
                  <a:schemeClr val="dk1"/>
                </a:solidFill>
                <a:latin typeface="Assistant"/>
                <a:ea typeface="Assistant"/>
                <a:cs typeface="Assistant"/>
                <a:sym typeface="Assistant"/>
              </a:rPr>
              <a:t> Be Aware: By y now, risk analysis is complete and </a:t>
            </a:r>
            <a:r>
              <a:rPr lang="en" sz="1500" b="1">
                <a:solidFill>
                  <a:schemeClr val="dk1"/>
                </a:solidFill>
                <a:latin typeface="Assistant"/>
                <a:ea typeface="Assistant"/>
                <a:cs typeface="Assistant"/>
                <a:sym typeface="Assistant"/>
              </a:rPr>
              <a:t>management is aware of the team’s findings.</a:t>
            </a:r>
            <a:endParaRPr sz="1500">
              <a:latin typeface="Assistant"/>
              <a:ea typeface="Assistant"/>
              <a:cs typeface="Assistant"/>
              <a:sym typeface="Assistant"/>
            </a:endParaRPr>
          </a:p>
          <a:p>
            <a:pPr marL="0" indent="0">
              <a:lnSpc>
                <a:spcPct val="80000"/>
              </a:lnSpc>
              <a:spcBef>
                <a:spcPts val="476"/>
              </a:spcBef>
              <a:buClr>
                <a:schemeClr val="dk1"/>
              </a:buClr>
              <a:buSzPts val="1480"/>
              <a:buNone/>
            </a:pPr>
            <a:r>
              <a:rPr lang="en" sz="1500">
                <a:solidFill>
                  <a:schemeClr val="dk1"/>
                </a:solidFill>
                <a:latin typeface="Assistant"/>
                <a:ea typeface="Assistant"/>
                <a:cs typeface="Assistant"/>
                <a:sym typeface="Assistant"/>
              </a:rPr>
              <a:t> Set Controls: Present the controls which mitigate </a:t>
            </a:r>
            <a:r>
              <a:rPr lang="en" sz="1500" b="1">
                <a:solidFill>
                  <a:schemeClr val="dk1"/>
                </a:solidFill>
                <a:latin typeface="Assistant"/>
                <a:ea typeface="Assistant"/>
                <a:cs typeface="Assistant"/>
                <a:sym typeface="Assistant"/>
              </a:rPr>
              <a:t>each risk.</a:t>
            </a:r>
            <a:endParaRPr sz="1500">
              <a:latin typeface="Assistant"/>
              <a:ea typeface="Assistant"/>
              <a:cs typeface="Assistant"/>
              <a:sym typeface="Assistant"/>
            </a:endParaRPr>
          </a:p>
          <a:p>
            <a:pPr marL="0" indent="0">
              <a:lnSpc>
                <a:spcPct val="80000"/>
              </a:lnSpc>
              <a:spcBef>
                <a:spcPts val="476"/>
              </a:spcBef>
              <a:buClr>
                <a:schemeClr val="dk1"/>
              </a:buClr>
              <a:buSzPts val="1480"/>
              <a:buNone/>
            </a:pPr>
            <a:r>
              <a:rPr lang="en" sz="1500">
                <a:solidFill>
                  <a:schemeClr val="dk1"/>
                </a:solidFill>
                <a:latin typeface="Assistant"/>
                <a:ea typeface="Assistant"/>
                <a:cs typeface="Assistant"/>
                <a:sym typeface="Assistant"/>
              </a:rPr>
              <a:t> Know the Limits: These controls mitigate risk but do </a:t>
            </a:r>
            <a:r>
              <a:rPr lang="en" sz="1500" b="1">
                <a:solidFill>
                  <a:schemeClr val="dk1"/>
                </a:solidFill>
                <a:latin typeface="Assistant"/>
                <a:ea typeface="Assistant"/>
                <a:cs typeface="Assistant"/>
                <a:sym typeface="Assistant"/>
              </a:rPr>
              <a:t>not abolish it; complete reduction is impossible to achieve.</a:t>
            </a:r>
            <a:endParaRPr sz="1500">
              <a:latin typeface="Assistant"/>
              <a:ea typeface="Assistant"/>
              <a:cs typeface="Assistant"/>
              <a:sym typeface="Assistant"/>
            </a:endParaRPr>
          </a:p>
          <a:p>
            <a:pPr marL="0" indent="0">
              <a:lnSpc>
                <a:spcPct val="80000"/>
              </a:lnSpc>
              <a:spcBef>
                <a:spcPts val="476"/>
              </a:spcBef>
              <a:buClr>
                <a:schemeClr val="dk1"/>
              </a:buClr>
              <a:buSzPts val="1480"/>
              <a:buNone/>
            </a:pPr>
            <a:r>
              <a:rPr lang="en" sz="1500">
                <a:solidFill>
                  <a:schemeClr val="dk1"/>
                </a:solidFill>
                <a:latin typeface="Assistant"/>
                <a:ea typeface="Assistant"/>
                <a:cs typeface="Assistant"/>
                <a:sym typeface="Assistant"/>
              </a:rPr>
              <a:t> Accept Limits: Establish an acceptable risk, since </a:t>
            </a:r>
            <a:r>
              <a:rPr lang="en" sz="1500" b="1">
                <a:solidFill>
                  <a:schemeClr val="dk1"/>
                </a:solidFill>
                <a:latin typeface="Assistant"/>
                <a:ea typeface="Assistant"/>
                <a:cs typeface="Assistant"/>
                <a:sym typeface="Assistant"/>
              </a:rPr>
              <a:t>risk always remains.</a:t>
            </a:r>
            <a:endParaRPr sz="1500">
              <a:latin typeface="Assistant"/>
              <a:ea typeface="Assistant"/>
              <a:cs typeface="Assistant"/>
              <a:sym typeface="Assistant"/>
            </a:endParaRPr>
          </a:p>
          <a:p>
            <a:pPr marL="0" indent="0">
              <a:lnSpc>
                <a:spcPct val="80000"/>
              </a:lnSpc>
              <a:spcBef>
                <a:spcPts val="476"/>
              </a:spcBef>
              <a:buClr>
                <a:schemeClr val="dk1"/>
              </a:buClr>
              <a:buSzPts val="1480"/>
              <a:buNone/>
            </a:pPr>
            <a:endParaRPr sz="1500">
              <a:solidFill>
                <a:schemeClr val="dk1"/>
              </a:solidFill>
              <a:latin typeface="Assistant"/>
              <a:ea typeface="Assistant"/>
              <a:cs typeface="Assistant"/>
              <a:sym typeface="Assistan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38731ac6f_0_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438731ac6f_0_3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 sz="1500">
                <a:latin typeface="Assistant"/>
                <a:ea typeface="Assistant"/>
                <a:cs typeface="Assistant"/>
                <a:sym typeface="Assistant"/>
              </a:rPr>
              <a:t> If either probability or impact is reduced to zero, there is no risk.</a:t>
            </a:r>
            <a:endParaRPr sz="1500">
              <a:latin typeface="Assistant"/>
              <a:ea typeface="Assistant"/>
              <a:cs typeface="Assistant"/>
              <a:sym typeface="Assistan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38731ac6f_0_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438731ac6f_0_4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 sz="1500">
                <a:latin typeface="Assistant"/>
                <a:ea typeface="Assistant"/>
                <a:cs typeface="Assistant"/>
                <a:sym typeface="Assistant"/>
              </a:rPr>
              <a:t>Risk transference does not  (necessarily) lessen probability or impact of a risk.  Just because I purchase fire insurance doesn’t make my house any less likely to catch fire.  Also, the damage to the home will be the same. The fact that I can pursue financial compensation based on my loss is what risk transference indicates.  Simple definition:  Sharing the loss potential</a:t>
            </a:r>
            <a:endParaRPr sz="1500">
              <a:latin typeface="Assistant"/>
              <a:ea typeface="Assistant"/>
              <a:cs typeface="Assistant"/>
              <a:sym typeface="Assistan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438731ac6f_0_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438731ac6f_0_3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 sz="1500">
                <a:latin typeface="Assistant"/>
                <a:ea typeface="Assistant"/>
                <a:cs typeface="Assistant"/>
                <a:sym typeface="Assistant"/>
              </a:rPr>
              <a:t>Risk rejection also provides no active mitigation, however, the decision is not based on due diligence, but often based on an unwillingness to examine the risks associated with an asset.</a:t>
            </a:r>
            <a:endParaRPr sz="1500">
              <a:latin typeface="Assistant"/>
              <a:ea typeface="Assistant"/>
              <a:cs typeface="Assistant"/>
              <a:sym typeface="Assistan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38731ac6f_0_5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38731ac6f_0_5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438731ac6f_0_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438731ac6f_0_5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438731ac6f_0_7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438731ac6f_0_7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364b60cd0_1_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g4364b60cd0_1_33: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24" name="Google Shape;124;g4364b60cd0_1_3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438731ac6f_0_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438731ac6f_0_6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4364b60cd0_1_382:notes"/>
          <p:cNvSpPr txBox="1">
            <a:spLocks noGrp="1"/>
          </p:cNvSpPr>
          <p:nvPr>
            <p:ph type="sldNum" idx="12"/>
          </p:nvPr>
        </p:nvSpPr>
        <p:spPr>
          <a:xfrm>
            <a:off x="3202709" y="11803437"/>
            <a:ext cx="2448640" cy="61960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607" name="Google Shape;607;g4364b60cd0_1_382:notes"/>
          <p:cNvSpPr txBox="1"/>
          <p:nvPr/>
        </p:nvSpPr>
        <p:spPr>
          <a:xfrm>
            <a:off x="3202709" y="11803437"/>
            <a:ext cx="2449920" cy="621495"/>
          </a:xfrm>
          <a:prstGeom prst="rect">
            <a:avLst/>
          </a:prstGeom>
          <a:noFill/>
          <a:ln>
            <a:noFill/>
          </a:ln>
        </p:spPr>
        <p:txBody>
          <a:bodyPr spcFirstLastPara="1" wrap="square" lIns="106001" tIns="55101" rIns="106001" bIns="55101"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5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sz="15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608" name="Google Shape;608;g4364b60cd0_1_382:notes"/>
          <p:cNvSpPr txBox="1"/>
          <p:nvPr/>
        </p:nvSpPr>
        <p:spPr>
          <a:xfrm>
            <a:off x="942109" y="931490"/>
            <a:ext cx="376832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7692" tIns="53833" rIns="107692" bIns="53833"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609" name="Google Shape;609;g4364b60cd0_1_382:notes"/>
          <p:cNvSpPr txBox="1">
            <a:spLocks noGrp="1"/>
          </p:cNvSpPr>
          <p:nvPr>
            <p:ph type="body" idx="1"/>
          </p:nvPr>
        </p:nvSpPr>
        <p:spPr>
          <a:xfrm>
            <a:off x="753919" y="5902699"/>
            <a:ext cx="4333120" cy="5590935"/>
          </a:xfrm>
          <a:prstGeom prst="rect">
            <a:avLst/>
          </a:prstGeom>
          <a:noFill/>
          <a:ln>
            <a:noFill/>
          </a:ln>
        </p:spPr>
        <p:txBody>
          <a:bodyPr spcFirstLastPara="1" wrap="square" lIns="96645" tIns="48309" rIns="96645" bIns="48309" anchor="ctr" anchorCtr="0">
            <a:noAutofit/>
          </a:bodyPr>
          <a:lstStyle/>
          <a:p>
            <a:pPr marL="0" indent="0">
              <a:buNone/>
            </a:pPr>
            <a:endParaRPr sz="1300">
              <a:solidFill>
                <a:schemeClr val="dk1"/>
              </a:solidFill>
              <a:latin typeface="Times"/>
              <a:ea typeface="Times"/>
              <a:cs typeface="Times"/>
              <a:sym typeface="Times"/>
            </a:endParaRPr>
          </a:p>
        </p:txBody>
      </p:sp>
      <p:sp>
        <p:nvSpPr>
          <p:cNvPr id="610" name="Google Shape;610;g4364b60cd0_1_38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438731ac6f_0_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438731ac6f_0_8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364b60cd0_1_39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622" name="Google Shape;622;g4364b60cd0_1_39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23" name="Google Shape;623;g4364b60cd0_1_391: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pPr marL="0" indent="0">
              <a:lnSpc>
                <a:spcPct val="80000"/>
              </a:lnSpc>
              <a:buNone/>
            </a:pPr>
            <a:r>
              <a:rPr lang="en" sz="1500" b="1">
                <a:solidFill>
                  <a:schemeClr val="dk1"/>
                </a:solidFill>
                <a:latin typeface="Assistant"/>
                <a:ea typeface="Assistant"/>
                <a:cs typeface="Assistant"/>
                <a:sym typeface="Assistant"/>
              </a:rPr>
              <a:t>Liabilities</a:t>
            </a:r>
            <a:endParaRPr sz="1500">
              <a:solidFill>
                <a:schemeClr val="dk1"/>
              </a:solidFill>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If a company has a facility that burns down to the ground, the arsonist is only one small piece of this tragedy. The company is responsible for providing fire detection and suppression systems, fire-resistant construction material in certain areas, alarms, exits, fire extinguishers, and backups of all the important information that could be affected by a fire. If a building burns to the ground and takes all the records (information, customer data, inventory records, and the data that is necessary to rebuild), then this company did not perform its </a:t>
            </a:r>
            <a:r>
              <a:rPr lang="en" sz="1500" b="1" i="1">
                <a:solidFill>
                  <a:schemeClr val="dk1"/>
                </a:solidFill>
                <a:latin typeface="Assistant"/>
                <a:ea typeface="Assistant"/>
                <a:cs typeface="Assistant"/>
                <a:sym typeface="Assistant"/>
              </a:rPr>
              <a:t>due care </a:t>
            </a:r>
            <a:r>
              <a:rPr lang="en" sz="1500">
                <a:solidFill>
                  <a:schemeClr val="dk1"/>
                </a:solidFill>
                <a:latin typeface="Assistant"/>
                <a:ea typeface="Assistant"/>
                <a:cs typeface="Assistant"/>
                <a:sym typeface="Assistant"/>
              </a:rPr>
              <a:t>in ensuring that it is protected from such disasters. In this case, the employees, shareholders, customers, and everyone affected could successfully sue the company. However, if the company did everything expected of it in the previously listed respects, it could not be successfully sued for negligence and not practicing due diligence.</a:t>
            </a:r>
            <a:endParaRPr sz="1500">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b="1">
                <a:solidFill>
                  <a:schemeClr val="dk1"/>
                </a:solidFill>
                <a:latin typeface="Assistant"/>
                <a:ea typeface="Assistant"/>
                <a:cs typeface="Assistant"/>
                <a:sym typeface="Assistant"/>
              </a:rPr>
              <a:t>Due Care</a:t>
            </a:r>
            <a:r>
              <a:rPr lang="en" sz="1500" b="1" i="1">
                <a:solidFill>
                  <a:schemeClr val="dk1"/>
                </a:solidFill>
                <a:latin typeface="Assistant"/>
                <a:ea typeface="Assistant"/>
                <a:cs typeface="Assistant"/>
                <a:sym typeface="Assistant"/>
              </a:rPr>
              <a:t> </a:t>
            </a:r>
            <a:r>
              <a:rPr lang="en" sz="1500">
                <a:solidFill>
                  <a:schemeClr val="dk1"/>
                </a:solidFill>
                <a:latin typeface="Assistant"/>
                <a:ea typeface="Assistant"/>
                <a:cs typeface="Assistant"/>
                <a:sym typeface="Assistant"/>
              </a:rPr>
              <a:t>means that a company did all that it could have reasonably done to try and prevent security breaches, and also took the necessary steps to ensure that if a security breach did take place that the damages were much reduced because of the controls or countermeasures put into place. Due care means that a company practiced common sense and prudent management practices with responsible actions. Due diligence means that the company properly investigated all of their possible weaknesses and vulnerabilities before carrying out any due care practices. The same type of responsibility is starting to be expected of corporations pertaining to computer crime and resource protection. Computer security is developed and implemented to protect an organization’s valuable resources — thus, appropriate </a:t>
            </a:r>
            <a:r>
              <a:rPr lang="en" sz="1500" b="1">
                <a:solidFill>
                  <a:schemeClr val="dk1"/>
                </a:solidFill>
                <a:latin typeface="Assistant"/>
                <a:ea typeface="Assistant"/>
                <a:cs typeface="Assistant"/>
                <a:sym typeface="Assistant"/>
              </a:rPr>
              <a:t>Liabilities</a:t>
            </a:r>
            <a:r>
              <a:rPr lang="en" sz="1500">
                <a:solidFill>
                  <a:schemeClr val="dk1"/>
                </a:solidFill>
                <a:latin typeface="Assistant"/>
                <a:ea typeface="Assistant"/>
                <a:cs typeface="Assistant"/>
                <a:sym typeface="Assistant"/>
              </a:rPr>
              <a:t>.</a:t>
            </a:r>
            <a:endParaRPr sz="1500">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b="1">
                <a:solidFill>
                  <a:schemeClr val="dk1"/>
                </a:solidFill>
                <a:latin typeface="Assistant"/>
                <a:ea typeface="Assistant"/>
                <a:cs typeface="Assistant"/>
                <a:sym typeface="Assistant"/>
              </a:rPr>
              <a:t>Who is at fault?</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Based on Due Care and Due Diligence</a:t>
            </a:r>
            <a:endParaRPr sz="1500">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Prudent Man Rule</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Perform duties that prudent people would exercise in similar circumstances</a:t>
            </a:r>
            <a:endParaRPr sz="1500">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Downstream Liabilities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Integrated technology with other companies can extend one’s responsibility outside the normal bounds</a:t>
            </a:r>
            <a:endParaRPr sz="1500">
              <a:latin typeface="Assistant"/>
              <a:ea typeface="Assistant"/>
              <a:cs typeface="Assistant"/>
              <a:sym typeface="Assistant"/>
            </a:endParaRPr>
          </a:p>
          <a:p>
            <a:pPr marL="0" indent="0">
              <a:lnSpc>
                <a:spcPct val="80000"/>
              </a:lnSpc>
              <a:buNone/>
            </a:pPr>
            <a:endParaRPr sz="1500" b="1">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If the management of an organization does not practice due care and diligence, those individuals could be found negligent in their responsibilities.  This deliberate behavior is considered unethical and could be illegal in certain circumstances.</a:t>
            </a:r>
            <a:endParaRPr sz="1500">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Safeguards need to be in place to protect the company’s mission by protecting its tangible and intangible resources, reputation, employees, and legal position. Computer and information security is one piece of this that works as a means to an end, and not an end within itself. Security is not practiced just for the sake of doing it. Security should be practiced in a way to accomplish fully understood, planned, and attainable goals. </a:t>
            </a:r>
            <a:endParaRPr sz="1500">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Senior management has an obligation to protect the company from a long list of activities that can negatively affect the company, including protection from malicious code, natural disasters, privacy violation, infraction of the law and more. </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When companies come together to work in an integrated manner such as extranets and VANs, special care must be taken to ensure that each party promises to provide the necessary level of protection, liability and responsibility needed, which should be clearly defined in the contracts that each party signs. (These topics are sometimes referred to as </a:t>
            </a:r>
            <a:r>
              <a:rPr lang="en" sz="1500" b="1" i="1">
                <a:solidFill>
                  <a:schemeClr val="dk1"/>
                </a:solidFill>
                <a:latin typeface="Assistant"/>
                <a:ea typeface="Assistant"/>
                <a:cs typeface="Assistant"/>
                <a:sym typeface="Assistant"/>
              </a:rPr>
              <a:t>downstream liabilities</a:t>
            </a:r>
            <a:r>
              <a:rPr lang="en" sz="1500">
                <a:solidFill>
                  <a:schemeClr val="dk1"/>
                </a:solidFill>
                <a:latin typeface="Assistant"/>
                <a:ea typeface="Assistant"/>
                <a:cs typeface="Assistant"/>
                <a:sym typeface="Assistant"/>
              </a:rPr>
              <a:t>). Auditing and testing should be performed to ensure that each party is indeed holding up its side of the bargain and that its technology integrates properly with all the other parties.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The following list describes some of the actions required to show that due care is being properly practiced in a corporation:</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Physical and logical access controls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Telecommunications security, which could require encryption</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Information, application and hardware backups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Disaster recovery and business continuity plans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Periodic review, drills, tests and improvement to disaster recovery and business continuity plans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Properly informing employees of expected behavior and ramifications of not following these expectations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Developing a security policy, standards, procedures and guidelines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Performing security awareness training</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Running updated anti-virus software</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Periodically performing penetration tests from outside and inside the network</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Implementing dial-back or preset dialing features on remote access applications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Abiding by and updating external service level agreements (SLAs)</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Ensuring that downstream security responsibilities are being met</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Implementing measures that ensure that software piracy is not taking place</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Ensuring that proper auditing and reviewing of those audit logs is taking place</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 Conducting background checks on potential employees</a:t>
            </a:r>
            <a:endParaRPr sz="1500">
              <a:latin typeface="Assistant"/>
              <a:ea typeface="Assistant"/>
              <a:cs typeface="Assistant"/>
              <a:sym typeface="Assistan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364b60cd0_1_4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0" name="Google Shape;630;g4364b60cd0_1_40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Times"/>
              <a:ea typeface="Times"/>
              <a:cs typeface="Times"/>
              <a:sym typeface="Times"/>
            </a:endParaRPr>
          </a:p>
        </p:txBody>
      </p:sp>
      <p:sp>
        <p:nvSpPr>
          <p:cNvPr id="631" name="Google Shape;631;g4364b60cd0_1_40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4364b60cd0_1_4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38" name="Google Shape;638;g4364b60cd0_1_41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Criminal Law:  Crimes committed against a society.  Burden of proof is “beyond a reasonable doubt”.  Penalties for violation of Criminal law are financial penalties, jail, and in extreme instances, death. Since the news events surrounding leaks made to the press and various news/media agencies, talks of treason and other crimes against the government have been a topic of interest. Oran's Dictionary of the Law (1983) defines treason as "...[a]... citizen’s actions to help a foreign government overthrow, make war against, or seriously injure the [parent nation]." Certain instances of computer crime could fall under this category, so penalty of death can not be ruled out as a possible option.  </a:t>
            </a:r>
            <a:endParaRPr sz="1500">
              <a:latin typeface="Assistant"/>
              <a:ea typeface="Assistant"/>
              <a:cs typeface="Assistant"/>
              <a:sym typeface="Assistant"/>
            </a:endParaRPr>
          </a:p>
          <a:p>
            <a:pPr marL="0" indent="0">
              <a:buNone/>
            </a:pPr>
            <a:endParaRPr sz="1500">
              <a:solidFill>
                <a:schemeClr val="dk1"/>
              </a:solidFill>
              <a:latin typeface="Assistant"/>
              <a:ea typeface="Assistant"/>
              <a:cs typeface="Assistant"/>
              <a:sym typeface="Assistant"/>
            </a:endParaRPr>
          </a:p>
          <a:p>
            <a:pPr marL="0" indent="0">
              <a:buNone/>
            </a:pPr>
            <a:endParaRPr sz="1500">
              <a:solidFill>
                <a:schemeClr val="dk1"/>
              </a:solidFill>
              <a:latin typeface="Assistant"/>
              <a:ea typeface="Assistant"/>
              <a:cs typeface="Assistant"/>
              <a:sym typeface="Assistant"/>
            </a:endParaRPr>
          </a:p>
        </p:txBody>
      </p:sp>
      <p:sp>
        <p:nvSpPr>
          <p:cNvPr id="639" name="Google Shape;639;g4364b60cd0_1_41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4364b60cd0_1_4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46" name="Google Shape;646;g4364b60cd0_1_42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Civil Law:  Also known as Tort law addresses wrongful acts committed against an individual or a business, whether intentional or not.   The violation must result in damage, loss, injury or death.  The burden of proof requires that the jury believe in the guilt of the accused, based upon the preponderance of evidence.  Simply put, this means that the evidence leads the judge or jury to a conclusion of guilt. Obviously this results in a lighter burden of proof than required in criminal court.  Frequently individuals acquitted in criminal court are found guilty in civil court.</a:t>
            </a:r>
            <a:endParaRPr sz="1500">
              <a:latin typeface="Assistant"/>
              <a:ea typeface="Assistant"/>
              <a:cs typeface="Assistant"/>
              <a:sym typeface="Assistant"/>
            </a:endParaRPr>
          </a:p>
          <a:p>
            <a:pPr marL="0" indent="0">
              <a:buNone/>
            </a:pPr>
            <a:endParaRPr sz="1500">
              <a:solidFill>
                <a:schemeClr val="dk1"/>
              </a:solidFill>
              <a:latin typeface="Assistant"/>
              <a:ea typeface="Assistant"/>
              <a:cs typeface="Assistant"/>
              <a:sym typeface="Assistant"/>
            </a:endParaRPr>
          </a:p>
        </p:txBody>
      </p:sp>
      <p:sp>
        <p:nvSpPr>
          <p:cNvPr id="647" name="Google Shape;647;g4364b60cd0_1_42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364b60cd0_1_4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g4364b60cd0_1_42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r>
              <a:rPr lang="en" sz="1500">
                <a:solidFill>
                  <a:srgbClr val="666666"/>
                </a:solidFill>
                <a:latin typeface="Assistant"/>
                <a:ea typeface="Assistant"/>
                <a:cs typeface="Assistant"/>
                <a:sym typeface="Assistant"/>
              </a:rPr>
              <a:t>Administrative law encompasses the laws created by the agencies/departments of the government, and which carry out the laws passed by Congress or a particular state legislature. If Congress passes a law on a complicated issue, Congress may needs help determining the details and specifics of how that law will be enforced &amp;implemented. Various Administrative agencies &amp; government departments will fill in those gaps for Congress &amp; pass additional rules &amp; regulations to achieve the goals of Congress.</a:t>
            </a:r>
            <a:endParaRPr sz="1500">
              <a:solidFill>
                <a:schemeClr val="dk1"/>
              </a:solidFill>
              <a:latin typeface="Assistant"/>
              <a:ea typeface="Assistant"/>
              <a:cs typeface="Assistant"/>
              <a:sym typeface="Assistant"/>
            </a:endParaRPr>
          </a:p>
        </p:txBody>
      </p:sp>
      <p:sp>
        <p:nvSpPr>
          <p:cNvPr id="655" name="Google Shape;655;g4364b60cd0_1_42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4364b60cd0_1_436: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662" name="Google Shape;662;g4364b60cd0_1_4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63" name="Google Shape;663;g4364b60cd0_1_436: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pPr marL="783694" lvl="1" indent="-300388">
              <a:buNone/>
            </a:pPr>
            <a:endParaRPr sz="1300">
              <a:solidFill>
                <a:schemeClr val="dk1"/>
              </a:solidFill>
              <a:latin typeface="Times"/>
              <a:ea typeface="Times"/>
              <a:cs typeface="Times"/>
              <a:sym typeface="Time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4364b60cd0_1_44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670" name="Google Shape;670;g4364b60cd0_1_4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71" name="Google Shape;671;g4364b60cd0_1_443: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pPr marL="0" indent="0">
              <a:buNone/>
            </a:pPr>
            <a:r>
              <a:rPr lang="en" sz="1500" b="1">
                <a:solidFill>
                  <a:schemeClr val="dk1"/>
                </a:solidFill>
                <a:latin typeface="Assistant"/>
                <a:ea typeface="Assistant"/>
                <a:cs typeface="Assistant"/>
                <a:sym typeface="Assistant"/>
              </a:rPr>
              <a:t>Intellectual Property Laws</a:t>
            </a:r>
            <a:endParaRPr sz="1500">
              <a:solidFill>
                <a:schemeClr val="dk1"/>
              </a:solidFill>
              <a:latin typeface="Assistant"/>
              <a:ea typeface="Assistant"/>
              <a:cs typeface="Assistant"/>
              <a:sym typeface="Assistant"/>
            </a:endParaRPr>
          </a:p>
          <a:p>
            <a:pPr marL="0" indent="0">
              <a:buNone/>
            </a:pPr>
            <a:endParaRPr sz="1500" b="1">
              <a:solidFill>
                <a:schemeClr val="dk1"/>
              </a:solidFill>
              <a:latin typeface="Assistant"/>
              <a:ea typeface="Assistant"/>
              <a:cs typeface="Assistant"/>
              <a:sym typeface="Assistant"/>
            </a:endParaRPr>
          </a:p>
          <a:p>
            <a:pPr marL="0" indent="0">
              <a:buNone/>
            </a:pPr>
            <a:r>
              <a:rPr lang="en" sz="1500" b="1">
                <a:solidFill>
                  <a:schemeClr val="dk1"/>
                </a:solidFill>
                <a:latin typeface="Assistant"/>
                <a:ea typeface="Assistant"/>
                <a:cs typeface="Assistant"/>
                <a:sym typeface="Assistant"/>
              </a:rPr>
              <a:t>Trade Secret</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The trade secret law protects certain types of information or resources from unauthorized use or disclosure. For a company to have their resource qualify as a trade secret, it must provide the company with some type of competitive value or advantage. A resource can be protected by law if it is not generally known and if it requires special skill, ingenuity and/or expenditure of money and effort to develop it. This means that a company cannot say that the sky is blue and call it a trade secret. A trade secret is something that is proprietary to that company and important for its survival and profitability. The resource that is claimed to be a trade secret must be confidential and protected with certain security precautions and actions. A trade secret could be the recipe of a soft drink, source code of a program, method of making the perfect jellybean, or ingredients in a barbeque sauce. Many companies require their employees to sign a nondisclosure agreement contract indicating that they understand and promise not to share the company’s trade secrets with competitors. Companies do this to inform the employees of the importance of keeping certain information secret, deter the act of sharing this information and provide them the ability to fire the employee or bring charges if the employee does not uphold their part of the contract.</a:t>
            </a:r>
            <a:endParaRPr sz="1500">
              <a:latin typeface="Assistant"/>
              <a:ea typeface="Assistant"/>
              <a:cs typeface="Assistant"/>
              <a:sym typeface="Assistant"/>
            </a:endParaRPr>
          </a:p>
          <a:p>
            <a:pPr marL="0" indent="0">
              <a:buNone/>
            </a:pPr>
            <a:endParaRPr sz="1500">
              <a:solidFill>
                <a:schemeClr val="dk1"/>
              </a:solidFill>
              <a:latin typeface="Assistant"/>
              <a:ea typeface="Assistant"/>
              <a:cs typeface="Assistant"/>
              <a:sym typeface="Assistan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364b60cd0_1_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4364b60cd0_1_4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132" name="Google Shape;132;g4364b60cd0_1_4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4364b60cd0_1_4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9" name="Google Shape;679;g4364b60cd0_1_45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lnSpc>
                <a:spcPct val="80000"/>
              </a:lnSpc>
              <a:buNone/>
            </a:pPr>
            <a:r>
              <a:rPr lang="en" sz="1500" b="1">
                <a:solidFill>
                  <a:schemeClr val="dk1"/>
                </a:solidFill>
                <a:latin typeface="Assistant"/>
                <a:ea typeface="Assistant"/>
                <a:cs typeface="Assistant"/>
                <a:sym typeface="Assistant"/>
              </a:rPr>
              <a:t>Copyright</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In the United States, the copyright law protects the rights of an author to control the public distribution, reproduction, display and adaptation of their original work. The law covers many categories of work; pictorial, graphic, musical, dramatic, literary, pantomimes, motion picture, sculptural, sound recording and architectural. A copyright law does not cover the specific resource like the trade secret law does - instead; it protects the expression of the idea of the resource instead of the resource itself. A copyright law is usually used to protect an author’s writings, song lyrics, an artist’s drawings, a programmer’s source code or specific rhythms and structures of a musician’s creation. Names of products can be protected under copyright laws. Computer programs and manuals are just two examples of items protected under the Federal Copyright Act. The item is covered under the copyright law once the program or manual has been written. Although it is not required to include a warning and the copyright symbol, ©, it is encouraged so that others cannot claim innocence after copying another’s work. The protection does not extend to any method of operations, process, concept or procedure, but it does protect from unauthorized copying and distribution of a work. It protects the form of expression rather than the subject matter. A patent deals more with the subject matter of an invention - copyright deals with how that invention is reproduced and distributed. Computer programs can be protected under the copyright law as literary works. The law protects both the source and object code, which can be an operating system, application or database. In some instances, the law can protect not only the code, but also the structure, sequence and organization. The user interface is part of the definition of a software application structure - therefore, one vendor could not copy the exact composition of another vendor’s user interface.</a:t>
            </a:r>
            <a:endParaRPr sz="1500">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b="1">
                <a:solidFill>
                  <a:schemeClr val="dk1"/>
                </a:solidFill>
                <a:latin typeface="Assistant"/>
                <a:ea typeface="Assistant"/>
                <a:cs typeface="Assistant"/>
                <a:sym typeface="Assistant"/>
              </a:rPr>
              <a:t>Note: </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Copyright act grants the owner the following rights:</a:t>
            </a:r>
            <a:endParaRPr sz="1500">
              <a:solidFill>
                <a:schemeClr val="dk1"/>
              </a:solidFill>
              <a:latin typeface="Assistant"/>
              <a:ea typeface="Assistant"/>
              <a:cs typeface="Assistant"/>
              <a:sym typeface="Assistant"/>
            </a:endParaRPr>
          </a:p>
          <a:p>
            <a:pPr marL="0" indent="-93976">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Right to reproduce work</a:t>
            </a:r>
            <a:endParaRPr sz="1500">
              <a:latin typeface="Assistant"/>
              <a:ea typeface="Assistant"/>
              <a:cs typeface="Assistant"/>
              <a:sym typeface="Assistant"/>
            </a:endParaRPr>
          </a:p>
          <a:p>
            <a:pPr marL="0" indent="-93976">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Right to prepare derivative works based on work</a:t>
            </a:r>
            <a:endParaRPr sz="1500">
              <a:latin typeface="Assistant"/>
              <a:ea typeface="Assistant"/>
              <a:cs typeface="Assistant"/>
              <a:sym typeface="Assistant"/>
            </a:endParaRPr>
          </a:p>
          <a:p>
            <a:pPr marL="0" indent="-93976">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Right to distribute copies of work to the public</a:t>
            </a:r>
            <a:endParaRPr sz="1500">
              <a:latin typeface="Assistant"/>
              <a:ea typeface="Assistant"/>
              <a:cs typeface="Assistant"/>
              <a:sym typeface="Assistant"/>
            </a:endParaRPr>
          </a:p>
          <a:p>
            <a:pPr marL="0" indent="-93976">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Right to perform work publicly</a:t>
            </a:r>
            <a:endParaRPr sz="1500">
              <a:latin typeface="Assistant"/>
              <a:ea typeface="Assistant"/>
              <a:cs typeface="Assistant"/>
              <a:sym typeface="Assistant"/>
            </a:endParaRPr>
          </a:p>
          <a:p>
            <a:pPr marL="0" indent="-93976">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Right to display work publicly</a:t>
            </a:r>
            <a:endParaRPr sz="1500">
              <a:latin typeface="Assistant"/>
              <a:ea typeface="Assistant"/>
              <a:cs typeface="Assistant"/>
              <a:sym typeface="Assistant"/>
            </a:endParaRPr>
          </a:p>
          <a:p>
            <a:pPr marL="0" indent="-93976">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Does not deal with profits of work</a:t>
            </a:r>
            <a:endParaRPr sz="1500">
              <a:solidFill>
                <a:schemeClr val="dk1"/>
              </a:solidFill>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In the US, some extremely high value copyrights have been extended just as they were about to become part of the public domain.  The Copyright Term Extension Act, extended.  The Copyright Term Extension Act is sometimes referred to as the Mickey Mouse Protection Act, as it coincided with Mickey Mouse’s original scheduled entry into the public domain</a:t>
            </a:r>
            <a:endParaRPr sz="1500">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Two Limitations on Copyright:</a:t>
            </a:r>
            <a:endParaRPr sz="1500">
              <a:latin typeface="Assistant"/>
              <a:ea typeface="Assistant"/>
              <a:cs typeface="Assistant"/>
              <a:sym typeface="Assistant"/>
            </a:endParaRPr>
          </a:p>
          <a:p>
            <a:pPr marL="785290" lvl="1" indent="-302035">
              <a:lnSpc>
                <a:spcPct val="80000"/>
              </a:lnSpc>
              <a:buNone/>
            </a:pPr>
            <a:r>
              <a:rPr lang="en" sz="1500">
                <a:solidFill>
                  <a:schemeClr val="dk1"/>
                </a:solidFill>
                <a:latin typeface="Assistant"/>
                <a:ea typeface="Assistant"/>
                <a:cs typeface="Assistant"/>
                <a:sym typeface="Assistant"/>
              </a:rPr>
              <a:t>First sale:  allows a legitimate purchaser of copyrighted material to sell it to another person.  Example:  Selling a music cd you purchased to someone else </a:t>
            </a:r>
            <a:endParaRPr sz="1500">
              <a:latin typeface="Assistant"/>
              <a:ea typeface="Assistant"/>
              <a:cs typeface="Assistant"/>
              <a:sym typeface="Assistant"/>
            </a:endParaRPr>
          </a:p>
          <a:p>
            <a:pPr marL="785290" lvl="1" indent="-302035">
              <a:lnSpc>
                <a:spcPct val="80000"/>
              </a:lnSpc>
              <a:buNone/>
            </a:pPr>
            <a:r>
              <a:rPr lang="en" sz="1500">
                <a:solidFill>
                  <a:schemeClr val="dk1"/>
                </a:solidFill>
                <a:latin typeface="Assistant"/>
                <a:ea typeface="Assistant"/>
                <a:cs typeface="Assistant"/>
                <a:sym typeface="Assistant"/>
              </a:rPr>
              <a:t>Fair use: allows someone to duplicate copyrighted material without payment or consent.  No specific guidelines for fair use—based on a judge’s decision.  Considerations would include purpose, nature of work, amount duplicated, reductions in value of original work</a:t>
            </a:r>
            <a:endParaRPr sz="1500">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p:txBody>
      </p:sp>
      <p:sp>
        <p:nvSpPr>
          <p:cNvPr id="680" name="Google Shape;680;g4364b60cd0_1_45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364b60cd0_1_45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687" name="Google Shape;687;g4364b60cd0_1_4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88" name="Google Shape;688;g4364b60cd0_1_458: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pPr marL="0" indent="0">
              <a:buNone/>
            </a:pPr>
            <a:r>
              <a:rPr lang="en" sz="1500" b="1">
                <a:solidFill>
                  <a:schemeClr val="dk1"/>
                </a:solidFill>
                <a:latin typeface="Assistant"/>
                <a:ea typeface="Assistant"/>
                <a:cs typeface="Assistant"/>
                <a:sym typeface="Assistant"/>
              </a:rPr>
              <a:t>Trademark</a:t>
            </a:r>
            <a:endParaRPr sz="1500">
              <a:solidFill>
                <a:schemeClr val="dk1"/>
              </a:solidFill>
              <a:latin typeface="Assistant"/>
              <a:ea typeface="Assistant"/>
              <a:cs typeface="Assistant"/>
              <a:sym typeface="Assistant"/>
            </a:endParaRPr>
          </a:p>
          <a:p>
            <a:pPr marL="0" indent="0">
              <a:buNone/>
            </a:pPr>
            <a:r>
              <a:rPr lang="en" sz="1500">
                <a:solidFill>
                  <a:schemeClr val="dk1"/>
                </a:solidFill>
                <a:latin typeface="Assistant"/>
                <a:ea typeface="Assistant"/>
                <a:cs typeface="Assistant"/>
                <a:sym typeface="Assistant"/>
              </a:rPr>
              <a:t>A trademark is slightly different than a copyright in that it is used to protect a word, name, symbol, sound, shape, color, or combination of these. The reason a company would trademark one of these, or a combination, is because it represents their company to a group of people or to the world. Companies have marketing departments that work very hard in coming up with something new that will make them get noticed and stand out in a crowd of competitors, and trade marking the result of this work is a way of properly protecting it and ensuring that others cannot copy and use it.</a:t>
            </a:r>
            <a:endParaRPr sz="1500">
              <a:latin typeface="Assistant"/>
              <a:ea typeface="Assistant"/>
              <a:cs typeface="Assistant"/>
              <a:sym typeface="Assistant"/>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4364b60cd0_1_4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95" name="Google Shape;695;g4364b60cd0_1_46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lnSpc>
                <a:spcPct val="80000"/>
              </a:lnSpc>
              <a:buNone/>
            </a:pPr>
            <a:r>
              <a:rPr lang="en" sz="1500" b="1">
                <a:solidFill>
                  <a:schemeClr val="dk1"/>
                </a:solidFill>
                <a:latin typeface="Assistant"/>
                <a:ea typeface="Assistant"/>
                <a:cs typeface="Assistant"/>
                <a:sym typeface="Assistant"/>
              </a:rPr>
              <a:t>Patent</a:t>
            </a: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Patents are given to individuals or companies to grant the owner legal ownership and enable the owner to exclude others from using or copying the invention covered by the patent. The invention must be novel, useful and non-obvious, which means, for example, that a company could not patent air. After the inventor completes an application for a patent and it is approved, the patent grants a limited property right to exclude others from making, using or selling the invention for a specific period of time. This has been used by pharmaceutical companies where one company develops a specific drug and acquires a patent for it. This company is the only one that can manufacture and sell this drug until the stated year in the patent is up. After that, all companies are allowed to manufacture and sell this product. This also takes place with algorithms. If an inventor of an algorithm acquires a patent, they have full control over who can use it in their products. If the inventor lets a vendor incorporate the algorithm, then they will most likely get a fee and possibly a royalty fee each instance the product is sold.</a:t>
            </a:r>
            <a:endParaRPr sz="1500">
              <a:solidFill>
                <a:schemeClr val="dk1"/>
              </a:solidFill>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Software piracy indicates that the intellectual or creative work of an author has been used or duplicated without permission or compensation to the author. It is an act of infringement on ownership rights and if someone is caught, the person could be sued civilly for damages, be criminally prosecuted, or both. Duplicate software is everywhere and software piracy is everywhere. Up until now, there have not been efficient mechanisms put into place to ensure that software could not be copied and illegally used. Companies are testing out new features, and with time, it will most likely not be as easy to illegally copy and use software as it is now. When a vendor develops an application, the program is usually licensed and not sold outright. The license agreement contains provisions relating the use and security of the software and the corresponding manuals. If an individual or company fails to observe and abide by those requirements, the license may be terminated and, depending on the actions, criminal charges may be implemented. The Software Protection Association (SPA) has been formed by major companies to enforce proprietary rights of software. The association was formed to protect the founding companies’ software developments, but it also helps others to ensure that their software is properly licensed. These are huge issues for companies that develop and produce software because a majority of their revenue comes from licensing fees. Other international groups have been formed to protect against software pirates and stealing. These include the Federation Against Software Theft (FAST), headquartered in London, and the Business Software Alliance (BSA), based in Washington, D.C. They provide similar functionality as the SPA and make efforts to protect software around the world.</a:t>
            </a:r>
            <a:endParaRPr sz="1500">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b="1">
                <a:solidFill>
                  <a:schemeClr val="dk1"/>
                </a:solidFill>
                <a:latin typeface="Assistant"/>
                <a:ea typeface="Assistant"/>
                <a:cs typeface="Assistant"/>
                <a:sym typeface="Assistant"/>
              </a:rPr>
              <a:t>Software Piracy</a:t>
            </a:r>
            <a:endParaRPr sz="1500">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Intellectual or creative work of an author has been duplicated without permission or compensation</a:t>
            </a:r>
            <a:endParaRPr sz="1500">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SPA, BSA, FAST – protect against piracy</a:t>
            </a:r>
            <a:endParaRPr sz="1500">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r>
              <a:rPr lang="en" sz="1500">
                <a:solidFill>
                  <a:schemeClr val="dk1"/>
                </a:solidFill>
                <a:latin typeface="Assistant"/>
                <a:ea typeface="Assistant"/>
                <a:cs typeface="Assistant"/>
                <a:sym typeface="Assistant"/>
              </a:rPr>
              <a:t>Of note, in the US, drug patents give twenty years of protection, but they are applied for before clinical trials begin, so the </a:t>
            </a:r>
            <a:r>
              <a:rPr lang="en" sz="1500" i="1">
                <a:solidFill>
                  <a:schemeClr val="dk1"/>
                </a:solidFill>
                <a:latin typeface="Assistant"/>
                <a:ea typeface="Assistant"/>
                <a:cs typeface="Assistant"/>
                <a:sym typeface="Assistant"/>
              </a:rPr>
              <a:t>effective</a:t>
            </a:r>
            <a:r>
              <a:rPr lang="en" sz="1500">
                <a:solidFill>
                  <a:schemeClr val="dk1"/>
                </a:solidFill>
                <a:latin typeface="Assistant"/>
                <a:ea typeface="Assistant"/>
                <a:cs typeface="Assistant"/>
                <a:sym typeface="Assistant"/>
              </a:rPr>
              <a:t> life of a drug patent tends to be between seven and twelve years</a:t>
            </a:r>
            <a:endParaRPr sz="1500">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a:p>
            <a:pPr marL="0" indent="0">
              <a:lnSpc>
                <a:spcPct val="80000"/>
              </a:lnSpc>
              <a:buNone/>
            </a:pPr>
            <a:endParaRPr sz="1500">
              <a:solidFill>
                <a:schemeClr val="dk1"/>
              </a:solidFill>
              <a:latin typeface="Assistant"/>
              <a:ea typeface="Assistant"/>
              <a:cs typeface="Assistant"/>
              <a:sym typeface="Assistant"/>
            </a:endParaRPr>
          </a:p>
        </p:txBody>
      </p:sp>
      <p:sp>
        <p:nvSpPr>
          <p:cNvPr id="696" name="Google Shape;696;g4364b60cd0_1_46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88</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364b60cd0_1_47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03" name="Google Shape;703;g4364b60cd0_1_47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lnSpc>
                <a:spcPct val="90000"/>
              </a:lnSpc>
              <a:buNone/>
            </a:pPr>
            <a:r>
              <a:rPr lang="en" sz="1500">
                <a:solidFill>
                  <a:schemeClr val="dk1"/>
                </a:solidFill>
                <a:latin typeface="Assistant"/>
                <a:ea typeface="Assistant"/>
                <a:cs typeface="Assistant"/>
                <a:sym typeface="Assistant"/>
              </a:rPr>
              <a:t>“The Wassenaar Arrangement (WA) was founded in 1996 by a group of 33 countries including United States, Russia, Japan, Australia, and the members of the European Union. Its purpose is to control exports of conventional weapons and sensitive dual-use technology, which includes cryptographic products; ``dual-use'' means that a product can be used for both commercial and military purposes. The Wassenaar Arrangement controls do not apply to so-called intangible products, which include downloads from the Internet. </a:t>
            </a:r>
            <a:endParaRPr sz="1500">
              <a:latin typeface="Assistant"/>
              <a:ea typeface="Assistant"/>
              <a:cs typeface="Assistant"/>
              <a:sym typeface="Assistant"/>
            </a:endParaRPr>
          </a:p>
          <a:p>
            <a:pPr marL="0" indent="0">
              <a:lnSpc>
                <a:spcPct val="90000"/>
              </a:lnSpc>
              <a:buNone/>
            </a:pPr>
            <a:r>
              <a:rPr lang="en" sz="1500">
                <a:solidFill>
                  <a:schemeClr val="dk1"/>
                </a:solidFill>
                <a:latin typeface="Assistant"/>
                <a:ea typeface="Assistant"/>
                <a:cs typeface="Assistant"/>
                <a:sym typeface="Assistant"/>
              </a:rPr>
              <a:t>WA is the successor of the former Coordinating Committee on Multilateral Export Controls (COCOM), which placed export restrictions to communist countries. It should be emphasized that WA is not a treaty or a law; the WA Control lists are merely guidelines and recommendations, and each participating state may adjust its export policy through new regulations. Indeed, there are substantial differences between the export regulation policies of the participating countries. </a:t>
            </a:r>
            <a:endParaRPr sz="1500">
              <a:latin typeface="Assistant"/>
              <a:ea typeface="Assistant"/>
              <a:cs typeface="Assistant"/>
              <a:sym typeface="Assistant"/>
            </a:endParaRPr>
          </a:p>
          <a:p>
            <a:pPr marL="0" indent="0">
              <a:lnSpc>
                <a:spcPct val="90000"/>
              </a:lnSpc>
              <a:buNone/>
            </a:pPr>
            <a:r>
              <a:rPr lang="en" sz="1500">
                <a:solidFill>
                  <a:schemeClr val="dk1"/>
                </a:solidFill>
                <a:latin typeface="Assistant"/>
                <a:ea typeface="Assistant"/>
                <a:cs typeface="Assistant"/>
                <a:sym typeface="Assistant"/>
              </a:rPr>
              <a:t>As of the latest revision in December 1999, WA controls encryption and key management products where the security is based on one or several of the following: </a:t>
            </a:r>
            <a:endParaRPr sz="1500">
              <a:latin typeface="Assistant"/>
              <a:ea typeface="Assistant"/>
              <a:cs typeface="Assistant"/>
              <a:sym typeface="Assistant"/>
            </a:endParaRPr>
          </a:p>
          <a:p>
            <a:pPr marL="0" indent="0">
              <a:lnSpc>
                <a:spcPct val="90000"/>
              </a:lnSpc>
              <a:buNone/>
            </a:pPr>
            <a:r>
              <a:rPr lang="en" sz="1500">
                <a:solidFill>
                  <a:schemeClr val="dk1"/>
                </a:solidFill>
                <a:latin typeface="Assistant"/>
                <a:ea typeface="Assistant"/>
                <a:cs typeface="Assistant"/>
                <a:sym typeface="Assistant"/>
              </a:rPr>
              <a:t>A symmetric algorithm with a key size exceeding 56 bits. </a:t>
            </a:r>
            <a:br>
              <a:rPr lang="en" sz="1500">
                <a:solidFill>
                  <a:schemeClr val="dk1"/>
                </a:solidFill>
                <a:latin typeface="Assistant"/>
                <a:ea typeface="Assistant"/>
                <a:cs typeface="Assistant"/>
                <a:sym typeface="Assistant"/>
              </a:rPr>
            </a:br>
            <a:endParaRPr sz="1500">
              <a:solidFill>
                <a:schemeClr val="dk1"/>
              </a:solidFill>
              <a:latin typeface="Assistant"/>
              <a:ea typeface="Assistant"/>
              <a:cs typeface="Assistant"/>
              <a:sym typeface="Assistant"/>
            </a:endParaRPr>
          </a:p>
          <a:p>
            <a:pPr marL="0" indent="0">
              <a:lnSpc>
                <a:spcPct val="90000"/>
              </a:lnSpc>
              <a:buNone/>
            </a:pPr>
            <a:r>
              <a:rPr lang="en" sz="1500">
                <a:solidFill>
                  <a:schemeClr val="dk1"/>
                </a:solidFill>
                <a:latin typeface="Assistant"/>
                <a:ea typeface="Assistant"/>
                <a:cs typeface="Assistant"/>
                <a:sym typeface="Assistant"/>
              </a:rPr>
              <a:t>Factorization of an integer of size exceeding 512 bits. </a:t>
            </a:r>
            <a:br>
              <a:rPr lang="en" sz="1500">
                <a:solidFill>
                  <a:schemeClr val="dk1"/>
                </a:solidFill>
                <a:latin typeface="Assistant"/>
                <a:ea typeface="Assistant"/>
                <a:cs typeface="Assistant"/>
                <a:sym typeface="Assistant"/>
              </a:rPr>
            </a:br>
            <a:endParaRPr sz="1500">
              <a:solidFill>
                <a:schemeClr val="dk1"/>
              </a:solidFill>
              <a:latin typeface="Assistant"/>
              <a:ea typeface="Assistant"/>
              <a:cs typeface="Assistant"/>
              <a:sym typeface="Assistant"/>
            </a:endParaRPr>
          </a:p>
          <a:p>
            <a:pPr marL="0" indent="0">
              <a:lnSpc>
                <a:spcPct val="90000"/>
              </a:lnSpc>
              <a:buNone/>
            </a:pPr>
            <a:r>
              <a:rPr lang="en" sz="1500">
                <a:solidFill>
                  <a:schemeClr val="dk1"/>
                </a:solidFill>
                <a:latin typeface="Assistant"/>
                <a:ea typeface="Assistant"/>
                <a:cs typeface="Assistant"/>
                <a:sym typeface="Assistant"/>
              </a:rPr>
              <a:t>Computation of discrete logarithms in a multiplicative group of a field of size is excess of 512 bits. </a:t>
            </a:r>
            <a:br>
              <a:rPr lang="en" sz="1500">
                <a:solidFill>
                  <a:schemeClr val="dk1"/>
                </a:solidFill>
                <a:latin typeface="Assistant"/>
                <a:ea typeface="Assistant"/>
                <a:cs typeface="Assistant"/>
                <a:sym typeface="Assistant"/>
              </a:rPr>
            </a:br>
            <a:endParaRPr sz="1500">
              <a:solidFill>
                <a:schemeClr val="dk1"/>
              </a:solidFill>
              <a:latin typeface="Assistant"/>
              <a:ea typeface="Assistant"/>
              <a:cs typeface="Assistant"/>
              <a:sym typeface="Assistant"/>
            </a:endParaRPr>
          </a:p>
          <a:p>
            <a:pPr marL="0" indent="0">
              <a:lnSpc>
                <a:spcPct val="90000"/>
              </a:lnSpc>
              <a:buNone/>
            </a:pPr>
            <a:r>
              <a:rPr lang="en" sz="1500">
                <a:solidFill>
                  <a:schemeClr val="dk1"/>
                </a:solidFill>
                <a:latin typeface="Assistant"/>
                <a:ea typeface="Assistant"/>
                <a:cs typeface="Assistant"/>
                <a:sym typeface="Assistant"/>
              </a:rPr>
              <a:t>Computation of discrete logarithms in a group that is not part of a field, where the size of the group exceeds 112 bits. </a:t>
            </a:r>
            <a:endParaRPr sz="1500">
              <a:latin typeface="Assistant"/>
              <a:ea typeface="Assistant"/>
              <a:cs typeface="Assistant"/>
              <a:sym typeface="Assistant"/>
            </a:endParaRPr>
          </a:p>
          <a:p>
            <a:pPr marL="0" indent="0">
              <a:lnSpc>
                <a:spcPct val="90000"/>
              </a:lnSpc>
              <a:buNone/>
            </a:pPr>
            <a:r>
              <a:rPr lang="en" sz="1500">
                <a:solidFill>
                  <a:schemeClr val="dk1"/>
                </a:solidFill>
                <a:latin typeface="Assistant"/>
                <a:ea typeface="Assistant"/>
                <a:cs typeface="Assistant"/>
                <a:sym typeface="Assistant"/>
              </a:rPr>
              <a:t>Other products, including products based on single-DES, are decontrolled. For more information on the Wassenaar Arrangement, see </a:t>
            </a:r>
            <a:r>
              <a:rPr lang="en" sz="1500" u="sng">
                <a:solidFill>
                  <a:schemeClr val="hlink"/>
                </a:solidFill>
                <a:latin typeface="Assistant"/>
                <a:ea typeface="Assistant"/>
                <a:cs typeface="Assistant"/>
                <a:sym typeface="Assistant"/>
                <a:hlinkClick r:id="rId3"/>
              </a:rPr>
              <a:t>http://www.wassenaar.org/</a:t>
            </a:r>
            <a:r>
              <a:rPr lang="en" sz="1500">
                <a:solidFill>
                  <a:schemeClr val="dk1"/>
                </a:solidFill>
                <a:latin typeface="Assistant"/>
                <a:ea typeface="Assistant"/>
                <a:cs typeface="Assistant"/>
                <a:sym typeface="Assistant"/>
              </a:rPr>
              <a:t>”</a:t>
            </a:r>
            <a:endParaRPr sz="1500">
              <a:latin typeface="Assistant"/>
              <a:ea typeface="Assistant"/>
              <a:cs typeface="Assistant"/>
              <a:sym typeface="Assistant"/>
            </a:endParaRPr>
          </a:p>
          <a:p>
            <a:pPr marL="0" indent="0">
              <a:lnSpc>
                <a:spcPct val="90000"/>
              </a:lnSpc>
              <a:buNone/>
            </a:pPr>
            <a:endParaRPr sz="1500">
              <a:solidFill>
                <a:schemeClr val="dk1"/>
              </a:solidFill>
              <a:latin typeface="Assistant"/>
              <a:ea typeface="Assistant"/>
              <a:cs typeface="Assistant"/>
              <a:sym typeface="Assistant"/>
            </a:endParaRPr>
          </a:p>
          <a:p>
            <a:pPr marL="0" indent="0">
              <a:lnSpc>
                <a:spcPct val="90000"/>
              </a:lnSpc>
              <a:buNone/>
            </a:pPr>
            <a:r>
              <a:rPr lang="en" sz="1500">
                <a:solidFill>
                  <a:schemeClr val="dk1"/>
                </a:solidFill>
                <a:latin typeface="Assistant"/>
                <a:ea typeface="Assistant"/>
                <a:cs typeface="Assistant"/>
                <a:sym typeface="Assistant"/>
              </a:rPr>
              <a:t>***Above source:  http://www.rsa.com/rsalabs/node.asp?id=2335</a:t>
            </a:r>
            <a:endParaRPr sz="1500">
              <a:latin typeface="Assistant"/>
              <a:ea typeface="Assistant"/>
              <a:cs typeface="Assistant"/>
              <a:sym typeface="Assistant"/>
            </a:endParaRPr>
          </a:p>
        </p:txBody>
      </p:sp>
      <p:sp>
        <p:nvSpPr>
          <p:cNvPr id="704" name="Google Shape;704;g4364b60cd0_1_47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4364b60cd0_1_49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711" name="Google Shape;711;g4364b60cd0_1_4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12" name="Google Shape;712;g4364b60cd0_1_493:notes"/>
          <p:cNvSpPr txBox="1">
            <a:spLocks noGrp="1"/>
          </p:cNvSpPr>
          <p:nvPr>
            <p:ph type="body" idx="1"/>
          </p:nvPr>
        </p:nvSpPr>
        <p:spPr>
          <a:xfrm>
            <a:off x="731982" y="4561354"/>
            <a:ext cx="5851200" cy="432022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t" anchorCtr="0">
            <a:noAutofit/>
          </a:bodyPr>
          <a:lstStyle/>
          <a:p>
            <a:pPr marL="0" indent="0">
              <a:buNone/>
            </a:pPr>
            <a:r>
              <a:rPr lang="en" sz="1500">
                <a:solidFill>
                  <a:schemeClr val="dk1"/>
                </a:solidFill>
                <a:latin typeface="Assistant"/>
                <a:ea typeface="Assistant"/>
                <a:cs typeface="Assistant"/>
                <a:sym typeface="Assistant"/>
              </a:rPr>
              <a:t>Employee Monitoring:  The most important element is notification.  Don’t forget the importance and effectiveness of deterrence.</a:t>
            </a:r>
            <a:endParaRPr sz="1500">
              <a:latin typeface="Assistant"/>
              <a:ea typeface="Assistant"/>
              <a:cs typeface="Assistant"/>
              <a:sym typeface="Assistant"/>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364b60cd0_1_50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4364b60cd0_1_501: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721" name="Google Shape;721;g4364b60cd0_1_501: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4364b60cd0_1_5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g4364b60cd0_1_508: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729" name="Google Shape;729;g4364b60cd0_1_508: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4364b60cd0_1_5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g4364b60cd0_1_515: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737" name="Google Shape;737;g4364b60cd0_1_51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4364b60cd0_1_5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g4364b60cd0_1_522: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745" name="Google Shape;745;g4364b60cd0_1_522: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4364b60cd0_1_5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g4364b60cd0_1_529: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483306" indent="-335629">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Often Organizations prefer not to disclose security breaches</a:t>
            </a:r>
            <a:endParaRPr sz="1500">
              <a:solidFill>
                <a:srgbClr val="161B25"/>
              </a:solidFill>
              <a:latin typeface="Assistant SemiBold"/>
              <a:ea typeface="Assistant SemiBold"/>
              <a:cs typeface="Assistant SemiBold"/>
              <a:sym typeface="Assistant SemiBold"/>
            </a:endParaRPr>
          </a:p>
          <a:p>
            <a:pPr marL="966612" lvl="1" indent="-335629">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Advertises vulnerabilities</a:t>
            </a:r>
            <a:endParaRPr sz="1500">
              <a:solidFill>
                <a:srgbClr val="161B25"/>
              </a:solidFill>
              <a:latin typeface="Assistant SemiBold"/>
              <a:ea typeface="Assistant SemiBold"/>
              <a:cs typeface="Assistant SemiBold"/>
              <a:sym typeface="Assistant SemiBold"/>
            </a:endParaRPr>
          </a:p>
          <a:p>
            <a:pPr marL="966612" lvl="1" indent="-335629">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Causes loss of customer confidence</a:t>
            </a:r>
            <a:endParaRPr sz="1500">
              <a:solidFill>
                <a:srgbClr val="161B25"/>
              </a:solidFill>
              <a:latin typeface="Assistant SemiBold"/>
              <a:ea typeface="Assistant SemiBold"/>
              <a:cs typeface="Assistant SemiBold"/>
              <a:sym typeface="Assistant SemiBold"/>
            </a:endParaRPr>
          </a:p>
          <a:p>
            <a:pPr marL="966612" lvl="1" indent="-335629">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Liability issues</a:t>
            </a:r>
            <a:endParaRPr sz="1500">
              <a:solidFill>
                <a:srgbClr val="161B25"/>
              </a:solidFill>
              <a:latin typeface="Assistant SemiBold"/>
              <a:ea typeface="Assistant SemiBold"/>
              <a:cs typeface="Assistant SemiBold"/>
              <a:sym typeface="Assistant SemiBold"/>
            </a:endParaRPr>
          </a:p>
          <a:p>
            <a:pPr marL="966612" lvl="1" indent="-335629">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Difficulty of Prosecution</a:t>
            </a:r>
            <a:endParaRPr sz="1500">
              <a:solidFill>
                <a:srgbClr val="161B25"/>
              </a:solidFill>
              <a:latin typeface="Assistant SemiBold"/>
              <a:ea typeface="Assistant SemiBold"/>
              <a:cs typeface="Assistant SemiBold"/>
              <a:sym typeface="Assistant SemiBold"/>
            </a:endParaRPr>
          </a:p>
          <a:p>
            <a:pPr marL="483306" indent="-335629">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Many states have now passed disclosure laws that legally require organizations to publicly disclose security breaches that might compromise personal data</a:t>
            </a:r>
            <a:endParaRPr sz="1500">
              <a:solidFill>
                <a:srgbClr val="161B25"/>
              </a:solidFill>
              <a:latin typeface="Assistant SemiBold"/>
              <a:ea typeface="Assistant SemiBold"/>
              <a:cs typeface="Assistant SemiBold"/>
              <a:sym typeface="Assistant SemiBold"/>
            </a:endParaRPr>
          </a:p>
          <a:p>
            <a:pPr marL="966612" lvl="1" indent="-335629">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Allow individuals to take corrective action</a:t>
            </a:r>
            <a:endParaRPr sz="1500">
              <a:solidFill>
                <a:srgbClr val="161B25"/>
              </a:solidFill>
              <a:latin typeface="Assistant SemiBold"/>
              <a:ea typeface="Assistant SemiBold"/>
              <a:cs typeface="Assistant SemiBold"/>
              <a:sym typeface="Assistant SemiBold"/>
            </a:endParaRPr>
          </a:p>
          <a:p>
            <a:pPr marL="966612" lvl="1" indent="-335629">
              <a:lnSpc>
                <a:spcPct val="80000"/>
              </a:lnSpc>
              <a:buClr>
                <a:schemeClr val="dk1"/>
              </a:buClr>
              <a:buSzPts val="1400"/>
              <a:buFont typeface="Assistant"/>
              <a:buChar char="○"/>
            </a:pPr>
            <a:r>
              <a:rPr lang="en" sz="1500">
                <a:solidFill>
                  <a:schemeClr val="dk1"/>
                </a:solidFill>
                <a:latin typeface="Assistant"/>
                <a:ea typeface="Assistant"/>
                <a:cs typeface="Assistant"/>
                <a:sym typeface="Assistant"/>
              </a:rPr>
              <a:t>Additional motivation for organizations to protect customer data	</a:t>
            </a:r>
            <a:endParaRPr sz="1500">
              <a:solidFill>
                <a:schemeClr val="dk1"/>
              </a:solidFill>
              <a:latin typeface="Assistant"/>
              <a:ea typeface="Assistant"/>
              <a:cs typeface="Assistant"/>
              <a:sym typeface="Assistant"/>
            </a:endParaRPr>
          </a:p>
        </p:txBody>
      </p:sp>
      <p:sp>
        <p:nvSpPr>
          <p:cNvPr id="753" name="Google Shape;753;g4364b60cd0_1_529: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364b60cd0_1_4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g4364b60cd0_1_47: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lt1"/>
              </a:solidFill>
              <a:latin typeface="Calibri"/>
              <a:ea typeface="Calibri"/>
              <a:cs typeface="Calibri"/>
              <a:sym typeface="Calibri"/>
            </a:endParaRPr>
          </a:p>
        </p:txBody>
      </p:sp>
      <p:sp>
        <p:nvSpPr>
          <p:cNvPr id="140" name="Google Shape;140;g4364b60cd0_1_4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3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38731ac6f_0_10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438731ac6f_0_10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4364b60cd0_1_544:notes"/>
          <p:cNvSpPr txBox="1">
            <a:spLocks noGrp="1"/>
          </p:cNvSpPr>
          <p:nvPr>
            <p:ph type="sldNum" idx="12"/>
          </p:nvPr>
        </p:nvSpPr>
        <p:spPr>
          <a:xfrm>
            <a:off x="3014518" y="11266115"/>
            <a:ext cx="2304320" cy="592200"/>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765" name="Google Shape;765;g4364b60cd0_1_544:notes"/>
          <p:cNvSpPr txBox="1"/>
          <p:nvPr/>
        </p:nvSpPr>
        <p:spPr>
          <a:xfrm>
            <a:off x="3014518" y="11266115"/>
            <a:ext cx="2305600" cy="594090"/>
          </a:xfrm>
          <a:prstGeom prst="rect">
            <a:avLst/>
          </a:prstGeom>
          <a:noFill/>
          <a:ln>
            <a:noFill/>
          </a:ln>
        </p:spPr>
        <p:txBody>
          <a:bodyPr spcFirstLastPara="1" wrap="square" lIns="100557" tIns="52274" rIns="100557" bIns="52274" anchor="b" anchorCtr="0">
            <a:noAutofit/>
          </a:bodyPr>
          <a:lstStyle/>
          <a:p>
            <a:pPr marL="0" marR="0" lvl="0" indent="0" algn="r" defTabSz="914400" rtl="0" eaLnBrk="1" fontAlgn="auto" latinLnBrk="0" hangingPunct="1">
              <a:lnSpc>
                <a:spcPct val="93000"/>
              </a:lnSpc>
              <a:spcBef>
                <a:spcPts val="0"/>
              </a:spcBef>
              <a:spcAft>
                <a:spcPts val="0"/>
              </a:spcAft>
              <a:buClr>
                <a:srgbClr val="000000"/>
              </a:buClr>
              <a:buSzPts val="13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93000"/>
                </a:lnSpc>
                <a:spcBef>
                  <a:spcPts val="0"/>
                </a:spcBef>
                <a:spcAft>
                  <a:spcPts val="0"/>
                </a:spcAft>
                <a:buClr>
                  <a:srgbClr val="000000"/>
                </a:buClr>
                <a:buSzPts val="1300"/>
                <a:buFont typeface="Arial"/>
                <a:buNone/>
                <a:tabLst/>
                <a:defRPr/>
              </a:pPr>
              <a:t>97</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766" name="Google Shape;766;g4364b60cd0_1_544:notes"/>
          <p:cNvSpPr txBox="1"/>
          <p:nvPr/>
        </p:nvSpPr>
        <p:spPr>
          <a:xfrm>
            <a:off x="886691" y="888347"/>
            <a:ext cx="3546880" cy="444748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102169" tIns="51084" rIns="102169" bIns="51084" anchor="ctr" anchorCtr="0">
            <a:noAutofit/>
          </a:bodyPr>
          <a:lstStyle/>
          <a:p>
            <a:pPr marL="0" marR="0" lvl="0" indent="0" algn="l" defTabSz="914400" rtl="0" eaLnBrk="1" fontAlgn="auto" latinLnBrk="0" hangingPunct="1">
              <a:lnSpc>
                <a:spcPct val="93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FFFFFF"/>
              </a:solidFill>
              <a:effectLst/>
              <a:uLnTx/>
              <a:uFillTx/>
              <a:latin typeface="Arial"/>
              <a:cs typeface="Arial"/>
              <a:sym typeface="Arial"/>
            </a:endParaRPr>
          </a:p>
        </p:txBody>
      </p:sp>
      <p:sp>
        <p:nvSpPr>
          <p:cNvPr id="767" name="Google Shape;767;g4364b60cd0_1_544:notes"/>
          <p:cNvSpPr txBox="1">
            <a:spLocks noGrp="1"/>
          </p:cNvSpPr>
          <p:nvPr>
            <p:ph type="body" idx="1"/>
          </p:nvPr>
        </p:nvSpPr>
        <p:spPr>
          <a:xfrm>
            <a:off x="710046" y="5634037"/>
            <a:ext cx="4077760" cy="5337990"/>
          </a:xfrm>
          <a:prstGeom prst="rect">
            <a:avLst/>
          </a:prstGeom>
          <a:noFill/>
          <a:ln>
            <a:noFill/>
          </a:ln>
        </p:spPr>
        <p:txBody>
          <a:bodyPr spcFirstLastPara="1" wrap="square" lIns="96645" tIns="48309" rIns="96645" bIns="48309" anchor="t" anchorCtr="0">
            <a:noAutofit/>
          </a:bodyPr>
          <a:lstStyle/>
          <a:p>
            <a:pPr marL="0" indent="0">
              <a:buNone/>
            </a:pPr>
            <a:r>
              <a:rPr lang="en" sz="1500" b="1">
                <a:solidFill>
                  <a:schemeClr val="dk1"/>
                </a:solidFill>
                <a:latin typeface="Assistant"/>
                <a:ea typeface="Assistant"/>
                <a:cs typeface="Assistant"/>
                <a:sym typeface="Assistant"/>
              </a:rPr>
              <a:t>Knowledge Transfer</a:t>
            </a:r>
            <a:endParaRPr sz="1500">
              <a:latin typeface="Assistant"/>
              <a:ea typeface="Assistant"/>
              <a:cs typeface="Assistant"/>
              <a:sym typeface="Assistant"/>
            </a:endParaRPr>
          </a:p>
          <a:p>
            <a:pPr marL="0" indent="0">
              <a:spcBef>
                <a:spcPts val="502"/>
              </a:spcBef>
              <a:buNone/>
            </a:pPr>
            <a:endParaRPr sz="1500">
              <a:solidFill>
                <a:schemeClr val="dk1"/>
              </a:solidFill>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Awareness is accomplished by creating an environment which values security.  Security related posters that remind users of common issues and controls helps users remember to consider security.  Memos that inform users of the company’s expectations, or inclusion at staff meetings can help keep security at the forefront of employee’s minds.</a:t>
            </a:r>
            <a:endParaRPr sz="1500">
              <a:latin typeface="Assistant"/>
              <a:ea typeface="Assistant"/>
              <a:cs typeface="Assistant"/>
              <a:sym typeface="Assistant"/>
            </a:endParaRPr>
          </a:p>
          <a:p>
            <a:pPr marL="0" indent="0">
              <a:spcBef>
                <a:spcPts val="502"/>
              </a:spcBef>
              <a:buNone/>
            </a:pPr>
            <a:endParaRPr sz="1500">
              <a:solidFill>
                <a:schemeClr val="dk1"/>
              </a:solidFill>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Training is used to provide employees with the latest information that is relevant to their jobs and responsibilities.  Whether class-room or CBT-based, training is part of due care, and a valuable part of information security</a:t>
            </a:r>
            <a:endParaRPr sz="1500">
              <a:latin typeface="Assistant"/>
              <a:ea typeface="Assistant"/>
              <a:cs typeface="Assistant"/>
              <a:sym typeface="Assistant"/>
            </a:endParaRPr>
          </a:p>
          <a:p>
            <a:pPr marL="0" indent="0">
              <a:spcBef>
                <a:spcPts val="502"/>
              </a:spcBef>
              <a:buNone/>
            </a:pPr>
            <a:endParaRPr sz="1500">
              <a:solidFill>
                <a:schemeClr val="dk1"/>
              </a:solidFill>
              <a:latin typeface="Assistant"/>
              <a:ea typeface="Assistant"/>
              <a:cs typeface="Assistant"/>
              <a:sym typeface="Assistant"/>
            </a:endParaRPr>
          </a:p>
          <a:p>
            <a:pPr marL="0" indent="0">
              <a:spcBef>
                <a:spcPts val="502"/>
              </a:spcBef>
              <a:buNone/>
            </a:pPr>
            <a:r>
              <a:rPr lang="en" sz="1500">
                <a:solidFill>
                  <a:schemeClr val="dk1"/>
                </a:solidFill>
                <a:latin typeface="Assistant"/>
                <a:ea typeface="Assistant"/>
                <a:cs typeface="Assistant"/>
                <a:sym typeface="Assistant"/>
              </a:rPr>
              <a:t>Education involves making resources available to employees to extend their knowledge and have a greater comprehension of security.  A technical library or online resources make information available when needed.  </a:t>
            </a:r>
            <a:endParaRPr sz="1500">
              <a:latin typeface="Assistant"/>
              <a:ea typeface="Assistant"/>
              <a:cs typeface="Assistant"/>
              <a:sym typeface="Assistant"/>
            </a:endParaRPr>
          </a:p>
          <a:p>
            <a:pPr marL="0" indent="0">
              <a:spcBef>
                <a:spcPts val="502"/>
              </a:spcBef>
              <a:buNone/>
            </a:pPr>
            <a:endParaRPr sz="1500">
              <a:solidFill>
                <a:schemeClr val="dk1"/>
              </a:solidFill>
              <a:latin typeface="Assistant"/>
              <a:ea typeface="Assistant"/>
              <a:cs typeface="Assistant"/>
              <a:sym typeface="Assistant"/>
            </a:endParaRPr>
          </a:p>
        </p:txBody>
      </p:sp>
      <p:sp>
        <p:nvSpPr>
          <p:cNvPr id="768" name="Google Shape;768;g4364b60cd0_1_5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38731ac6f_0_10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795" name="Google Shape;795;g438731ac6f_0_100:notes"/>
          <p:cNvSpPr>
            <a:spLocks noGrp="1" noRot="1" noChangeAspect="1"/>
          </p:cNvSpPr>
          <p:nvPr>
            <p:ph type="sldImg" idx="2"/>
          </p:nvPr>
        </p:nvSpPr>
        <p:spPr>
          <a:xfrm>
            <a:off x="-1314450" y="942975"/>
            <a:ext cx="8281988" cy="46577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796" name="Google Shape;796;g438731ac6f_0_100:notes"/>
          <p:cNvSpPr txBox="1">
            <a:spLocks noGrp="1"/>
          </p:cNvSpPr>
          <p:nvPr>
            <p:ph type="body" idx="1"/>
          </p:nvPr>
        </p:nvSpPr>
        <p:spPr>
          <a:xfrm>
            <a:off x="565727" y="5900738"/>
            <a:ext cx="4521280" cy="5479110"/>
          </a:xfrm>
          <a:prstGeom prst="rect">
            <a:avLst/>
          </a:prstGeom>
          <a:noFill/>
          <a:ln>
            <a:noFill/>
          </a:ln>
        </p:spPr>
        <p:txBody>
          <a:bodyPr spcFirstLastPara="1" wrap="square" lIns="96645" tIns="48309" rIns="96645" bIns="48309" anchor="ctr" anchorCtr="0">
            <a:noAutofit/>
          </a:bodyPr>
          <a:lstStyle/>
          <a:p>
            <a:pPr marL="0" indent="0">
              <a:buNone/>
            </a:pPr>
            <a:r>
              <a:rPr lang="en" sz="1500">
                <a:solidFill>
                  <a:schemeClr val="dk1"/>
                </a:solidFill>
                <a:latin typeface="Assistant"/>
                <a:ea typeface="Assistant"/>
                <a:cs typeface="Assistant"/>
                <a:sym typeface="Assistant"/>
              </a:rPr>
              <a:t>This is perhaps the most testable domain on the CISSP exam because all decisions should revolve around risk management.  Don’t go too deep in the technical aspects of a problem, when instead a change in the process would be a better long term solution.</a:t>
            </a:r>
            <a:endParaRPr sz="1500">
              <a:solidFill>
                <a:schemeClr val="dk1"/>
              </a:solidFill>
              <a:latin typeface="Assistant"/>
              <a:ea typeface="Assistant"/>
              <a:cs typeface="Assistant"/>
              <a:sym typeface="Assistant"/>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436860d5a7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436860d5a7_0_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lt1"/>
              </a:solidFill>
              <a:latin typeface="Calibri"/>
              <a:ea typeface="Calibri"/>
              <a:cs typeface="Calibri"/>
              <a:sym typeface="Calibri"/>
            </a:endParaRPr>
          </a:p>
        </p:txBody>
      </p:sp>
      <p:sp>
        <p:nvSpPr>
          <p:cNvPr id="804" name="Google Shape;804;g436860d5a7_0_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sz="1300" b="0" i="0" u="none" strike="noStrike" kern="0" cap="none" spc="0" normalizeH="0" baseline="0" noProof="0">
              <a:ln>
                <a:noFill/>
              </a:ln>
              <a:solidFill>
                <a:srgbClr val="FFFFFF"/>
              </a:solidFill>
              <a:effectLst/>
              <a:uLnTx/>
              <a:uFillTx/>
              <a:latin typeface="Calibri"/>
              <a:ea typeface="Calibri"/>
              <a:cs typeface="Calibri"/>
              <a:sym typeface="Calibri"/>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436860d5a7_0_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g436860d5a7_0_10:notes"/>
          <p:cNvSpPr txBox="1">
            <a:spLocks noGrp="1"/>
          </p:cNvSpPr>
          <p:nvPr>
            <p:ph type="body" idx="1"/>
          </p:nvPr>
        </p:nvSpPr>
        <p:spPr>
          <a:xfrm>
            <a:off x="731982" y="4561354"/>
            <a:ext cx="5851200" cy="4320225"/>
          </a:xfrm>
          <a:prstGeom prst="rect">
            <a:avLst/>
          </a:prstGeom>
          <a:noFill/>
          <a:ln>
            <a:noFill/>
          </a:ln>
        </p:spPr>
        <p:txBody>
          <a:bodyPr spcFirstLastPara="1" wrap="square" lIns="96645" tIns="48309" rIns="96645" bIns="48309" anchor="t" anchorCtr="0">
            <a:noAutofit/>
          </a:bodyPr>
          <a:lstStyle/>
          <a:p>
            <a:pPr marL="0" indent="0">
              <a:buNone/>
            </a:pPr>
            <a:endParaRPr sz="1300">
              <a:solidFill>
                <a:schemeClr val="dk1"/>
              </a:solidFill>
              <a:latin typeface="Calibri"/>
              <a:ea typeface="Calibri"/>
              <a:cs typeface="Calibri"/>
              <a:sym typeface="Calibri"/>
            </a:endParaRPr>
          </a:p>
        </p:txBody>
      </p:sp>
      <p:sp>
        <p:nvSpPr>
          <p:cNvPr id="815" name="Google Shape;815;g436860d5a7_0_1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sz="13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431ceaaa40_0_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431ceaaa40_0_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436860d5a7_0_17: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826" name="Google Shape;826;g436860d5a7_0_17:notes"/>
          <p:cNvSpPr txBox="1"/>
          <p:nvPr/>
        </p:nvSpPr>
        <p:spPr>
          <a:xfrm>
            <a:off x="938645" y="900114"/>
            <a:ext cx="3442880" cy="444748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677" tIns="45852" rIns="91677" bIns="45852" anchor="ctr" anchorCtr="0">
            <a:noAutofit/>
          </a:bodyPr>
          <a:lstStyle/>
          <a:p>
            <a:pPr marL="0" marR="0" lvl="0" indent="0" algn="l" defTabSz="914400" rtl="0" eaLnBrk="1" fontAlgn="auto" latinLnBrk="0" hangingPunct="1">
              <a:lnSpc>
                <a:spcPct val="93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FFFFFF"/>
              </a:solidFill>
              <a:effectLst/>
              <a:uLnTx/>
              <a:uFillTx/>
              <a:latin typeface="Arial"/>
              <a:cs typeface="Arial"/>
              <a:sym typeface="Arial"/>
            </a:endParaRPr>
          </a:p>
        </p:txBody>
      </p:sp>
      <p:sp>
        <p:nvSpPr>
          <p:cNvPr id="827" name="Google Shape;827;g436860d5a7_0_17:notes"/>
          <p:cNvSpPr txBox="1">
            <a:spLocks noGrp="1"/>
          </p:cNvSpPr>
          <p:nvPr>
            <p:ph type="body" idx="1"/>
          </p:nvPr>
        </p:nvSpPr>
        <p:spPr>
          <a:xfrm>
            <a:off x="532245" y="5632076"/>
            <a:ext cx="4255680" cy="5337990"/>
          </a:xfrm>
          <a:prstGeom prst="rect">
            <a:avLst/>
          </a:prstGeom>
          <a:noFill/>
          <a:ln>
            <a:noFill/>
          </a:ln>
        </p:spPr>
        <p:txBody>
          <a:bodyPr spcFirstLastPara="1" wrap="square" lIns="96645" tIns="48309" rIns="96645" bIns="48309" anchor="ctr" anchorCtr="0">
            <a:noAutofit/>
          </a:bodyPr>
          <a:lstStyle/>
          <a:p>
            <a:pPr marL="0" indent="0">
              <a:buNone/>
            </a:pPr>
            <a:r>
              <a:rPr lang="en" sz="1300">
                <a:solidFill>
                  <a:schemeClr val="dk1"/>
                </a:solidFill>
                <a:latin typeface="Times"/>
                <a:ea typeface="Times"/>
                <a:cs typeface="Times"/>
                <a:sym typeface="Times"/>
              </a:rPr>
              <a:t>Asset Valuation</a:t>
            </a:r>
            <a:endParaRPr/>
          </a:p>
          <a:p>
            <a:pPr marL="0" indent="0">
              <a:spcBef>
                <a:spcPts val="476"/>
              </a:spcBef>
              <a:buNone/>
            </a:pPr>
            <a:endParaRPr sz="1300">
              <a:solidFill>
                <a:schemeClr val="dk1"/>
              </a:solidFill>
              <a:latin typeface="Times"/>
              <a:ea typeface="Times"/>
              <a:cs typeface="Times"/>
              <a:sym typeface="Times"/>
            </a:endParaRPr>
          </a:p>
          <a:p>
            <a:pPr marL="0" indent="0">
              <a:spcBef>
                <a:spcPts val="476"/>
              </a:spcBef>
              <a:buNone/>
            </a:pPr>
            <a:r>
              <a:rPr lang="en" sz="1300">
                <a:solidFill>
                  <a:schemeClr val="dk1"/>
                </a:solidFill>
                <a:latin typeface="Times"/>
                <a:ea typeface="Times"/>
                <a:cs typeface="Times"/>
                <a:sym typeface="Times"/>
              </a:rPr>
              <a:t>Elements that Determine the Value of an Asset</a:t>
            </a:r>
            <a:endParaRPr/>
          </a:p>
          <a:p>
            <a:pPr marL="0" indent="0">
              <a:spcBef>
                <a:spcPts val="476"/>
              </a:spcBef>
              <a:buNone/>
            </a:pPr>
            <a:r>
              <a:rPr lang="en" sz="1300">
                <a:solidFill>
                  <a:schemeClr val="dk1"/>
                </a:solidFill>
                <a:latin typeface="Times"/>
                <a:ea typeface="Times"/>
                <a:cs typeface="Times"/>
                <a:sym typeface="Times"/>
              </a:rPr>
              <a:t>Three basic elements determine an information asset’s value:</a:t>
            </a:r>
            <a:endParaRPr/>
          </a:p>
          <a:p>
            <a:pPr marL="0" indent="0">
              <a:spcBef>
                <a:spcPts val="476"/>
              </a:spcBef>
              <a:buNone/>
            </a:pPr>
            <a:r>
              <a:rPr lang="en" sz="1300">
                <a:solidFill>
                  <a:schemeClr val="dk1"/>
                </a:solidFill>
                <a:latin typeface="Times"/>
                <a:ea typeface="Times"/>
                <a:cs typeface="Times"/>
                <a:sym typeface="Times"/>
              </a:rPr>
              <a:t>1. The initial and ongoing cost (to an organization) of purchasing, licensing, developing, and supporting the information asset</a:t>
            </a:r>
            <a:endParaRPr/>
          </a:p>
          <a:p>
            <a:pPr marL="0" indent="0">
              <a:spcBef>
                <a:spcPts val="476"/>
              </a:spcBef>
              <a:buNone/>
            </a:pPr>
            <a:r>
              <a:rPr lang="en" sz="1300">
                <a:solidFill>
                  <a:schemeClr val="dk1"/>
                </a:solidFill>
                <a:latin typeface="Times"/>
                <a:ea typeface="Times"/>
                <a:cs typeface="Times"/>
                <a:sym typeface="Times"/>
              </a:rPr>
              <a:t>2. The asset’s value to the organization’s production operations, research and development, and business model viability</a:t>
            </a:r>
            <a:endParaRPr/>
          </a:p>
          <a:p>
            <a:pPr marL="0" indent="0">
              <a:spcBef>
                <a:spcPts val="476"/>
              </a:spcBef>
              <a:buNone/>
            </a:pPr>
            <a:r>
              <a:rPr lang="en" sz="1300">
                <a:solidFill>
                  <a:schemeClr val="dk1"/>
                </a:solidFill>
                <a:latin typeface="Times"/>
                <a:ea typeface="Times"/>
                <a:cs typeface="Times"/>
                <a:sym typeface="Times"/>
              </a:rPr>
              <a:t>3. The asset’s value established in the external marketplace and the estimated value of the intellectual property (trade secrets, patents, copyrights, and so forth)</a:t>
            </a:r>
            <a:endParaRPr/>
          </a:p>
          <a:p>
            <a:pPr marL="0" indent="0">
              <a:buNone/>
            </a:pPr>
            <a:endParaRPr sz="1300">
              <a:solidFill>
                <a:schemeClr val="dk1"/>
              </a:solidFill>
              <a:latin typeface="Times"/>
              <a:ea typeface="Times"/>
              <a:cs typeface="Times"/>
              <a:sym typeface="Times"/>
            </a:endParaRPr>
          </a:p>
        </p:txBody>
      </p:sp>
      <p:sp>
        <p:nvSpPr>
          <p:cNvPr id="828" name="Google Shape;828;g436860d5a7_0_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436860d5a7_0_25: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sz="14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834" name="Google Shape;834;g436860d5a7_0_25:notes"/>
          <p:cNvSpPr txBox="1"/>
          <p:nvPr/>
        </p:nvSpPr>
        <p:spPr>
          <a:xfrm>
            <a:off x="938645" y="900114"/>
            <a:ext cx="3442880" cy="4447485"/>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677" tIns="45852" rIns="91677" bIns="45852" anchor="ctr" anchorCtr="0">
            <a:noAutofit/>
          </a:bodyPr>
          <a:lstStyle/>
          <a:p>
            <a:pPr marL="0" marR="0" lvl="0" indent="0" algn="l" defTabSz="914400" rtl="0" eaLnBrk="1" fontAlgn="auto" latinLnBrk="0" hangingPunct="1">
              <a:lnSpc>
                <a:spcPct val="93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FFFFFF"/>
              </a:solidFill>
              <a:effectLst/>
              <a:uLnTx/>
              <a:uFillTx/>
              <a:latin typeface="Arial"/>
              <a:cs typeface="Arial"/>
              <a:sym typeface="Arial"/>
            </a:endParaRPr>
          </a:p>
        </p:txBody>
      </p:sp>
      <p:sp>
        <p:nvSpPr>
          <p:cNvPr id="835" name="Google Shape;835;g436860d5a7_0_25:notes"/>
          <p:cNvSpPr txBox="1">
            <a:spLocks noGrp="1"/>
          </p:cNvSpPr>
          <p:nvPr>
            <p:ph type="body" idx="1"/>
          </p:nvPr>
        </p:nvSpPr>
        <p:spPr>
          <a:xfrm>
            <a:off x="532245" y="5632076"/>
            <a:ext cx="4255680" cy="5337990"/>
          </a:xfrm>
          <a:prstGeom prst="rect">
            <a:avLst/>
          </a:prstGeom>
          <a:noFill/>
          <a:ln>
            <a:noFill/>
          </a:ln>
        </p:spPr>
        <p:txBody>
          <a:bodyPr spcFirstLastPara="1" wrap="square" lIns="96645" tIns="48309" rIns="96645" bIns="48309" anchor="ctr" anchorCtr="0">
            <a:noAutofit/>
          </a:bodyPr>
          <a:lstStyle/>
          <a:p>
            <a:pPr marL="0" indent="0">
              <a:buNone/>
            </a:pPr>
            <a:r>
              <a:rPr lang="en" sz="1300" b="1">
                <a:solidFill>
                  <a:schemeClr val="dk1"/>
                </a:solidFill>
                <a:latin typeface="Times"/>
                <a:ea typeface="Times"/>
                <a:cs typeface="Times"/>
                <a:sym typeface="Times"/>
              </a:rPr>
              <a:t>Data Classification</a:t>
            </a:r>
            <a:endParaRPr/>
          </a:p>
          <a:p>
            <a:pPr marL="0" indent="0">
              <a:spcBef>
                <a:spcPts val="476"/>
              </a:spcBef>
              <a:buNone/>
            </a:pPr>
            <a:endParaRPr sz="1300">
              <a:solidFill>
                <a:schemeClr val="dk1"/>
              </a:solidFill>
              <a:latin typeface="Times"/>
              <a:ea typeface="Times"/>
              <a:cs typeface="Times"/>
              <a:sym typeface="Times"/>
            </a:endParaRPr>
          </a:p>
          <a:p>
            <a:pPr marL="0" indent="0">
              <a:spcBef>
                <a:spcPts val="476"/>
              </a:spcBef>
              <a:buNone/>
            </a:pPr>
            <a:r>
              <a:rPr lang="en" sz="1300">
                <a:solidFill>
                  <a:schemeClr val="dk1"/>
                </a:solidFill>
                <a:latin typeface="Times"/>
                <a:ea typeface="Times"/>
                <a:cs typeface="Times"/>
                <a:sym typeface="Times"/>
              </a:rPr>
              <a:t>The primary purpose of classifying data is to indicate the level of security to protect confidentiality, integrity, and availability of resources (</a:t>
            </a:r>
            <a:r>
              <a:rPr lang="en" sz="1300" b="1">
                <a:solidFill>
                  <a:schemeClr val="dk1"/>
                </a:solidFill>
                <a:latin typeface="Times"/>
                <a:ea typeface="Times"/>
                <a:cs typeface="Times"/>
                <a:sym typeface="Times"/>
              </a:rPr>
              <a:t>CIA</a:t>
            </a:r>
            <a:r>
              <a:rPr lang="en" sz="1300">
                <a:solidFill>
                  <a:schemeClr val="dk1"/>
                </a:solidFill>
                <a:latin typeface="Times"/>
                <a:ea typeface="Times"/>
                <a:cs typeface="Times"/>
                <a:sym typeface="Times"/>
              </a:rPr>
              <a:t>); that level is determined based on the sensitivity of the data. The rational behind assigning a value to data is to be able to gauge the amount of funds and resources that should go towards protecting that data.  Not all data has the same value to a company. After the exercise of identifying important information, it should then be properly classified.  Classification allows us to organize it according to its sensitivity to loss or disclosure.</a:t>
            </a:r>
            <a:endParaRPr/>
          </a:p>
          <a:p>
            <a:pPr marL="0" indent="0">
              <a:spcBef>
                <a:spcPts val="476"/>
              </a:spcBef>
              <a:buNone/>
            </a:pPr>
            <a:endParaRPr sz="1300">
              <a:solidFill>
                <a:schemeClr val="dk1"/>
              </a:solidFill>
              <a:latin typeface="Times"/>
              <a:ea typeface="Times"/>
              <a:cs typeface="Times"/>
              <a:sym typeface="Times"/>
            </a:endParaRPr>
          </a:p>
          <a:p>
            <a:pPr marL="0" indent="0">
              <a:spcBef>
                <a:spcPts val="476"/>
              </a:spcBef>
              <a:buNone/>
            </a:pPr>
            <a:r>
              <a:rPr lang="en" sz="1300">
                <a:solidFill>
                  <a:schemeClr val="dk1"/>
                </a:solidFill>
                <a:latin typeface="Times"/>
                <a:ea typeface="Times"/>
                <a:cs typeface="Times"/>
                <a:sym typeface="Times"/>
              </a:rPr>
              <a:t>Once data is segmented according to its sensitivity level, then the company can decide upon what security controls are necessary to protect these different types of data. This ensures that information assets receive the appropriate level of protection ; classifications indicate the priority of that security protection. The primary purpose of data classification is to indicate the level of confidentiality, integrity, and availability that is required for each type of information.</a:t>
            </a:r>
            <a:endParaRPr/>
          </a:p>
          <a:p>
            <a:pPr marL="0" indent="0">
              <a:spcBef>
                <a:spcPts val="476"/>
              </a:spcBef>
              <a:buNone/>
            </a:pPr>
            <a:r>
              <a:rPr lang="en" sz="1300">
                <a:solidFill>
                  <a:schemeClr val="dk1"/>
                </a:solidFill>
                <a:latin typeface="Times"/>
                <a:ea typeface="Times"/>
                <a:cs typeface="Times"/>
                <a:sym typeface="Times"/>
              </a:rPr>
              <a:t> </a:t>
            </a:r>
            <a:endParaRPr/>
          </a:p>
          <a:p>
            <a:pPr marL="0" indent="0">
              <a:spcBef>
                <a:spcPts val="476"/>
              </a:spcBef>
              <a:buNone/>
            </a:pPr>
            <a:r>
              <a:rPr lang="en" sz="1300">
                <a:solidFill>
                  <a:schemeClr val="dk1"/>
                </a:solidFill>
                <a:latin typeface="Times"/>
                <a:ea typeface="Times"/>
                <a:cs typeface="Times"/>
                <a:sym typeface="Times"/>
              </a:rPr>
              <a:t>Data classification helps to ensure that the data is protected in the most cost effective manner. Security costs are come from overhead, maintenance, and funds. It is important to expect these costs for the information that actually requires this type of protection. Using our very sophisticated example of spies and peanut butter and banana sandwiches, if a company was in charge of protecting spy files, it would classify this data as “Top secret” and apply complex and highly technical security controls and procedures to ensure that it is not accessed in an unauthorized method and disclosed. On the other hand, the sandwich recipe would have a lower classification, and you might protect it by not talking about it.</a:t>
            </a:r>
            <a:endParaRPr/>
          </a:p>
          <a:p>
            <a:pPr marL="0" indent="0">
              <a:spcBef>
                <a:spcPts val="476"/>
              </a:spcBef>
              <a:buNone/>
            </a:pPr>
            <a:r>
              <a:rPr lang="en" sz="1300">
                <a:solidFill>
                  <a:schemeClr val="dk1"/>
                </a:solidFill>
                <a:latin typeface="Times"/>
                <a:ea typeface="Times"/>
                <a:cs typeface="Times"/>
                <a:sym typeface="Times"/>
              </a:rPr>
              <a:t> </a:t>
            </a:r>
            <a:endParaRPr/>
          </a:p>
          <a:p>
            <a:pPr marL="0" indent="0">
              <a:spcBef>
                <a:spcPts val="476"/>
              </a:spcBef>
              <a:buNone/>
            </a:pPr>
            <a:r>
              <a:rPr lang="en" sz="1300">
                <a:solidFill>
                  <a:schemeClr val="dk1"/>
                </a:solidFill>
                <a:latin typeface="Times"/>
                <a:ea typeface="Times"/>
                <a:cs typeface="Times"/>
                <a:sym typeface="Times"/>
              </a:rPr>
              <a:t>Each sensitivity classification should have separate handling requirements and procedures pertaining to how that data is accessed, used, and destroyed. For example, in a Corporation, “Confidential” information may only be accessed by senior management and a select few people throughout the company. Two or more people may be required to enter their access codes to access the confidential information, the auditing may be very detailed and monitored daily, and paper copies of the information may be kept in a vault. To properly erase this data from the media, degaussing or zeroization may be required. Other information in this company may be classified as “Sensitive,” which a slightly larger group of people would be able to view. Access control on the information that is classified as “Sensitive” may require a specific set of credentials, auditing may happen but only be viewed weekly, paper copies may be kept in locked file cabinets, and the data may be deleted using regular measures when it is time to do so. Then, any remaining information is marked “Public,” all employees can access it, and no special auditing or destruction methods are required.</a:t>
            </a:r>
            <a:endParaRPr/>
          </a:p>
          <a:p>
            <a:pPr marL="0" indent="0">
              <a:spcBef>
                <a:spcPts val="476"/>
              </a:spcBef>
              <a:buNone/>
            </a:pPr>
            <a:r>
              <a:rPr lang="en" sz="1300" b="1">
                <a:solidFill>
                  <a:schemeClr val="dk1"/>
                </a:solidFill>
                <a:latin typeface="Times"/>
                <a:ea typeface="Times"/>
                <a:cs typeface="Times"/>
                <a:sym typeface="Times"/>
              </a:rPr>
              <a:t> </a:t>
            </a:r>
            <a:endParaRPr/>
          </a:p>
          <a:p>
            <a:pPr marL="0" indent="0">
              <a:spcBef>
                <a:spcPts val="476"/>
              </a:spcBef>
              <a:buNone/>
            </a:pPr>
            <a:r>
              <a:rPr lang="en" sz="1300" b="1">
                <a:solidFill>
                  <a:schemeClr val="dk1"/>
                </a:solidFill>
                <a:latin typeface="Times"/>
                <a:ea typeface="Times"/>
                <a:cs typeface="Times"/>
                <a:sym typeface="Times"/>
              </a:rPr>
              <a:t>Note</a:t>
            </a:r>
            <a:endParaRPr/>
          </a:p>
          <a:p>
            <a:pPr marL="0" indent="-80551">
              <a:spcBef>
                <a:spcPts val="476"/>
              </a:spcBef>
              <a:buClr>
                <a:schemeClr val="dk1"/>
              </a:buClr>
              <a:buSzPts val="1200"/>
              <a:buFont typeface="Times"/>
              <a:buChar char="•"/>
            </a:pPr>
            <a:r>
              <a:rPr lang="en" sz="1300">
                <a:solidFill>
                  <a:schemeClr val="dk1"/>
                </a:solidFill>
                <a:latin typeface="Times"/>
                <a:ea typeface="Times"/>
                <a:cs typeface="Times"/>
                <a:sym typeface="Times"/>
              </a:rPr>
              <a:t>If an auditor or vulnerability assessor needs access to data protected by logical controls, approval should be given in written form before the auditor attempts to access any information.</a:t>
            </a:r>
            <a:endParaRPr/>
          </a:p>
          <a:p>
            <a:pPr marL="0" indent="0">
              <a:spcBef>
                <a:spcPts val="476"/>
              </a:spcBef>
              <a:buNone/>
            </a:pPr>
            <a:endParaRPr sz="1300">
              <a:solidFill>
                <a:schemeClr val="dk1"/>
              </a:solidFill>
              <a:latin typeface="Times"/>
              <a:ea typeface="Times"/>
              <a:cs typeface="Times"/>
              <a:sym typeface="Times"/>
            </a:endParaRPr>
          </a:p>
          <a:p>
            <a:pPr marL="0" indent="0">
              <a:spcBef>
                <a:spcPts val="476"/>
              </a:spcBef>
              <a:buNone/>
            </a:pPr>
            <a:r>
              <a:rPr lang="en" sz="1300">
                <a:solidFill>
                  <a:schemeClr val="dk1"/>
                </a:solidFill>
                <a:latin typeface="Times"/>
                <a:ea typeface="Times"/>
                <a:cs typeface="Times"/>
                <a:sym typeface="Times"/>
              </a:rPr>
              <a:t> </a:t>
            </a:r>
            <a:endParaRPr/>
          </a:p>
          <a:p>
            <a:pPr marL="0" indent="0">
              <a:spcBef>
                <a:spcPts val="476"/>
              </a:spcBef>
              <a:buNone/>
            </a:pPr>
            <a:r>
              <a:rPr lang="en" sz="1300">
                <a:solidFill>
                  <a:schemeClr val="dk1"/>
                </a:solidFill>
                <a:latin typeface="Times"/>
                <a:ea typeface="Times"/>
                <a:cs typeface="Times"/>
                <a:sym typeface="Times"/>
              </a:rPr>
              <a:t> </a:t>
            </a:r>
            <a:endParaRPr/>
          </a:p>
          <a:p>
            <a:pPr marL="0" indent="0">
              <a:spcBef>
                <a:spcPts val="476"/>
              </a:spcBef>
              <a:buNone/>
            </a:pPr>
            <a:endParaRPr sz="1300">
              <a:solidFill>
                <a:schemeClr val="dk1"/>
              </a:solidFill>
              <a:latin typeface="Times"/>
              <a:ea typeface="Times"/>
              <a:cs typeface="Times"/>
              <a:sym typeface="Times"/>
            </a:endParaRPr>
          </a:p>
        </p:txBody>
      </p:sp>
      <p:sp>
        <p:nvSpPr>
          <p:cNvPr id="836" name="Google Shape;836;g436860d5a7_0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436860d5a7_0_33: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842" name="Google Shape;842;g436860d5a7_0_33: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 name="Google Shape;843;g436860d5a7_0_33: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endParaRPr sz="1300">
              <a:solidFill>
                <a:schemeClr val="dk1"/>
              </a:solidFill>
              <a:latin typeface="Times"/>
              <a:ea typeface="Times"/>
              <a:cs typeface="Times"/>
              <a:sym typeface="Times"/>
            </a:endParaRPr>
          </a:p>
        </p:txBody>
      </p:sp>
      <p:sp>
        <p:nvSpPr>
          <p:cNvPr id="844" name="Google Shape;844;g436860d5a7_0_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436860d5a7_0_40:notes"/>
          <p:cNvSpPr txBox="1">
            <a:spLocks noGrp="1"/>
          </p:cNvSpPr>
          <p:nvPr>
            <p:ph type="sldNum" idx="12"/>
          </p:nvPr>
        </p:nvSpPr>
        <p:spPr>
          <a:xfrm>
            <a:off x="4143664" y="9118787"/>
            <a:ext cx="3170240" cy="480375"/>
          </a:xfrm>
          <a:prstGeom prst="rect">
            <a:avLst/>
          </a:prstGeom>
          <a:noFill/>
          <a:ln>
            <a:noFill/>
          </a:ln>
        </p:spPr>
        <p:txBody>
          <a:bodyPr spcFirstLastPara="1" wrap="square" lIns="96645" tIns="48309" rIns="96645" bIns="48309"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Times"/>
                <a:ea typeface="Times"/>
                <a:cs typeface="Times"/>
                <a:sym typeface="Time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sz="1300" b="0" i="0" u="none" strike="noStrike" kern="0" cap="none" spc="0" normalizeH="0" baseline="0" noProof="0">
              <a:ln>
                <a:noFill/>
              </a:ln>
              <a:solidFill>
                <a:srgbClr val="000000"/>
              </a:solidFill>
              <a:effectLst/>
              <a:uLnTx/>
              <a:uFillTx/>
              <a:latin typeface="Times"/>
              <a:ea typeface="Times"/>
              <a:cs typeface="Times"/>
              <a:sym typeface="Times"/>
            </a:endParaRPr>
          </a:p>
        </p:txBody>
      </p:sp>
      <p:sp>
        <p:nvSpPr>
          <p:cNvPr id="850" name="Google Shape;850;g436860d5a7_0_40:notes"/>
          <p:cNvSpPr txBox="1"/>
          <p:nvPr/>
        </p:nvSpPr>
        <p:spPr>
          <a:xfrm>
            <a:off x="997527" y="943256"/>
            <a:ext cx="3657600" cy="465948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6645" tIns="48309" rIns="96645" bIns="4830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51" name="Google Shape;851;g436860d5a7_0_40:notes"/>
          <p:cNvSpPr txBox="1">
            <a:spLocks noGrp="1"/>
          </p:cNvSpPr>
          <p:nvPr>
            <p:ph type="body" idx="1"/>
          </p:nvPr>
        </p:nvSpPr>
        <p:spPr>
          <a:xfrm>
            <a:off x="565727" y="5900738"/>
            <a:ext cx="4521280" cy="5590935"/>
          </a:xfrm>
          <a:prstGeom prst="rect">
            <a:avLst/>
          </a:prstGeom>
          <a:noFill/>
          <a:ln>
            <a:noFill/>
          </a:ln>
        </p:spPr>
        <p:txBody>
          <a:bodyPr spcFirstLastPara="1" wrap="square" lIns="96645" tIns="48309" rIns="96645" bIns="48309" anchor="ctr" anchorCtr="0">
            <a:noAutofit/>
          </a:bodyPr>
          <a:lstStyle/>
          <a:p>
            <a:pPr marL="0" indent="0">
              <a:buNone/>
            </a:pPr>
            <a:endParaRPr sz="1300">
              <a:solidFill>
                <a:schemeClr val="dk1"/>
              </a:solidFill>
              <a:latin typeface="Times"/>
              <a:ea typeface="Times"/>
              <a:cs typeface="Times"/>
              <a:sym typeface="Times"/>
            </a:endParaRPr>
          </a:p>
        </p:txBody>
      </p:sp>
      <p:sp>
        <p:nvSpPr>
          <p:cNvPr id="852" name="Google Shape;852;g436860d5a7_0_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5DDC-CCC0-43E3-83D6-17C3DE0EF4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5B0B5A-ED25-4C33-9077-190CCB02F3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405601-4EE7-4D12-BD6D-F0BC12E39AF8}"/>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5" name="Footer Placeholder 4">
            <a:extLst>
              <a:ext uri="{FF2B5EF4-FFF2-40B4-BE49-F238E27FC236}">
                <a16:creationId xmlns:a16="http://schemas.microsoft.com/office/drawing/2014/main" id="{F1CD39EB-A9FB-488D-B708-93F1CF195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D50D00-C8FA-42CD-87A4-CE1F269838DC}"/>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3052585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2A1F-2C33-4A79-9E44-2B04ACF560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26784D-C52D-43C0-A47D-2FEE52A59B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110676-27B4-4F19-AE20-D515ACF859CA}"/>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5" name="Footer Placeholder 4">
            <a:extLst>
              <a:ext uri="{FF2B5EF4-FFF2-40B4-BE49-F238E27FC236}">
                <a16:creationId xmlns:a16="http://schemas.microsoft.com/office/drawing/2014/main" id="{73A1A3D2-15D7-4DEA-AB68-6D4159A7B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609450-CBE4-4684-B574-BAD5D367710E}"/>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2176504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B4EDFF-C77E-4A9A-A782-6B261F1F2E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94CBC9-FCF6-4B8A-9A7E-8E1D24CFC6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30007-DE7D-4461-A4CC-4836E4643804}"/>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5" name="Footer Placeholder 4">
            <a:extLst>
              <a:ext uri="{FF2B5EF4-FFF2-40B4-BE49-F238E27FC236}">
                <a16:creationId xmlns:a16="http://schemas.microsoft.com/office/drawing/2014/main" id="{94078DDF-C537-456A-BBCB-4A6A802D3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9C5AB-1522-44E0-AD9E-C3B67E06DDB9}"/>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3244964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2A576-D208-4AB4-8D7E-66D26FF322AB}"/>
              </a:ext>
            </a:extLst>
          </p:cNvPr>
          <p:cNvSpPr>
            <a:spLocks noGrp="1"/>
          </p:cNvSpPr>
          <p:nvPr>
            <p:ph type="ctrTitle"/>
          </p:nvPr>
        </p:nvSpPr>
        <p:spPr>
          <a:xfrm>
            <a:off x="1524000" y="1122363"/>
            <a:ext cx="9144000" cy="2387600"/>
          </a:xfrm>
        </p:spPr>
        <p:txBody>
          <a:bodyPr anchor="b"/>
          <a:lstStyle>
            <a:lvl1pPr algn="ctr">
              <a:defRPr sz="4368"/>
            </a:lvl1pPr>
          </a:lstStyle>
          <a:p>
            <a:r>
              <a:rPr lang="en-US"/>
              <a:t>Click to edit Master title style</a:t>
            </a:r>
          </a:p>
        </p:txBody>
      </p:sp>
      <p:sp>
        <p:nvSpPr>
          <p:cNvPr id="3" name="Subtitle 2">
            <a:extLst>
              <a:ext uri="{FF2B5EF4-FFF2-40B4-BE49-F238E27FC236}">
                <a16:creationId xmlns:a16="http://schemas.microsoft.com/office/drawing/2014/main" id="{DDDEBEF9-63B4-46A0-9A26-C048840AB7C9}"/>
              </a:ext>
            </a:extLst>
          </p:cNvPr>
          <p:cNvSpPr>
            <a:spLocks noGrp="1"/>
          </p:cNvSpPr>
          <p:nvPr>
            <p:ph type="subTitle" idx="1"/>
          </p:nvPr>
        </p:nvSpPr>
        <p:spPr>
          <a:xfrm>
            <a:off x="1524000" y="3602040"/>
            <a:ext cx="9144000" cy="1655761"/>
          </a:xfrm>
        </p:spPr>
        <p:txBody>
          <a:bodyPr/>
          <a:lstStyle>
            <a:lvl1pPr marL="0" indent="0" algn="ctr">
              <a:buNone/>
              <a:defRPr sz="1747"/>
            </a:lvl1pPr>
            <a:lvl2pPr marL="332824" indent="0" algn="ctr">
              <a:buNone/>
              <a:defRPr sz="1456"/>
            </a:lvl2pPr>
            <a:lvl3pPr marL="665649" indent="0" algn="ctr">
              <a:buNone/>
              <a:defRPr sz="1311"/>
            </a:lvl3pPr>
            <a:lvl4pPr marL="998472" indent="0" algn="ctr">
              <a:buNone/>
              <a:defRPr sz="1165"/>
            </a:lvl4pPr>
            <a:lvl5pPr marL="1331296" indent="0" algn="ctr">
              <a:buNone/>
              <a:defRPr sz="1165"/>
            </a:lvl5pPr>
            <a:lvl6pPr marL="1664121" indent="0" algn="ctr">
              <a:buNone/>
              <a:defRPr sz="1165"/>
            </a:lvl6pPr>
            <a:lvl7pPr marL="1996945" indent="0" algn="ctr">
              <a:buNone/>
              <a:defRPr sz="1165"/>
            </a:lvl7pPr>
            <a:lvl8pPr marL="2329768" indent="0" algn="ctr">
              <a:buNone/>
              <a:defRPr sz="1165"/>
            </a:lvl8pPr>
            <a:lvl9pPr marL="2662593" indent="0" algn="ctr">
              <a:buNone/>
              <a:defRPr sz="1165"/>
            </a:lvl9pPr>
          </a:lstStyle>
          <a:p>
            <a:r>
              <a:rPr lang="en-US"/>
              <a:t>Click to edit Master subtitle style</a:t>
            </a:r>
          </a:p>
        </p:txBody>
      </p:sp>
      <p:sp>
        <p:nvSpPr>
          <p:cNvPr id="4" name="Date Placeholder 3">
            <a:extLst>
              <a:ext uri="{FF2B5EF4-FFF2-40B4-BE49-F238E27FC236}">
                <a16:creationId xmlns:a16="http://schemas.microsoft.com/office/drawing/2014/main" id="{F0DE5629-2B35-4DB7-8AC9-880C2A5F6485}"/>
              </a:ext>
            </a:extLst>
          </p:cNvPr>
          <p:cNvSpPr>
            <a:spLocks noGrp="1"/>
          </p:cNvSpPr>
          <p:nvPr>
            <p:ph type="dt" sz="half" idx="10"/>
          </p:nvPr>
        </p:nvSpPr>
        <p:spPr/>
        <p:txBody>
          <a:bodyPr/>
          <a:lstStyle/>
          <a:p>
            <a:fld id="{7678CD11-C497-4BBF-9E78-23DFE7708565}" type="datetime1">
              <a:rPr lang="en-US" smtClean="0"/>
              <a:t>11/13/2018</a:t>
            </a:fld>
            <a:endParaRPr lang="en-US"/>
          </a:p>
        </p:txBody>
      </p:sp>
      <p:sp>
        <p:nvSpPr>
          <p:cNvPr id="5" name="Footer Placeholder 4">
            <a:extLst>
              <a:ext uri="{FF2B5EF4-FFF2-40B4-BE49-F238E27FC236}">
                <a16:creationId xmlns:a16="http://schemas.microsoft.com/office/drawing/2014/main" id="{51A7E856-2ACC-4DF2-A578-B08B60737E3C}"/>
              </a:ext>
            </a:extLst>
          </p:cNvPr>
          <p:cNvSpPr>
            <a:spLocks noGrp="1"/>
          </p:cNvSpPr>
          <p:nvPr>
            <p:ph type="ftr" sz="quarter" idx="11"/>
          </p:nvPr>
        </p:nvSpPr>
        <p:spPr/>
        <p:txBody>
          <a:bodyPr/>
          <a:lstStyle/>
          <a:p>
            <a:endParaRPr lang="en-US"/>
          </a:p>
        </p:txBody>
      </p:sp>
      <p:sp>
        <p:nvSpPr>
          <p:cNvPr id="7" name="Slide Number Placeholder 22">
            <a:extLst>
              <a:ext uri="{FF2B5EF4-FFF2-40B4-BE49-F238E27FC236}">
                <a16:creationId xmlns:a16="http://schemas.microsoft.com/office/drawing/2014/main" id="{0F061334-065C-40A7-B3FE-AE9A5EDFC3F5}"/>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2775350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39AA-1483-49B8-AE98-CDCEA4F8DAB2}"/>
              </a:ext>
            </a:extLst>
          </p:cNvPr>
          <p:cNvSpPr>
            <a:spLocks noGrp="1"/>
          </p:cNvSpPr>
          <p:nvPr>
            <p:ph type="title"/>
          </p:nvPr>
        </p:nvSpPr>
        <p:spPr/>
        <p:txBody>
          <a:bodyPr/>
          <a:lstStyle>
            <a:lvl1pPr algn="r">
              <a:defRPr/>
            </a:lvl1pPr>
          </a:lstStyle>
          <a:p>
            <a:r>
              <a:rPr lang="en-US"/>
              <a:t>Click to edit Master title style</a:t>
            </a:r>
          </a:p>
        </p:txBody>
      </p:sp>
      <p:sp>
        <p:nvSpPr>
          <p:cNvPr id="3" name="Content Placeholder 2">
            <a:extLst>
              <a:ext uri="{FF2B5EF4-FFF2-40B4-BE49-F238E27FC236}">
                <a16:creationId xmlns:a16="http://schemas.microsoft.com/office/drawing/2014/main" id="{E29D5717-1E79-488D-9887-CB3E2E4D39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FAA1A3-16CD-4A03-A56B-AA2987325BB4}"/>
              </a:ext>
            </a:extLst>
          </p:cNvPr>
          <p:cNvSpPr>
            <a:spLocks noGrp="1"/>
          </p:cNvSpPr>
          <p:nvPr>
            <p:ph type="dt" sz="half" idx="10"/>
          </p:nvPr>
        </p:nvSpPr>
        <p:spPr/>
        <p:txBody>
          <a:bodyPr/>
          <a:lstStyle>
            <a:lvl1pPr>
              <a:defRPr>
                <a:solidFill>
                  <a:schemeClr val="tx2"/>
                </a:solidFill>
              </a:defRPr>
            </a:lvl1pPr>
          </a:lstStyle>
          <a:p>
            <a:fld id="{C320DE97-61AF-4730-8FCC-01B4099C4EE7}" type="datetime1">
              <a:rPr lang="en-US" smtClean="0"/>
              <a:t>11/13/2018</a:t>
            </a:fld>
            <a:endParaRPr lang="en-US" dirty="0"/>
          </a:p>
        </p:txBody>
      </p:sp>
      <p:sp>
        <p:nvSpPr>
          <p:cNvPr id="5" name="Footer Placeholder 4">
            <a:extLst>
              <a:ext uri="{FF2B5EF4-FFF2-40B4-BE49-F238E27FC236}">
                <a16:creationId xmlns:a16="http://schemas.microsoft.com/office/drawing/2014/main" id="{751C5F87-6E59-44F6-9DDE-10E5B4AC102A}"/>
              </a:ext>
            </a:extLst>
          </p:cNvPr>
          <p:cNvSpPr>
            <a:spLocks noGrp="1"/>
          </p:cNvSpPr>
          <p:nvPr>
            <p:ph type="ftr" sz="quarter" idx="11"/>
          </p:nvPr>
        </p:nvSpPr>
        <p:spPr/>
        <p:txBody>
          <a:bodyPr/>
          <a:lstStyle>
            <a:lvl1pPr>
              <a:defRPr>
                <a:solidFill>
                  <a:schemeClr val="tx2"/>
                </a:solidFill>
              </a:defRPr>
            </a:lvl1pPr>
          </a:lstStyle>
          <a:p>
            <a:endParaRPr lang="en-US" dirty="0"/>
          </a:p>
        </p:txBody>
      </p:sp>
      <p:sp>
        <p:nvSpPr>
          <p:cNvPr id="9" name="Slide Number Placeholder 22">
            <a:extLst>
              <a:ext uri="{FF2B5EF4-FFF2-40B4-BE49-F238E27FC236}">
                <a16:creationId xmlns:a16="http://schemas.microsoft.com/office/drawing/2014/main" id="{CA082CC7-A7F4-403D-8BE3-392C6ADE896E}"/>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277340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64A2-7345-4DBE-8C32-215F20F37DDA}"/>
              </a:ext>
            </a:extLst>
          </p:cNvPr>
          <p:cNvSpPr>
            <a:spLocks noGrp="1"/>
          </p:cNvSpPr>
          <p:nvPr>
            <p:ph type="title"/>
          </p:nvPr>
        </p:nvSpPr>
        <p:spPr>
          <a:xfrm>
            <a:off x="831849" y="1709740"/>
            <a:ext cx="10515600" cy="2852737"/>
          </a:xfrm>
        </p:spPr>
        <p:txBody>
          <a:bodyPr anchor="b"/>
          <a:lstStyle>
            <a:lvl1pPr>
              <a:defRPr sz="4368"/>
            </a:lvl1pPr>
          </a:lstStyle>
          <a:p>
            <a:r>
              <a:rPr lang="en-US"/>
              <a:t>Click to edit Master title style</a:t>
            </a:r>
          </a:p>
        </p:txBody>
      </p:sp>
      <p:sp>
        <p:nvSpPr>
          <p:cNvPr id="3" name="Text Placeholder 2">
            <a:extLst>
              <a:ext uri="{FF2B5EF4-FFF2-40B4-BE49-F238E27FC236}">
                <a16:creationId xmlns:a16="http://schemas.microsoft.com/office/drawing/2014/main" id="{5FF4CD3E-37DE-4B79-8A39-8C32B122FA64}"/>
              </a:ext>
            </a:extLst>
          </p:cNvPr>
          <p:cNvSpPr>
            <a:spLocks noGrp="1"/>
          </p:cNvSpPr>
          <p:nvPr>
            <p:ph type="body" idx="1"/>
          </p:nvPr>
        </p:nvSpPr>
        <p:spPr>
          <a:xfrm>
            <a:off x="831849" y="4589464"/>
            <a:ext cx="10515600" cy="1500187"/>
          </a:xfrm>
        </p:spPr>
        <p:txBody>
          <a:bodyPr/>
          <a:lstStyle>
            <a:lvl1pPr marL="0" indent="0">
              <a:buNone/>
              <a:defRPr sz="1747">
                <a:solidFill>
                  <a:schemeClr val="tx1">
                    <a:tint val="75000"/>
                  </a:schemeClr>
                </a:solidFill>
              </a:defRPr>
            </a:lvl1pPr>
            <a:lvl2pPr marL="332824" indent="0">
              <a:buNone/>
              <a:defRPr sz="1456">
                <a:solidFill>
                  <a:schemeClr val="tx1">
                    <a:tint val="75000"/>
                  </a:schemeClr>
                </a:solidFill>
              </a:defRPr>
            </a:lvl2pPr>
            <a:lvl3pPr marL="665649" indent="0">
              <a:buNone/>
              <a:defRPr sz="1311">
                <a:solidFill>
                  <a:schemeClr val="tx1">
                    <a:tint val="75000"/>
                  </a:schemeClr>
                </a:solidFill>
              </a:defRPr>
            </a:lvl3pPr>
            <a:lvl4pPr marL="998472" indent="0">
              <a:buNone/>
              <a:defRPr sz="1165">
                <a:solidFill>
                  <a:schemeClr val="tx1">
                    <a:tint val="75000"/>
                  </a:schemeClr>
                </a:solidFill>
              </a:defRPr>
            </a:lvl4pPr>
            <a:lvl5pPr marL="1331296" indent="0">
              <a:buNone/>
              <a:defRPr sz="1165">
                <a:solidFill>
                  <a:schemeClr val="tx1">
                    <a:tint val="75000"/>
                  </a:schemeClr>
                </a:solidFill>
              </a:defRPr>
            </a:lvl5pPr>
            <a:lvl6pPr marL="1664121" indent="0">
              <a:buNone/>
              <a:defRPr sz="1165">
                <a:solidFill>
                  <a:schemeClr val="tx1">
                    <a:tint val="75000"/>
                  </a:schemeClr>
                </a:solidFill>
              </a:defRPr>
            </a:lvl6pPr>
            <a:lvl7pPr marL="1996945" indent="0">
              <a:buNone/>
              <a:defRPr sz="1165">
                <a:solidFill>
                  <a:schemeClr val="tx1">
                    <a:tint val="75000"/>
                  </a:schemeClr>
                </a:solidFill>
              </a:defRPr>
            </a:lvl7pPr>
            <a:lvl8pPr marL="2329768" indent="0">
              <a:buNone/>
              <a:defRPr sz="1165">
                <a:solidFill>
                  <a:schemeClr val="tx1">
                    <a:tint val="75000"/>
                  </a:schemeClr>
                </a:solidFill>
              </a:defRPr>
            </a:lvl8pPr>
            <a:lvl9pPr marL="2662593" indent="0">
              <a:buNone/>
              <a:defRPr sz="1165">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BA2FF3-0E70-4503-A7CC-A547054F9636}"/>
              </a:ext>
            </a:extLst>
          </p:cNvPr>
          <p:cNvSpPr>
            <a:spLocks noGrp="1"/>
          </p:cNvSpPr>
          <p:nvPr>
            <p:ph type="dt" sz="half" idx="10"/>
          </p:nvPr>
        </p:nvSpPr>
        <p:spPr/>
        <p:txBody>
          <a:bodyPr/>
          <a:lstStyle/>
          <a:p>
            <a:fld id="{984B707E-46A9-43F2-99C5-B568FEDB1B2D}" type="datetime1">
              <a:rPr lang="en-US" smtClean="0"/>
              <a:t>11/13/2018</a:t>
            </a:fld>
            <a:endParaRPr lang="en-US"/>
          </a:p>
        </p:txBody>
      </p:sp>
      <p:sp>
        <p:nvSpPr>
          <p:cNvPr id="5" name="Footer Placeholder 4">
            <a:extLst>
              <a:ext uri="{FF2B5EF4-FFF2-40B4-BE49-F238E27FC236}">
                <a16:creationId xmlns:a16="http://schemas.microsoft.com/office/drawing/2014/main" id="{68C9CA95-C3EB-451B-9F45-3ADF479CFC8E}"/>
              </a:ext>
            </a:extLst>
          </p:cNvPr>
          <p:cNvSpPr>
            <a:spLocks noGrp="1"/>
          </p:cNvSpPr>
          <p:nvPr>
            <p:ph type="ftr" sz="quarter" idx="11"/>
          </p:nvPr>
        </p:nvSpPr>
        <p:spPr/>
        <p:txBody>
          <a:bodyPr/>
          <a:lstStyle/>
          <a:p>
            <a:endParaRPr lang="en-US" dirty="0"/>
          </a:p>
        </p:txBody>
      </p:sp>
      <p:sp>
        <p:nvSpPr>
          <p:cNvPr id="7" name="Slide Number Placeholder 22">
            <a:extLst>
              <a:ext uri="{FF2B5EF4-FFF2-40B4-BE49-F238E27FC236}">
                <a16:creationId xmlns:a16="http://schemas.microsoft.com/office/drawing/2014/main" id="{B4FA6BD9-837E-4FEA-B3C7-7241B8D066E5}"/>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3012343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5B5B2-F0CD-4F16-AA50-566E48317BF5}"/>
              </a:ext>
            </a:extLst>
          </p:cNvPr>
          <p:cNvSpPr>
            <a:spLocks noGrp="1"/>
          </p:cNvSpPr>
          <p:nvPr>
            <p:ph type="title"/>
          </p:nvPr>
        </p:nvSpPr>
        <p:spPr/>
        <p:txBody>
          <a:bodyPr/>
          <a:lstStyle>
            <a:lvl1pPr algn="r">
              <a:defRPr/>
            </a:lvl1pPr>
          </a:lstStyle>
          <a:p>
            <a:r>
              <a:rPr lang="en-US"/>
              <a:t>Click to edit Master title style</a:t>
            </a:r>
          </a:p>
        </p:txBody>
      </p:sp>
      <p:sp>
        <p:nvSpPr>
          <p:cNvPr id="3" name="Content Placeholder 2">
            <a:extLst>
              <a:ext uri="{FF2B5EF4-FFF2-40B4-BE49-F238E27FC236}">
                <a16:creationId xmlns:a16="http://schemas.microsoft.com/office/drawing/2014/main" id="{9DAAA96D-10AF-4DC7-9690-C55355FBC27A}"/>
              </a:ext>
            </a:extLst>
          </p:cNvPr>
          <p:cNvSpPr>
            <a:spLocks noGrp="1"/>
          </p:cNvSpPr>
          <p:nvPr>
            <p:ph sz="half" idx="1"/>
          </p:nvPr>
        </p:nvSpPr>
        <p:spPr>
          <a:xfrm>
            <a:off x="838200" y="1825626"/>
            <a:ext cx="51816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C84693-497E-4AFB-8C4C-B66174759AF8}"/>
              </a:ext>
            </a:extLst>
          </p:cNvPr>
          <p:cNvSpPr>
            <a:spLocks noGrp="1"/>
          </p:cNvSpPr>
          <p:nvPr>
            <p:ph sz="half" idx="2"/>
          </p:nvPr>
        </p:nvSpPr>
        <p:spPr>
          <a:xfrm>
            <a:off x="6172200" y="1825626"/>
            <a:ext cx="5181600" cy="43513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DE33D3-8F41-4591-8C5A-A4F79680C442}"/>
              </a:ext>
            </a:extLst>
          </p:cNvPr>
          <p:cNvSpPr>
            <a:spLocks noGrp="1"/>
          </p:cNvSpPr>
          <p:nvPr>
            <p:ph type="dt" sz="half" idx="10"/>
          </p:nvPr>
        </p:nvSpPr>
        <p:spPr/>
        <p:txBody>
          <a:bodyPr/>
          <a:lstStyle/>
          <a:p>
            <a:fld id="{680D6A8D-B1D3-49C2-9E44-45A8361195CA}" type="datetime1">
              <a:rPr lang="en-US" smtClean="0"/>
              <a:t>11/13/2018</a:t>
            </a:fld>
            <a:endParaRPr lang="en-US"/>
          </a:p>
        </p:txBody>
      </p:sp>
      <p:sp>
        <p:nvSpPr>
          <p:cNvPr id="6" name="Footer Placeholder 5">
            <a:extLst>
              <a:ext uri="{FF2B5EF4-FFF2-40B4-BE49-F238E27FC236}">
                <a16:creationId xmlns:a16="http://schemas.microsoft.com/office/drawing/2014/main" id="{1C893C89-D4BA-4A86-89D4-C4354BCE1A7F}"/>
              </a:ext>
            </a:extLst>
          </p:cNvPr>
          <p:cNvSpPr>
            <a:spLocks noGrp="1"/>
          </p:cNvSpPr>
          <p:nvPr>
            <p:ph type="ftr" sz="quarter" idx="11"/>
          </p:nvPr>
        </p:nvSpPr>
        <p:spPr/>
        <p:txBody>
          <a:bodyPr/>
          <a:lstStyle/>
          <a:p>
            <a:endParaRPr lang="en-US"/>
          </a:p>
        </p:txBody>
      </p:sp>
      <p:sp>
        <p:nvSpPr>
          <p:cNvPr id="8" name="Slide Number Placeholder 22">
            <a:extLst>
              <a:ext uri="{FF2B5EF4-FFF2-40B4-BE49-F238E27FC236}">
                <a16:creationId xmlns:a16="http://schemas.microsoft.com/office/drawing/2014/main" id="{99FFAB21-F4E4-431E-A808-948712EC693E}"/>
              </a:ext>
            </a:extLst>
          </p:cNvPr>
          <p:cNvSpPr>
            <a:spLocks noGrp="1"/>
          </p:cNvSpPr>
          <p:nvPr>
            <p:ph type="sldNum" sz="quarter" idx="4"/>
          </p:nvPr>
        </p:nvSpPr>
        <p:spPr>
          <a:xfrm>
            <a:off x="8610600" y="6387352"/>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3398396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EDFC5-0F47-4158-8882-A074584725E8}"/>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E89B07-3446-4731-A39E-CB36078ED09C}"/>
              </a:ext>
            </a:extLst>
          </p:cNvPr>
          <p:cNvSpPr>
            <a:spLocks noGrp="1"/>
          </p:cNvSpPr>
          <p:nvPr>
            <p:ph type="body" idx="1"/>
          </p:nvPr>
        </p:nvSpPr>
        <p:spPr>
          <a:xfrm>
            <a:off x="839789" y="1681164"/>
            <a:ext cx="5157787" cy="823912"/>
          </a:xfrm>
        </p:spPr>
        <p:txBody>
          <a:bodyPr anchor="b"/>
          <a:lstStyle>
            <a:lvl1pPr marL="0" indent="0">
              <a:buNone/>
              <a:defRPr sz="1747" b="1"/>
            </a:lvl1pPr>
            <a:lvl2pPr marL="332824" indent="0">
              <a:buNone/>
              <a:defRPr sz="1456" b="1"/>
            </a:lvl2pPr>
            <a:lvl3pPr marL="665649" indent="0">
              <a:buNone/>
              <a:defRPr sz="1311" b="1"/>
            </a:lvl3pPr>
            <a:lvl4pPr marL="998472" indent="0">
              <a:buNone/>
              <a:defRPr sz="1165" b="1"/>
            </a:lvl4pPr>
            <a:lvl5pPr marL="1331296" indent="0">
              <a:buNone/>
              <a:defRPr sz="1165" b="1"/>
            </a:lvl5pPr>
            <a:lvl6pPr marL="1664121" indent="0">
              <a:buNone/>
              <a:defRPr sz="1165" b="1"/>
            </a:lvl6pPr>
            <a:lvl7pPr marL="1996945" indent="0">
              <a:buNone/>
              <a:defRPr sz="1165" b="1"/>
            </a:lvl7pPr>
            <a:lvl8pPr marL="2329768" indent="0">
              <a:buNone/>
              <a:defRPr sz="1165" b="1"/>
            </a:lvl8pPr>
            <a:lvl9pPr marL="2662593" indent="0">
              <a:buNone/>
              <a:defRPr sz="1165" b="1"/>
            </a:lvl9pPr>
          </a:lstStyle>
          <a:p>
            <a:pPr lvl="0"/>
            <a:r>
              <a:rPr lang="en-US"/>
              <a:t>Edit Master text styles</a:t>
            </a:r>
          </a:p>
        </p:txBody>
      </p:sp>
      <p:sp>
        <p:nvSpPr>
          <p:cNvPr id="4" name="Content Placeholder 3">
            <a:extLst>
              <a:ext uri="{FF2B5EF4-FFF2-40B4-BE49-F238E27FC236}">
                <a16:creationId xmlns:a16="http://schemas.microsoft.com/office/drawing/2014/main" id="{D646E01D-A050-4B9C-A4A0-059390D9F0D6}"/>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4DF563-5684-42B6-91C1-CD506FD9BE64}"/>
              </a:ext>
            </a:extLst>
          </p:cNvPr>
          <p:cNvSpPr>
            <a:spLocks noGrp="1"/>
          </p:cNvSpPr>
          <p:nvPr>
            <p:ph type="body" sz="quarter" idx="3"/>
          </p:nvPr>
        </p:nvSpPr>
        <p:spPr>
          <a:xfrm>
            <a:off x="6172201" y="1681164"/>
            <a:ext cx="5183188" cy="823912"/>
          </a:xfrm>
        </p:spPr>
        <p:txBody>
          <a:bodyPr anchor="b"/>
          <a:lstStyle>
            <a:lvl1pPr marL="0" indent="0">
              <a:buNone/>
              <a:defRPr sz="1747" b="1"/>
            </a:lvl1pPr>
            <a:lvl2pPr marL="332824" indent="0">
              <a:buNone/>
              <a:defRPr sz="1456" b="1"/>
            </a:lvl2pPr>
            <a:lvl3pPr marL="665649" indent="0">
              <a:buNone/>
              <a:defRPr sz="1311" b="1"/>
            </a:lvl3pPr>
            <a:lvl4pPr marL="998472" indent="0">
              <a:buNone/>
              <a:defRPr sz="1165" b="1"/>
            </a:lvl4pPr>
            <a:lvl5pPr marL="1331296" indent="0">
              <a:buNone/>
              <a:defRPr sz="1165" b="1"/>
            </a:lvl5pPr>
            <a:lvl6pPr marL="1664121" indent="0">
              <a:buNone/>
              <a:defRPr sz="1165" b="1"/>
            </a:lvl6pPr>
            <a:lvl7pPr marL="1996945" indent="0">
              <a:buNone/>
              <a:defRPr sz="1165" b="1"/>
            </a:lvl7pPr>
            <a:lvl8pPr marL="2329768" indent="0">
              <a:buNone/>
              <a:defRPr sz="1165" b="1"/>
            </a:lvl8pPr>
            <a:lvl9pPr marL="2662593" indent="0">
              <a:buNone/>
              <a:defRPr sz="1165" b="1"/>
            </a:lvl9pPr>
          </a:lstStyle>
          <a:p>
            <a:pPr lvl="0"/>
            <a:r>
              <a:rPr lang="en-US"/>
              <a:t>Edit Master text styles</a:t>
            </a:r>
          </a:p>
        </p:txBody>
      </p:sp>
      <p:sp>
        <p:nvSpPr>
          <p:cNvPr id="6" name="Content Placeholder 5">
            <a:extLst>
              <a:ext uri="{FF2B5EF4-FFF2-40B4-BE49-F238E27FC236}">
                <a16:creationId xmlns:a16="http://schemas.microsoft.com/office/drawing/2014/main" id="{8047B7B6-DEB2-4D61-BAED-4B4D62B291CB}"/>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293593-911D-4BD0-AD1F-5830BC42CE6D}"/>
              </a:ext>
            </a:extLst>
          </p:cNvPr>
          <p:cNvSpPr>
            <a:spLocks noGrp="1"/>
          </p:cNvSpPr>
          <p:nvPr>
            <p:ph type="dt" sz="half" idx="10"/>
          </p:nvPr>
        </p:nvSpPr>
        <p:spPr/>
        <p:txBody>
          <a:bodyPr/>
          <a:lstStyle/>
          <a:p>
            <a:fld id="{95F882BE-D1F5-44E9-ABF5-714A9623B022}" type="datetime1">
              <a:rPr lang="en-US" smtClean="0"/>
              <a:t>11/13/2018</a:t>
            </a:fld>
            <a:endParaRPr lang="en-US"/>
          </a:p>
        </p:txBody>
      </p:sp>
      <p:sp>
        <p:nvSpPr>
          <p:cNvPr id="8" name="Footer Placeholder 7">
            <a:extLst>
              <a:ext uri="{FF2B5EF4-FFF2-40B4-BE49-F238E27FC236}">
                <a16:creationId xmlns:a16="http://schemas.microsoft.com/office/drawing/2014/main" id="{40E5D7B2-2AD5-4814-A23C-F78435FEB80A}"/>
              </a:ext>
            </a:extLst>
          </p:cNvPr>
          <p:cNvSpPr>
            <a:spLocks noGrp="1"/>
          </p:cNvSpPr>
          <p:nvPr>
            <p:ph type="ftr" sz="quarter" idx="11"/>
          </p:nvPr>
        </p:nvSpPr>
        <p:spPr/>
        <p:txBody>
          <a:bodyPr/>
          <a:lstStyle/>
          <a:p>
            <a:endParaRPr lang="en-US"/>
          </a:p>
        </p:txBody>
      </p:sp>
      <p:sp>
        <p:nvSpPr>
          <p:cNvPr id="10" name="Slide Number Placeholder 22">
            <a:extLst>
              <a:ext uri="{FF2B5EF4-FFF2-40B4-BE49-F238E27FC236}">
                <a16:creationId xmlns:a16="http://schemas.microsoft.com/office/drawing/2014/main" id="{E72FD971-B8E6-4345-8701-6BCF3FDF8602}"/>
              </a:ext>
            </a:extLst>
          </p:cNvPr>
          <p:cNvSpPr>
            <a:spLocks noGrp="1"/>
          </p:cNvSpPr>
          <p:nvPr>
            <p:ph type="sldNum" sz="quarter" idx="12"/>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3942999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32C39-24EA-4D03-B7EE-A79720F0C7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036741-D8BA-4B79-9B7C-2C92C8EB6EB3}"/>
              </a:ext>
            </a:extLst>
          </p:cNvPr>
          <p:cNvSpPr>
            <a:spLocks noGrp="1"/>
          </p:cNvSpPr>
          <p:nvPr>
            <p:ph type="dt" sz="half" idx="10"/>
          </p:nvPr>
        </p:nvSpPr>
        <p:spPr/>
        <p:txBody>
          <a:bodyPr/>
          <a:lstStyle/>
          <a:p>
            <a:fld id="{52D671FB-1CB5-4B3D-8F6B-630E71555B8C}" type="datetime1">
              <a:rPr lang="en-US" smtClean="0"/>
              <a:t>11/13/2018</a:t>
            </a:fld>
            <a:endParaRPr lang="en-US"/>
          </a:p>
        </p:txBody>
      </p:sp>
      <p:sp>
        <p:nvSpPr>
          <p:cNvPr id="4" name="Footer Placeholder 3">
            <a:extLst>
              <a:ext uri="{FF2B5EF4-FFF2-40B4-BE49-F238E27FC236}">
                <a16:creationId xmlns:a16="http://schemas.microsoft.com/office/drawing/2014/main" id="{F8F89F87-00B6-442A-95FD-B2368318ED72}"/>
              </a:ext>
            </a:extLst>
          </p:cNvPr>
          <p:cNvSpPr>
            <a:spLocks noGrp="1"/>
          </p:cNvSpPr>
          <p:nvPr>
            <p:ph type="ftr" sz="quarter" idx="11"/>
          </p:nvPr>
        </p:nvSpPr>
        <p:spPr/>
        <p:txBody>
          <a:bodyPr/>
          <a:lstStyle/>
          <a:p>
            <a:endParaRPr lang="en-US"/>
          </a:p>
        </p:txBody>
      </p:sp>
      <p:sp>
        <p:nvSpPr>
          <p:cNvPr id="6" name="Slide Number Placeholder 22">
            <a:extLst>
              <a:ext uri="{FF2B5EF4-FFF2-40B4-BE49-F238E27FC236}">
                <a16:creationId xmlns:a16="http://schemas.microsoft.com/office/drawing/2014/main" id="{BDF02C4F-8919-4F5B-ACBE-871C42FA7B3E}"/>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3188584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33796D-3C45-4A40-9F74-8CB738F301C5}"/>
              </a:ext>
            </a:extLst>
          </p:cNvPr>
          <p:cNvSpPr>
            <a:spLocks noGrp="1"/>
          </p:cNvSpPr>
          <p:nvPr>
            <p:ph type="dt" sz="half" idx="10"/>
          </p:nvPr>
        </p:nvSpPr>
        <p:spPr/>
        <p:txBody>
          <a:bodyPr/>
          <a:lstStyle/>
          <a:p>
            <a:fld id="{97A42648-EF64-4A6D-A1D3-4A4A33D9DF91}" type="datetime1">
              <a:rPr lang="en-US" smtClean="0"/>
              <a:t>11/13/2018</a:t>
            </a:fld>
            <a:endParaRPr lang="en-US"/>
          </a:p>
        </p:txBody>
      </p:sp>
      <p:sp>
        <p:nvSpPr>
          <p:cNvPr id="3" name="Footer Placeholder 2">
            <a:extLst>
              <a:ext uri="{FF2B5EF4-FFF2-40B4-BE49-F238E27FC236}">
                <a16:creationId xmlns:a16="http://schemas.microsoft.com/office/drawing/2014/main" id="{F8D71AE8-1066-4C55-BB41-3A0DE5ECD30E}"/>
              </a:ext>
            </a:extLst>
          </p:cNvPr>
          <p:cNvSpPr>
            <a:spLocks noGrp="1"/>
          </p:cNvSpPr>
          <p:nvPr>
            <p:ph type="ftr" sz="quarter" idx="11"/>
          </p:nvPr>
        </p:nvSpPr>
        <p:spPr/>
        <p:txBody>
          <a:bodyPr/>
          <a:lstStyle/>
          <a:p>
            <a:endParaRPr lang="en-US"/>
          </a:p>
        </p:txBody>
      </p:sp>
      <p:sp>
        <p:nvSpPr>
          <p:cNvPr id="5" name="Slide Number Placeholder 22">
            <a:extLst>
              <a:ext uri="{FF2B5EF4-FFF2-40B4-BE49-F238E27FC236}">
                <a16:creationId xmlns:a16="http://schemas.microsoft.com/office/drawing/2014/main" id="{50945605-8F2D-4F38-BE4A-B160A4D875C4}"/>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3013611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2D39-0084-455A-9947-056E3392641F}"/>
              </a:ext>
            </a:extLst>
          </p:cNvPr>
          <p:cNvSpPr>
            <a:spLocks noGrp="1"/>
          </p:cNvSpPr>
          <p:nvPr>
            <p:ph type="title"/>
          </p:nvPr>
        </p:nvSpPr>
        <p:spPr>
          <a:xfrm>
            <a:off x="839788" y="457200"/>
            <a:ext cx="3932237" cy="1600200"/>
          </a:xfrm>
        </p:spPr>
        <p:txBody>
          <a:bodyPr anchor="b"/>
          <a:lstStyle>
            <a:lvl1pPr>
              <a:defRPr sz="2329"/>
            </a:lvl1pPr>
          </a:lstStyle>
          <a:p>
            <a:r>
              <a:rPr lang="en-US"/>
              <a:t>Click to edit Master title style</a:t>
            </a:r>
          </a:p>
        </p:txBody>
      </p:sp>
      <p:sp>
        <p:nvSpPr>
          <p:cNvPr id="3" name="Content Placeholder 2">
            <a:extLst>
              <a:ext uri="{FF2B5EF4-FFF2-40B4-BE49-F238E27FC236}">
                <a16:creationId xmlns:a16="http://schemas.microsoft.com/office/drawing/2014/main" id="{B0FD8ADB-593F-4E91-ABD9-AC0B1F1AC4BD}"/>
              </a:ext>
            </a:extLst>
          </p:cNvPr>
          <p:cNvSpPr>
            <a:spLocks noGrp="1"/>
          </p:cNvSpPr>
          <p:nvPr>
            <p:ph idx="1"/>
          </p:nvPr>
        </p:nvSpPr>
        <p:spPr>
          <a:xfrm>
            <a:off x="5183188" y="987426"/>
            <a:ext cx="6172200" cy="4873625"/>
          </a:xfrm>
        </p:spPr>
        <p:txBody>
          <a:bodyPr/>
          <a:lstStyle>
            <a:lvl1pPr>
              <a:defRPr sz="2329"/>
            </a:lvl1pPr>
            <a:lvl2pPr>
              <a:defRPr sz="2039"/>
            </a:lvl2pPr>
            <a:lvl3pPr>
              <a:defRPr sz="1747"/>
            </a:lvl3pPr>
            <a:lvl4pPr>
              <a:defRPr sz="1456"/>
            </a:lvl4pPr>
            <a:lvl5pPr>
              <a:defRPr sz="1456"/>
            </a:lvl5pPr>
            <a:lvl6pPr>
              <a:defRPr sz="1456"/>
            </a:lvl6pPr>
            <a:lvl7pPr>
              <a:defRPr sz="1456"/>
            </a:lvl7pPr>
            <a:lvl8pPr>
              <a:defRPr sz="1456"/>
            </a:lvl8pPr>
            <a:lvl9pPr>
              <a:defRPr sz="145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7D07B8-FD9C-47FB-BB2B-6C6757DFE48F}"/>
              </a:ext>
            </a:extLst>
          </p:cNvPr>
          <p:cNvSpPr>
            <a:spLocks noGrp="1"/>
          </p:cNvSpPr>
          <p:nvPr>
            <p:ph type="body" sz="half" idx="2"/>
          </p:nvPr>
        </p:nvSpPr>
        <p:spPr>
          <a:xfrm>
            <a:off x="839788" y="2057401"/>
            <a:ext cx="3932237" cy="3811588"/>
          </a:xfrm>
        </p:spPr>
        <p:txBody>
          <a:bodyPr/>
          <a:lstStyle>
            <a:lvl1pPr marL="0" indent="0">
              <a:buNone/>
              <a:defRPr sz="1165"/>
            </a:lvl1pPr>
            <a:lvl2pPr marL="332824" indent="0">
              <a:buNone/>
              <a:defRPr sz="1019"/>
            </a:lvl2pPr>
            <a:lvl3pPr marL="665649" indent="0">
              <a:buNone/>
              <a:defRPr sz="873"/>
            </a:lvl3pPr>
            <a:lvl4pPr marL="998472" indent="0">
              <a:buNone/>
              <a:defRPr sz="728"/>
            </a:lvl4pPr>
            <a:lvl5pPr marL="1331296" indent="0">
              <a:buNone/>
              <a:defRPr sz="728"/>
            </a:lvl5pPr>
            <a:lvl6pPr marL="1664121" indent="0">
              <a:buNone/>
              <a:defRPr sz="728"/>
            </a:lvl6pPr>
            <a:lvl7pPr marL="1996945" indent="0">
              <a:buNone/>
              <a:defRPr sz="728"/>
            </a:lvl7pPr>
            <a:lvl8pPr marL="2329768" indent="0">
              <a:buNone/>
              <a:defRPr sz="728"/>
            </a:lvl8pPr>
            <a:lvl9pPr marL="2662593" indent="0">
              <a:buNone/>
              <a:defRPr sz="728"/>
            </a:lvl9pPr>
          </a:lstStyle>
          <a:p>
            <a:pPr lvl="0"/>
            <a:r>
              <a:rPr lang="en-US"/>
              <a:t>Edit Master text styles</a:t>
            </a:r>
          </a:p>
        </p:txBody>
      </p:sp>
      <p:sp>
        <p:nvSpPr>
          <p:cNvPr id="5" name="Date Placeholder 4">
            <a:extLst>
              <a:ext uri="{FF2B5EF4-FFF2-40B4-BE49-F238E27FC236}">
                <a16:creationId xmlns:a16="http://schemas.microsoft.com/office/drawing/2014/main" id="{744436E9-DF7D-4B18-932D-03913C6C60A3}"/>
              </a:ext>
            </a:extLst>
          </p:cNvPr>
          <p:cNvSpPr>
            <a:spLocks noGrp="1"/>
          </p:cNvSpPr>
          <p:nvPr>
            <p:ph type="dt" sz="half" idx="10"/>
          </p:nvPr>
        </p:nvSpPr>
        <p:spPr/>
        <p:txBody>
          <a:bodyPr/>
          <a:lstStyle/>
          <a:p>
            <a:fld id="{B7E653C2-C368-4400-8CF2-103A37F03418}" type="datetime1">
              <a:rPr lang="en-US" smtClean="0"/>
              <a:t>11/13/2018</a:t>
            </a:fld>
            <a:endParaRPr lang="en-US"/>
          </a:p>
        </p:txBody>
      </p:sp>
      <p:sp>
        <p:nvSpPr>
          <p:cNvPr id="6" name="Footer Placeholder 5">
            <a:extLst>
              <a:ext uri="{FF2B5EF4-FFF2-40B4-BE49-F238E27FC236}">
                <a16:creationId xmlns:a16="http://schemas.microsoft.com/office/drawing/2014/main" id="{94B9D2B5-87E7-43AB-B231-50CEA4A8515A}"/>
              </a:ext>
            </a:extLst>
          </p:cNvPr>
          <p:cNvSpPr>
            <a:spLocks noGrp="1"/>
          </p:cNvSpPr>
          <p:nvPr>
            <p:ph type="ftr" sz="quarter" idx="11"/>
          </p:nvPr>
        </p:nvSpPr>
        <p:spPr/>
        <p:txBody>
          <a:bodyPr/>
          <a:lstStyle/>
          <a:p>
            <a:endParaRPr lang="en-US"/>
          </a:p>
        </p:txBody>
      </p:sp>
      <p:sp>
        <p:nvSpPr>
          <p:cNvPr id="8" name="Slide Number Placeholder 22">
            <a:extLst>
              <a:ext uri="{FF2B5EF4-FFF2-40B4-BE49-F238E27FC236}">
                <a16:creationId xmlns:a16="http://schemas.microsoft.com/office/drawing/2014/main" id="{BE9518EC-7AC5-49F7-A386-D100038859E1}"/>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2419035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6BB59-336C-453C-B633-7C959DA2C9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53C8C8-7D7C-4CFA-8933-256366BC71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190A0-A4BD-44FC-A3EB-E038135C2252}"/>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5" name="Footer Placeholder 4">
            <a:extLst>
              <a:ext uri="{FF2B5EF4-FFF2-40B4-BE49-F238E27FC236}">
                <a16:creationId xmlns:a16="http://schemas.microsoft.com/office/drawing/2014/main" id="{B8E59503-FEC8-4770-AD61-51A23D9C9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C5DD05-0794-4901-93C0-FB17316D8A0E}"/>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37900731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8FD1-5D78-4053-80B2-74B0ABF51377}"/>
              </a:ext>
            </a:extLst>
          </p:cNvPr>
          <p:cNvSpPr>
            <a:spLocks noGrp="1"/>
          </p:cNvSpPr>
          <p:nvPr>
            <p:ph type="title"/>
          </p:nvPr>
        </p:nvSpPr>
        <p:spPr>
          <a:xfrm>
            <a:off x="839788" y="457200"/>
            <a:ext cx="3932237" cy="1600200"/>
          </a:xfrm>
        </p:spPr>
        <p:txBody>
          <a:bodyPr anchor="b"/>
          <a:lstStyle>
            <a:lvl1pPr>
              <a:defRPr sz="2329"/>
            </a:lvl1pPr>
          </a:lstStyle>
          <a:p>
            <a:r>
              <a:rPr lang="en-US"/>
              <a:t>Click to edit Master title style</a:t>
            </a:r>
          </a:p>
        </p:txBody>
      </p:sp>
      <p:sp>
        <p:nvSpPr>
          <p:cNvPr id="3" name="Picture Placeholder 2">
            <a:extLst>
              <a:ext uri="{FF2B5EF4-FFF2-40B4-BE49-F238E27FC236}">
                <a16:creationId xmlns:a16="http://schemas.microsoft.com/office/drawing/2014/main" id="{3B4B8594-8579-4B87-BB68-C1F98979FEAC}"/>
              </a:ext>
            </a:extLst>
          </p:cNvPr>
          <p:cNvSpPr>
            <a:spLocks noGrp="1"/>
          </p:cNvSpPr>
          <p:nvPr>
            <p:ph type="pic" idx="1"/>
          </p:nvPr>
        </p:nvSpPr>
        <p:spPr>
          <a:xfrm>
            <a:off x="5183188" y="987426"/>
            <a:ext cx="6172200" cy="4873625"/>
          </a:xfrm>
        </p:spPr>
        <p:txBody>
          <a:bodyPr/>
          <a:lstStyle>
            <a:lvl1pPr marL="0" indent="0">
              <a:buNone/>
              <a:defRPr sz="2329"/>
            </a:lvl1pPr>
            <a:lvl2pPr marL="332824" indent="0">
              <a:buNone/>
              <a:defRPr sz="2039"/>
            </a:lvl2pPr>
            <a:lvl3pPr marL="665649" indent="0">
              <a:buNone/>
              <a:defRPr sz="1747"/>
            </a:lvl3pPr>
            <a:lvl4pPr marL="998472" indent="0">
              <a:buNone/>
              <a:defRPr sz="1456"/>
            </a:lvl4pPr>
            <a:lvl5pPr marL="1331296" indent="0">
              <a:buNone/>
              <a:defRPr sz="1456"/>
            </a:lvl5pPr>
            <a:lvl6pPr marL="1664121" indent="0">
              <a:buNone/>
              <a:defRPr sz="1456"/>
            </a:lvl6pPr>
            <a:lvl7pPr marL="1996945" indent="0">
              <a:buNone/>
              <a:defRPr sz="1456"/>
            </a:lvl7pPr>
            <a:lvl8pPr marL="2329768" indent="0">
              <a:buNone/>
              <a:defRPr sz="1456"/>
            </a:lvl8pPr>
            <a:lvl9pPr marL="2662593" indent="0">
              <a:buNone/>
              <a:defRPr sz="1456"/>
            </a:lvl9pPr>
          </a:lstStyle>
          <a:p>
            <a:endParaRPr lang="en-US"/>
          </a:p>
        </p:txBody>
      </p:sp>
      <p:sp>
        <p:nvSpPr>
          <p:cNvPr id="4" name="Text Placeholder 3">
            <a:extLst>
              <a:ext uri="{FF2B5EF4-FFF2-40B4-BE49-F238E27FC236}">
                <a16:creationId xmlns:a16="http://schemas.microsoft.com/office/drawing/2014/main" id="{D09215AB-382E-470B-B07B-B38B6CC790CD}"/>
              </a:ext>
            </a:extLst>
          </p:cNvPr>
          <p:cNvSpPr>
            <a:spLocks noGrp="1"/>
          </p:cNvSpPr>
          <p:nvPr>
            <p:ph type="body" sz="half" idx="2"/>
          </p:nvPr>
        </p:nvSpPr>
        <p:spPr>
          <a:xfrm>
            <a:off x="839788" y="2057401"/>
            <a:ext cx="3932237" cy="3811588"/>
          </a:xfrm>
        </p:spPr>
        <p:txBody>
          <a:bodyPr/>
          <a:lstStyle>
            <a:lvl1pPr marL="0" indent="0">
              <a:buNone/>
              <a:defRPr sz="1165"/>
            </a:lvl1pPr>
            <a:lvl2pPr marL="332824" indent="0">
              <a:buNone/>
              <a:defRPr sz="1019"/>
            </a:lvl2pPr>
            <a:lvl3pPr marL="665649" indent="0">
              <a:buNone/>
              <a:defRPr sz="873"/>
            </a:lvl3pPr>
            <a:lvl4pPr marL="998472" indent="0">
              <a:buNone/>
              <a:defRPr sz="728"/>
            </a:lvl4pPr>
            <a:lvl5pPr marL="1331296" indent="0">
              <a:buNone/>
              <a:defRPr sz="728"/>
            </a:lvl5pPr>
            <a:lvl6pPr marL="1664121" indent="0">
              <a:buNone/>
              <a:defRPr sz="728"/>
            </a:lvl6pPr>
            <a:lvl7pPr marL="1996945" indent="0">
              <a:buNone/>
              <a:defRPr sz="728"/>
            </a:lvl7pPr>
            <a:lvl8pPr marL="2329768" indent="0">
              <a:buNone/>
              <a:defRPr sz="728"/>
            </a:lvl8pPr>
            <a:lvl9pPr marL="2662593" indent="0">
              <a:buNone/>
              <a:defRPr sz="728"/>
            </a:lvl9pPr>
          </a:lstStyle>
          <a:p>
            <a:pPr lvl="0"/>
            <a:r>
              <a:rPr lang="en-US"/>
              <a:t>Edit Master text styles</a:t>
            </a:r>
          </a:p>
        </p:txBody>
      </p:sp>
      <p:sp>
        <p:nvSpPr>
          <p:cNvPr id="5" name="Date Placeholder 4">
            <a:extLst>
              <a:ext uri="{FF2B5EF4-FFF2-40B4-BE49-F238E27FC236}">
                <a16:creationId xmlns:a16="http://schemas.microsoft.com/office/drawing/2014/main" id="{5395DE65-F9F5-4DB4-986D-5865D8801A37}"/>
              </a:ext>
            </a:extLst>
          </p:cNvPr>
          <p:cNvSpPr>
            <a:spLocks noGrp="1"/>
          </p:cNvSpPr>
          <p:nvPr>
            <p:ph type="dt" sz="half" idx="10"/>
          </p:nvPr>
        </p:nvSpPr>
        <p:spPr/>
        <p:txBody>
          <a:bodyPr/>
          <a:lstStyle/>
          <a:p>
            <a:fld id="{1A550CBD-3772-431D-B3B4-17AEC0CB2C36}" type="datetime1">
              <a:rPr lang="en-US" smtClean="0"/>
              <a:t>11/13/2018</a:t>
            </a:fld>
            <a:endParaRPr lang="en-US"/>
          </a:p>
        </p:txBody>
      </p:sp>
      <p:sp>
        <p:nvSpPr>
          <p:cNvPr id="6" name="Footer Placeholder 5">
            <a:extLst>
              <a:ext uri="{FF2B5EF4-FFF2-40B4-BE49-F238E27FC236}">
                <a16:creationId xmlns:a16="http://schemas.microsoft.com/office/drawing/2014/main" id="{B560132B-5C3E-4C79-A3F8-14E85AFFFCAE}"/>
              </a:ext>
            </a:extLst>
          </p:cNvPr>
          <p:cNvSpPr>
            <a:spLocks noGrp="1"/>
          </p:cNvSpPr>
          <p:nvPr>
            <p:ph type="ftr" sz="quarter" idx="11"/>
          </p:nvPr>
        </p:nvSpPr>
        <p:spPr/>
        <p:txBody>
          <a:bodyPr/>
          <a:lstStyle/>
          <a:p>
            <a:endParaRPr lang="en-US"/>
          </a:p>
        </p:txBody>
      </p:sp>
      <p:sp>
        <p:nvSpPr>
          <p:cNvPr id="8" name="Slide Number Placeholder 22">
            <a:extLst>
              <a:ext uri="{FF2B5EF4-FFF2-40B4-BE49-F238E27FC236}">
                <a16:creationId xmlns:a16="http://schemas.microsoft.com/office/drawing/2014/main" id="{E1596B50-47C7-4EAC-8D06-FCFDB58D3D54}"/>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1792400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9A92-6D74-4ADA-8E37-B7CA86E668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F2C2EC-E057-46B9-B6C6-0EC2EDA0C3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BFA23F-144C-4E07-8B31-A3CDFA3EA6DA}"/>
              </a:ext>
            </a:extLst>
          </p:cNvPr>
          <p:cNvSpPr>
            <a:spLocks noGrp="1"/>
          </p:cNvSpPr>
          <p:nvPr>
            <p:ph type="dt" sz="half" idx="10"/>
          </p:nvPr>
        </p:nvSpPr>
        <p:spPr/>
        <p:txBody>
          <a:bodyPr/>
          <a:lstStyle/>
          <a:p>
            <a:fld id="{87F00E43-D483-4976-85C3-133CA7D03930}" type="datetime1">
              <a:rPr lang="en-US" smtClean="0"/>
              <a:t>11/13/2018</a:t>
            </a:fld>
            <a:endParaRPr lang="en-US"/>
          </a:p>
        </p:txBody>
      </p:sp>
      <p:sp>
        <p:nvSpPr>
          <p:cNvPr id="5" name="Footer Placeholder 4">
            <a:extLst>
              <a:ext uri="{FF2B5EF4-FFF2-40B4-BE49-F238E27FC236}">
                <a16:creationId xmlns:a16="http://schemas.microsoft.com/office/drawing/2014/main" id="{9CB6F3D2-2EA7-49E8-9381-8D9DDE004D43}"/>
              </a:ext>
            </a:extLst>
          </p:cNvPr>
          <p:cNvSpPr>
            <a:spLocks noGrp="1"/>
          </p:cNvSpPr>
          <p:nvPr>
            <p:ph type="ftr" sz="quarter" idx="11"/>
          </p:nvPr>
        </p:nvSpPr>
        <p:spPr/>
        <p:txBody>
          <a:bodyPr/>
          <a:lstStyle/>
          <a:p>
            <a:endParaRPr lang="en-US"/>
          </a:p>
        </p:txBody>
      </p:sp>
      <p:sp>
        <p:nvSpPr>
          <p:cNvPr id="7" name="Slide Number Placeholder 22">
            <a:extLst>
              <a:ext uri="{FF2B5EF4-FFF2-40B4-BE49-F238E27FC236}">
                <a16:creationId xmlns:a16="http://schemas.microsoft.com/office/drawing/2014/main" id="{FAB9C4BE-4D3D-45AC-90EB-9D1DD1A4FDCB}"/>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2941312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A0F364-2EF0-4D9F-806D-E5BFC56AC962}"/>
              </a:ext>
            </a:extLst>
          </p:cNvPr>
          <p:cNvSpPr>
            <a:spLocks noGrp="1"/>
          </p:cNvSpPr>
          <p:nvPr>
            <p:ph type="title" orient="vert"/>
          </p:nvPr>
        </p:nvSpPr>
        <p:spPr>
          <a:xfrm>
            <a:off x="8724901" y="365125"/>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3D27D5-3B9F-4E6A-851C-477B87C553C8}"/>
              </a:ext>
            </a:extLst>
          </p:cNvPr>
          <p:cNvSpPr>
            <a:spLocks noGrp="1"/>
          </p:cNvSpPr>
          <p:nvPr>
            <p:ph type="body" orient="vert" idx="1"/>
          </p:nvPr>
        </p:nvSpPr>
        <p:spPr>
          <a:xfrm>
            <a:off x="838201" y="365125"/>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F7DB6-CC3E-47D2-9A89-7A8C38A78A15}"/>
              </a:ext>
            </a:extLst>
          </p:cNvPr>
          <p:cNvSpPr>
            <a:spLocks noGrp="1"/>
          </p:cNvSpPr>
          <p:nvPr>
            <p:ph type="dt" sz="half" idx="10"/>
          </p:nvPr>
        </p:nvSpPr>
        <p:spPr/>
        <p:txBody>
          <a:bodyPr/>
          <a:lstStyle/>
          <a:p>
            <a:fld id="{0BDB0F79-D7A4-46B5-A817-17E92812A567}" type="datetime1">
              <a:rPr lang="en-US" smtClean="0"/>
              <a:t>11/13/2018</a:t>
            </a:fld>
            <a:endParaRPr lang="en-US"/>
          </a:p>
        </p:txBody>
      </p:sp>
      <p:sp>
        <p:nvSpPr>
          <p:cNvPr id="5" name="Footer Placeholder 4">
            <a:extLst>
              <a:ext uri="{FF2B5EF4-FFF2-40B4-BE49-F238E27FC236}">
                <a16:creationId xmlns:a16="http://schemas.microsoft.com/office/drawing/2014/main" id="{C7820261-E4D1-4427-957D-52A3FCE2B245}"/>
              </a:ext>
            </a:extLst>
          </p:cNvPr>
          <p:cNvSpPr>
            <a:spLocks noGrp="1"/>
          </p:cNvSpPr>
          <p:nvPr>
            <p:ph type="ftr" sz="quarter" idx="11"/>
          </p:nvPr>
        </p:nvSpPr>
        <p:spPr/>
        <p:txBody>
          <a:bodyPr/>
          <a:lstStyle/>
          <a:p>
            <a:endParaRPr lang="en-US"/>
          </a:p>
        </p:txBody>
      </p:sp>
      <p:sp>
        <p:nvSpPr>
          <p:cNvPr id="8" name="Slide Number Placeholder 22">
            <a:extLst>
              <a:ext uri="{FF2B5EF4-FFF2-40B4-BE49-F238E27FC236}">
                <a16:creationId xmlns:a16="http://schemas.microsoft.com/office/drawing/2014/main" id="{D0A4F188-EE32-4B45-A889-F3EE92F3677C}"/>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12994669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8C54AD14-925C-4A33-801B-5B78CDE764B6}"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dirty="0"/>
          </a:p>
        </p:txBody>
      </p:sp>
      <p:sp>
        <p:nvSpPr>
          <p:cNvPr id="6" name="Slide Number Placeholder 22">
            <a:extLst>
              <a:ext uri="{FF2B5EF4-FFF2-40B4-BE49-F238E27FC236}">
                <a16:creationId xmlns:a16="http://schemas.microsoft.com/office/drawing/2014/main" id="{ADFFF9E4-21E7-4075-8865-127336B19F44}"/>
              </a:ext>
            </a:extLst>
          </p:cNvPr>
          <p:cNvSpPr>
            <a:spLocks noGrp="1"/>
          </p:cNvSpPr>
          <p:nvPr>
            <p:ph type="sldNum" sz="quarter" idx="4"/>
          </p:nvPr>
        </p:nvSpPr>
        <p:spPr>
          <a:xfrm>
            <a:off x="8610600" y="6356351"/>
            <a:ext cx="2743200" cy="365125"/>
          </a:xfrm>
          <a:prstGeom prst="rect">
            <a:avLst/>
          </a:prstGeom>
        </p:spPr>
        <p:txBody>
          <a:bodyPr/>
          <a:lstStyle>
            <a:lvl1pPr algn="r">
              <a:defRPr lang="en-US" sz="1588" kern="1200" smtClean="0">
                <a:solidFill>
                  <a:schemeClr val="tx1"/>
                </a:solidFill>
                <a:latin typeface="Arial" panose="020B0604020202020204" pitchFamily="34" charset="0"/>
                <a:ea typeface="+mn-ea"/>
                <a:cs typeface="+mn-cs"/>
              </a:defRPr>
            </a:lvl1pPr>
          </a:lstStyle>
          <a:p>
            <a:pPr>
              <a:defRPr/>
            </a:pPr>
            <a:fld id="{9861821A-181D-4317-92E0-2829451E9DB3}" type="slidenum">
              <a:rPr lang="en-US" smtClean="0"/>
              <a:pPr>
                <a:defRPr/>
              </a:pPr>
              <a:t>‹#›</a:t>
            </a:fld>
            <a:endParaRPr lang="en-US" dirty="0"/>
          </a:p>
        </p:txBody>
      </p:sp>
    </p:spTree>
    <p:extLst>
      <p:ext uri="{BB962C8B-B14F-4D97-AF65-F5344CB8AC3E}">
        <p14:creationId xmlns:p14="http://schemas.microsoft.com/office/powerpoint/2010/main" val="2037765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4105D7CA-EDAF-4E2B-BCE1-9274B425D68E}"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77CDDF45-AD03-4710-B770-1712925D2CE2}" type="slidenum">
              <a:rPr lang="en-US" smtClean="0"/>
              <a:pPr>
                <a:defRPr/>
              </a:pPr>
              <a:t>‹#›</a:t>
            </a:fld>
            <a:endParaRPr lang="en-US" dirty="0"/>
          </a:p>
        </p:txBody>
      </p:sp>
    </p:spTree>
    <p:extLst>
      <p:ext uri="{BB962C8B-B14F-4D97-AF65-F5344CB8AC3E}">
        <p14:creationId xmlns:p14="http://schemas.microsoft.com/office/powerpoint/2010/main" val="41880730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5B3F79F0-C04A-4794-8C3A-7A11C062DD1C}"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3627349A-D213-4FD6-905D-F3277C9DE36C}" type="slidenum">
              <a:rPr lang="en-US" smtClean="0"/>
              <a:pPr>
                <a:defRPr/>
              </a:pPr>
              <a:t>‹#›</a:t>
            </a:fld>
            <a:endParaRPr lang="en-US" dirty="0"/>
          </a:p>
        </p:txBody>
      </p:sp>
    </p:spTree>
    <p:extLst>
      <p:ext uri="{BB962C8B-B14F-4D97-AF65-F5344CB8AC3E}">
        <p14:creationId xmlns:p14="http://schemas.microsoft.com/office/powerpoint/2010/main" val="120455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58D00F36-12B4-404C-A236-763A93F93B57}"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F53F4462-F54F-4060-B910-A459BB4DF32B}" type="slidenum">
              <a:rPr lang="en-US" smtClean="0"/>
              <a:pPr>
                <a:defRPr/>
              </a:pPr>
              <a:t>‹#›</a:t>
            </a:fld>
            <a:endParaRPr lang="en-US" dirty="0"/>
          </a:p>
        </p:txBody>
      </p:sp>
    </p:spTree>
    <p:extLst>
      <p:ext uri="{BB962C8B-B14F-4D97-AF65-F5344CB8AC3E}">
        <p14:creationId xmlns:p14="http://schemas.microsoft.com/office/powerpoint/2010/main" val="1349666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88F1B736-D187-46C6-89DC-1432B9095BDD}"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46EF5CB6-E028-4ED7-85B8-D2FE5C627E0A}" type="slidenum">
              <a:rPr lang="en-US" smtClean="0"/>
              <a:pPr>
                <a:defRPr/>
              </a:pPr>
              <a:t>‹#›</a:t>
            </a:fld>
            <a:endParaRPr lang="en-US" dirty="0"/>
          </a:p>
        </p:txBody>
      </p:sp>
    </p:spTree>
    <p:extLst>
      <p:ext uri="{BB962C8B-B14F-4D97-AF65-F5344CB8AC3E}">
        <p14:creationId xmlns:p14="http://schemas.microsoft.com/office/powerpoint/2010/main" val="37808404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4C32F750-9348-4F8C-94AD-C08CE49873A4}"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9D2D221F-4D7E-4A3E-B330-3AE8F065B9D5}" type="slidenum">
              <a:rPr lang="en-US" smtClean="0"/>
              <a:pPr>
                <a:defRPr/>
              </a:pPr>
              <a:t>‹#›</a:t>
            </a:fld>
            <a:endParaRPr lang="en-US" dirty="0"/>
          </a:p>
        </p:txBody>
      </p:sp>
    </p:spTree>
    <p:extLst>
      <p:ext uri="{BB962C8B-B14F-4D97-AF65-F5344CB8AC3E}">
        <p14:creationId xmlns:p14="http://schemas.microsoft.com/office/powerpoint/2010/main" val="2448415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A87D8AC9-C6D4-41FF-89CB-CFBF1B460F00}"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0AD96D82-AD1B-4C1B-9E46-C280AE59FA5F}" type="slidenum">
              <a:rPr lang="en-US" smtClean="0"/>
              <a:pPr>
                <a:defRPr/>
              </a:pPr>
              <a:t>‹#›</a:t>
            </a:fld>
            <a:endParaRPr lang="en-US" dirty="0"/>
          </a:p>
        </p:txBody>
      </p:sp>
    </p:spTree>
    <p:extLst>
      <p:ext uri="{BB962C8B-B14F-4D97-AF65-F5344CB8AC3E}">
        <p14:creationId xmlns:p14="http://schemas.microsoft.com/office/powerpoint/2010/main" val="3473185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8596-80E7-480C-9A71-84FB3F77A4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D7D2CD-C15A-4A89-8099-D069A9F748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7C36BA-D12D-46E6-A091-DFC580024E07}"/>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5" name="Footer Placeholder 4">
            <a:extLst>
              <a:ext uri="{FF2B5EF4-FFF2-40B4-BE49-F238E27FC236}">
                <a16:creationId xmlns:a16="http://schemas.microsoft.com/office/drawing/2014/main" id="{9CC2DA9D-01FF-4850-889B-5A796520C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6A490-1129-431F-A33F-1BB2DC8A11ED}"/>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1599809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7005FC12-4029-483B-BC95-FF0894FE6A31}"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07BBDF5F-8974-435B-9224-DD1770830BB0}" type="slidenum">
              <a:rPr lang="en-US" smtClean="0"/>
              <a:pPr>
                <a:defRPr/>
              </a:pPr>
              <a:t>‹#›</a:t>
            </a:fld>
            <a:endParaRPr lang="en-US" dirty="0"/>
          </a:p>
        </p:txBody>
      </p:sp>
    </p:spTree>
    <p:extLst>
      <p:ext uri="{BB962C8B-B14F-4D97-AF65-F5344CB8AC3E}">
        <p14:creationId xmlns:p14="http://schemas.microsoft.com/office/powerpoint/2010/main" val="58579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E9AFCBB7-44C7-466E-BC72-71D48F7DC859}"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FC010CDE-BE56-4749-A341-C28D0E45DC6D}" type="slidenum">
              <a:rPr lang="en-US" smtClean="0"/>
              <a:pPr>
                <a:defRPr/>
              </a:pPr>
              <a:t>‹#›</a:t>
            </a:fld>
            <a:endParaRPr lang="en-US" dirty="0"/>
          </a:p>
        </p:txBody>
      </p:sp>
    </p:spTree>
    <p:extLst>
      <p:ext uri="{BB962C8B-B14F-4D97-AF65-F5344CB8AC3E}">
        <p14:creationId xmlns:p14="http://schemas.microsoft.com/office/powerpoint/2010/main" val="22576967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2621BDD9-049C-4BF1-A7BD-73AB60F72B86}"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04709623-3AFE-428D-BA4E-7CB3BB38327E}" type="slidenum">
              <a:rPr lang="en-US" smtClean="0"/>
              <a:pPr>
                <a:defRPr/>
              </a:pPr>
              <a:t>‹#›</a:t>
            </a:fld>
            <a:endParaRPr lang="en-US" dirty="0"/>
          </a:p>
        </p:txBody>
      </p:sp>
    </p:spTree>
    <p:extLst>
      <p:ext uri="{BB962C8B-B14F-4D97-AF65-F5344CB8AC3E}">
        <p14:creationId xmlns:p14="http://schemas.microsoft.com/office/powerpoint/2010/main" val="2206181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A68222F0-EF6A-477F-9036-FE6D67093DC3}"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1F9F0F20-C81E-4D07-8192-FEF4705B10D1}" type="slidenum">
              <a:rPr lang="en-US" smtClean="0"/>
              <a:pPr>
                <a:defRPr/>
              </a:pPr>
              <a:t>‹#›</a:t>
            </a:fld>
            <a:endParaRPr lang="en-US" dirty="0"/>
          </a:p>
        </p:txBody>
      </p:sp>
    </p:spTree>
    <p:extLst>
      <p:ext uri="{BB962C8B-B14F-4D97-AF65-F5344CB8AC3E}">
        <p14:creationId xmlns:p14="http://schemas.microsoft.com/office/powerpoint/2010/main" val="31958683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DD6AC898-4073-4232-A385-74D0952D9B7E}"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CE6AC578-594D-4315-B84F-B11BF9F1AED2}" type="slidenum">
              <a:rPr lang="en-US" smtClean="0"/>
              <a:pPr>
                <a:defRPr/>
              </a:pPr>
              <a:t>‹#›</a:t>
            </a:fld>
            <a:endParaRPr lang="en-US" dirty="0"/>
          </a:p>
        </p:txBody>
      </p:sp>
    </p:spTree>
    <p:extLst>
      <p:ext uri="{BB962C8B-B14F-4D97-AF65-F5344CB8AC3E}">
        <p14:creationId xmlns:p14="http://schemas.microsoft.com/office/powerpoint/2010/main" val="10068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17172E33-279D-409D-B6B3-14F33AB3EBBB}"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5360B592-6C42-426C-B95B-923FC8145368}" type="slidenum">
              <a:rPr lang="en-US" smtClean="0"/>
              <a:pPr>
                <a:defRPr/>
              </a:pPr>
              <a:t>‹#›</a:t>
            </a:fld>
            <a:endParaRPr lang="en-US" dirty="0"/>
          </a:p>
        </p:txBody>
      </p:sp>
    </p:spTree>
    <p:extLst>
      <p:ext uri="{BB962C8B-B14F-4D97-AF65-F5344CB8AC3E}">
        <p14:creationId xmlns:p14="http://schemas.microsoft.com/office/powerpoint/2010/main" val="35664825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A86086B0-D868-4E24-88D9-4738C7D0D6B1}"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BF6FEC08-7607-41A7-A16A-57B5F50408C7}" type="slidenum">
              <a:rPr lang="en-US" smtClean="0"/>
              <a:pPr>
                <a:defRPr/>
              </a:pPr>
              <a:t>‹#›</a:t>
            </a:fld>
            <a:endParaRPr lang="en-US" dirty="0"/>
          </a:p>
        </p:txBody>
      </p:sp>
    </p:spTree>
    <p:extLst>
      <p:ext uri="{BB962C8B-B14F-4D97-AF65-F5344CB8AC3E}">
        <p14:creationId xmlns:p14="http://schemas.microsoft.com/office/powerpoint/2010/main" val="16405955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3BB38F49-8858-401A-AE3B-934DE360A878}"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C76C3418-08EF-40E9-9A96-15E2EF20EDA8}" type="slidenum">
              <a:rPr lang="en-US" smtClean="0"/>
              <a:pPr>
                <a:defRPr/>
              </a:pPr>
              <a:t>‹#›</a:t>
            </a:fld>
            <a:endParaRPr lang="en-US" dirty="0"/>
          </a:p>
        </p:txBody>
      </p:sp>
    </p:spTree>
    <p:extLst>
      <p:ext uri="{BB962C8B-B14F-4D97-AF65-F5344CB8AC3E}">
        <p14:creationId xmlns:p14="http://schemas.microsoft.com/office/powerpoint/2010/main" val="22764728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B0F449B9-BF7C-4DE1-89C1-C1F40B6310FD}"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3F03A665-5429-4CF7-A25A-671FF32F0C4F}" type="slidenum">
              <a:rPr lang="en-US" smtClean="0"/>
              <a:pPr>
                <a:defRPr/>
              </a:pPr>
              <a:t>‹#›</a:t>
            </a:fld>
            <a:endParaRPr lang="en-US" dirty="0"/>
          </a:p>
        </p:txBody>
      </p:sp>
    </p:spTree>
    <p:extLst>
      <p:ext uri="{BB962C8B-B14F-4D97-AF65-F5344CB8AC3E}">
        <p14:creationId xmlns:p14="http://schemas.microsoft.com/office/powerpoint/2010/main" val="25885657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FD4F2DE0-70AD-484B-87DE-30388042AD36}"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C5A312BB-49E0-4B14-A3EB-2DFDFA65D50D}" type="slidenum">
              <a:rPr lang="en-US" smtClean="0"/>
              <a:pPr>
                <a:defRPr/>
              </a:pPr>
              <a:t>‹#›</a:t>
            </a:fld>
            <a:endParaRPr lang="en-US" dirty="0"/>
          </a:p>
        </p:txBody>
      </p:sp>
    </p:spTree>
    <p:extLst>
      <p:ext uri="{BB962C8B-B14F-4D97-AF65-F5344CB8AC3E}">
        <p14:creationId xmlns:p14="http://schemas.microsoft.com/office/powerpoint/2010/main" val="95987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E28E-4790-4492-964B-70B281452D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4A87B4-526C-4D36-BF75-B1279763F9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AD7D3F-23C7-4450-B0EB-4B077A713B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638564-45A9-4C28-A743-FBAAA2103E5E}"/>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6" name="Footer Placeholder 5">
            <a:extLst>
              <a:ext uri="{FF2B5EF4-FFF2-40B4-BE49-F238E27FC236}">
                <a16:creationId xmlns:a16="http://schemas.microsoft.com/office/drawing/2014/main" id="{9414E9CA-AA0E-4600-951D-9E06445507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F423C-1A32-48E9-9D54-7AA8EBEE935D}"/>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38161317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5DBC6145-8DC4-4D56-98D0-5C4797CB10B6}"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CDCB124B-909B-4E6A-A333-0075D0E5F73B}" type="slidenum">
              <a:rPr lang="en-US" smtClean="0"/>
              <a:pPr>
                <a:defRPr/>
              </a:pPr>
              <a:t>‹#›</a:t>
            </a:fld>
            <a:endParaRPr lang="en-US" dirty="0"/>
          </a:p>
        </p:txBody>
      </p:sp>
    </p:spTree>
    <p:extLst>
      <p:ext uri="{BB962C8B-B14F-4D97-AF65-F5344CB8AC3E}">
        <p14:creationId xmlns:p14="http://schemas.microsoft.com/office/powerpoint/2010/main" val="32522661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0B404D99-4204-4323-8361-FE086C717EBD}"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7C30E6AB-242E-4886-8F7E-89BE0F49530D}" type="slidenum">
              <a:rPr lang="en-US" smtClean="0"/>
              <a:pPr>
                <a:defRPr/>
              </a:pPr>
              <a:t>‹#›</a:t>
            </a:fld>
            <a:endParaRPr lang="en-US" dirty="0"/>
          </a:p>
        </p:txBody>
      </p:sp>
    </p:spTree>
    <p:extLst>
      <p:ext uri="{BB962C8B-B14F-4D97-AF65-F5344CB8AC3E}">
        <p14:creationId xmlns:p14="http://schemas.microsoft.com/office/powerpoint/2010/main" val="796382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5EAE63D1-AD86-4457-803E-7CF8B7131174}" type="datetime1">
              <a:rPr lang="en-US" smtClean="0"/>
              <a:t>11/13/2018</a:t>
            </a:fld>
            <a:endParaRPr lang="en-US"/>
          </a:p>
        </p:txBody>
      </p:sp>
      <p:sp>
        <p:nvSpPr>
          <p:cNvPr id="4" name="Footer Placeholder 2"/>
          <p:cNvSpPr>
            <a:spLocks noGrp="1"/>
          </p:cNvSpPr>
          <p:nvPr>
            <p:ph type="ftr" sz="quarter" idx="11"/>
          </p:nvPr>
        </p:nvSpPr>
        <p:spPr>
          <a:xfrm>
            <a:off x="812800" y="6356351"/>
            <a:ext cx="3860800" cy="365125"/>
          </a:xfrm>
          <a:prstGeom prst="rect">
            <a:avLst/>
          </a:prstGeom>
        </p:spPr>
        <p:txBody>
          <a:bodyPr/>
          <a:lstStyle>
            <a:lvl1pPr>
              <a:defRPr/>
            </a:lvl1pPr>
          </a:lstStyle>
          <a:p>
            <a:pPr>
              <a:defRPr/>
            </a:pPr>
            <a:endParaRPr lang="en-US"/>
          </a:p>
        </p:txBody>
      </p:sp>
      <p:sp>
        <p:nvSpPr>
          <p:cNvPr id="5" name="Slide Number Placeholder 22"/>
          <p:cNvSpPr>
            <a:spLocks noGrp="1"/>
          </p:cNvSpPr>
          <p:nvPr>
            <p:ph type="sldNum" sz="quarter" idx="12"/>
          </p:nvPr>
        </p:nvSpPr>
        <p:spPr>
          <a:xfrm>
            <a:off x="8610600" y="6356351"/>
            <a:ext cx="2743200" cy="365125"/>
          </a:xfrm>
          <a:prstGeom prst="rect">
            <a:avLst/>
          </a:prstGeom>
        </p:spPr>
        <p:txBody>
          <a:bodyPr/>
          <a:lstStyle>
            <a:lvl1pPr>
              <a:defRPr lang="en-US" sz="1588" kern="1200" smtClean="0">
                <a:solidFill>
                  <a:schemeClr val="tx1"/>
                </a:solidFill>
                <a:latin typeface="Arial" panose="020B0604020202020204" pitchFamily="34" charset="0"/>
                <a:ea typeface="+mn-ea"/>
                <a:cs typeface="+mn-cs"/>
              </a:defRPr>
            </a:lvl1pPr>
          </a:lstStyle>
          <a:p>
            <a:pPr>
              <a:defRPr/>
            </a:pPr>
            <a:fld id="{B546B779-8497-4A0C-AE09-2060A403C2E4}" type="slidenum">
              <a:rPr lang="en-US" smtClean="0"/>
              <a:pPr>
                <a:defRPr/>
              </a:pPr>
              <a:t>‹#›</a:t>
            </a:fld>
            <a:endParaRPr lang="en-US" dirty="0"/>
          </a:p>
        </p:txBody>
      </p:sp>
    </p:spTree>
    <p:extLst>
      <p:ext uri="{BB962C8B-B14F-4D97-AF65-F5344CB8AC3E}">
        <p14:creationId xmlns:p14="http://schemas.microsoft.com/office/powerpoint/2010/main" val="1151538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ybrary" type="title">
  <p:cSld name="Cybrary">
    <p:bg>
      <p:bgPr>
        <a:solidFill>
          <a:srgbClr val="000000"/>
        </a:solid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415605" y="992767"/>
            <a:ext cx="5701200" cy="2736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SzPts val="5200"/>
              <a:buNone/>
              <a:defRPr sz="6933"/>
            </a:lvl2pPr>
            <a:lvl3pPr lvl="2">
              <a:spcBef>
                <a:spcPts val="0"/>
              </a:spcBef>
              <a:spcAft>
                <a:spcPts val="0"/>
              </a:spcAft>
              <a:buSzPts val="5200"/>
              <a:buNone/>
              <a:defRPr sz="6933"/>
            </a:lvl3pPr>
            <a:lvl4pPr lvl="3">
              <a:spcBef>
                <a:spcPts val="0"/>
              </a:spcBef>
              <a:spcAft>
                <a:spcPts val="0"/>
              </a:spcAft>
              <a:buSzPts val="5200"/>
              <a:buNone/>
              <a:defRPr sz="6933"/>
            </a:lvl4pPr>
            <a:lvl5pPr lvl="4">
              <a:spcBef>
                <a:spcPts val="0"/>
              </a:spcBef>
              <a:spcAft>
                <a:spcPts val="0"/>
              </a:spcAft>
              <a:buSzPts val="5200"/>
              <a:buNone/>
              <a:defRPr sz="6933"/>
            </a:lvl5pPr>
            <a:lvl6pPr lvl="5">
              <a:spcBef>
                <a:spcPts val="0"/>
              </a:spcBef>
              <a:spcAft>
                <a:spcPts val="0"/>
              </a:spcAft>
              <a:buSzPts val="5200"/>
              <a:buNone/>
              <a:defRPr sz="6933"/>
            </a:lvl6pPr>
            <a:lvl7pPr lvl="6">
              <a:spcBef>
                <a:spcPts val="0"/>
              </a:spcBef>
              <a:spcAft>
                <a:spcPts val="0"/>
              </a:spcAft>
              <a:buSzPts val="5200"/>
              <a:buNone/>
              <a:defRPr sz="6933"/>
            </a:lvl7pPr>
            <a:lvl8pPr lvl="7">
              <a:spcBef>
                <a:spcPts val="0"/>
              </a:spcBef>
              <a:spcAft>
                <a:spcPts val="0"/>
              </a:spcAft>
              <a:buSzPts val="5200"/>
              <a:buNone/>
              <a:defRPr sz="6933"/>
            </a:lvl8pPr>
            <a:lvl9pPr lvl="8">
              <a:spcBef>
                <a:spcPts val="0"/>
              </a:spcBef>
              <a:spcAft>
                <a:spcPts val="0"/>
              </a:spcAft>
              <a:buSzPts val="5200"/>
              <a:buNone/>
              <a:defRPr sz="6933"/>
            </a:lvl9pPr>
          </a:lstStyle>
          <a:p>
            <a:endParaRPr/>
          </a:p>
        </p:txBody>
      </p:sp>
      <p:sp>
        <p:nvSpPr>
          <p:cNvPr id="14" name="Google Shape;14;p2"/>
          <p:cNvSpPr txBox="1">
            <a:spLocks noGrp="1"/>
          </p:cNvSpPr>
          <p:nvPr>
            <p:ph type="subTitle" idx="1"/>
          </p:nvPr>
        </p:nvSpPr>
        <p:spPr>
          <a:xfrm>
            <a:off x="415600" y="3778833"/>
            <a:ext cx="5701200" cy="10568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EEEEEE"/>
              </a:buClr>
              <a:buSzPts val="1000"/>
              <a:buNone/>
              <a:defRPr>
                <a:solidFill>
                  <a:srgbClr val="EEEEEE"/>
                </a:solidFill>
              </a:defRPr>
            </a:lvl1pPr>
            <a:lvl2pPr lvl="1">
              <a:lnSpc>
                <a:spcPct val="100000"/>
              </a:lnSpc>
              <a:spcBef>
                <a:spcPts val="0"/>
              </a:spcBef>
              <a:spcAft>
                <a:spcPts val="0"/>
              </a:spcAft>
              <a:buSzPts val="2800"/>
              <a:buNone/>
              <a:defRPr sz="3733"/>
            </a:lvl2pPr>
            <a:lvl3pPr lvl="2">
              <a:lnSpc>
                <a:spcPct val="100000"/>
              </a:lnSpc>
              <a:spcBef>
                <a:spcPts val="0"/>
              </a:spcBef>
              <a:spcAft>
                <a:spcPts val="0"/>
              </a:spcAft>
              <a:buSzPts val="2800"/>
              <a:buNone/>
              <a:defRPr sz="3733"/>
            </a:lvl3pPr>
            <a:lvl4pPr lvl="3">
              <a:lnSpc>
                <a:spcPct val="100000"/>
              </a:lnSpc>
              <a:spcBef>
                <a:spcPts val="0"/>
              </a:spcBef>
              <a:spcAft>
                <a:spcPts val="0"/>
              </a:spcAft>
              <a:buSzPts val="2800"/>
              <a:buNone/>
              <a:defRPr sz="3733"/>
            </a:lvl4pPr>
            <a:lvl5pPr lvl="4">
              <a:lnSpc>
                <a:spcPct val="100000"/>
              </a:lnSpc>
              <a:spcBef>
                <a:spcPts val="0"/>
              </a:spcBef>
              <a:spcAft>
                <a:spcPts val="0"/>
              </a:spcAft>
              <a:buSzPts val="2800"/>
              <a:buNone/>
              <a:defRPr sz="3733"/>
            </a:lvl5pPr>
            <a:lvl6pPr lvl="5">
              <a:lnSpc>
                <a:spcPct val="100000"/>
              </a:lnSpc>
              <a:spcBef>
                <a:spcPts val="0"/>
              </a:spcBef>
              <a:spcAft>
                <a:spcPts val="0"/>
              </a:spcAft>
              <a:buSzPts val="2800"/>
              <a:buNone/>
              <a:defRPr sz="3733"/>
            </a:lvl6pPr>
            <a:lvl7pPr lvl="6">
              <a:lnSpc>
                <a:spcPct val="100000"/>
              </a:lnSpc>
              <a:spcBef>
                <a:spcPts val="0"/>
              </a:spcBef>
              <a:spcAft>
                <a:spcPts val="0"/>
              </a:spcAft>
              <a:buSzPts val="2800"/>
              <a:buNone/>
              <a:defRPr sz="3733"/>
            </a:lvl7pPr>
            <a:lvl8pPr lvl="7">
              <a:lnSpc>
                <a:spcPct val="100000"/>
              </a:lnSpc>
              <a:spcBef>
                <a:spcPts val="0"/>
              </a:spcBef>
              <a:spcAft>
                <a:spcPts val="0"/>
              </a:spcAft>
              <a:buSzPts val="2800"/>
              <a:buNone/>
              <a:defRPr sz="3733"/>
            </a:lvl8pPr>
            <a:lvl9pPr lvl="8">
              <a:lnSpc>
                <a:spcPct val="100000"/>
              </a:lnSpc>
              <a:spcBef>
                <a:spcPts val="0"/>
              </a:spcBef>
              <a:spcAft>
                <a:spcPts val="0"/>
              </a:spcAft>
              <a:buSzPts val="2800"/>
              <a:buNone/>
              <a:defRPr sz="3733"/>
            </a:lvl9pPr>
          </a:lstStyle>
          <a:p>
            <a:endParaRPr/>
          </a:p>
        </p:txBody>
      </p:sp>
      <p:sp>
        <p:nvSpPr>
          <p:cNvPr id="15" name="Google Shape;15;p2"/>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222680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18" name="Google Shape;18;p3"/>
          <p:cNvSpPr txBox="1">
            <a:spLocks noGrp="1"/>
          </p:cNvSpPr>
          <p:nvPr>
            <p:ph type="title"/>
          </p:nvPr>
        </p:nvSpPr>
        <p:spPr>
          <a:xfrm>
            <a:off x="2656000" y="388633"/>
            <a:ext cx="6880000" cy="5454400"/>
          </a:xfrm>
          <a:prstGeom prst="rect">
            <a:avLst/>
          </a:prstGeom>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lt1"/>
              </a:buClr>
              <a:buSzPts val="3600"/>
              <a:buNone/>
              <a:defRPr sz="4800" b="1">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Tree>
    <p:extLst>
      <p:ext uri="{BB962C8B-B14F-4D97-AF65-F5344CB8AC3E}">
        <p14:creationId xmlns:p14="http://schemas.microsoft.com/office/powerpoint/2010/main" val="30403259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15600" y="375767"/>
            <a:ext cx="11360800" cy="763600"/>
          </a:xfrm>
          <a:prstGeom prst="rect">
            <a:avLst/>
          </a:prstGeom>
        </p:spPr>
        <p:txBody>
          <a:bodyPr spcFirstLastPara="1" wrap="square" lIns="91425" tIns="91425" rIns="91425" bIns="91425" anchor="t" anchorCtr="0"/>
          <a:lstStyle>
            <a:lvl1pPr lvl="0">
              <a:spcBef>
                <a:spcPts val="0"/>
              </a:spcBef>
              <a:spcAft>
                <a:spcPts val="0"/>
              </a:spcAft>
              <a:buClr>
                <a:srgbClr val="262530"/>
              </a:buClr>
              <a:buSzPts val="2800"/>
              <a:buNone/>
              <a:defRPr b="1">
                <a:solidFill>
                  <a:srgbClr val="262530"/>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265233"/>
            <a:ext cx="8108000" cy="4555200"/>
          </a:xfrm>
          <a:prstGeom prst="rect">
            <a:avLst/>
          </a:prstGeom>
        </p:spPr>
        <p:txBody>
          <a:bodyPr spcFirstLastPara="1" wrap="square" lIns="91425" tIns="91425" rIns="91425" bIns="91425" anchor="t" anchorCtr="0"/>
          <a:lstStyle>
            <a:lvl1pPr marL="609585" lvl="0" indent="-389457">
              <a:spcBef>
                <a:spcPts val="0"/>
              </a:spcBef>
              <a:spcAft>
                <a:spcPts val="0"/>
              </a:spcAft>
              <a:buSzPts val="1000"/>
              <a:buFont typeface="Assistant SemiBold"/>
              <a:buChar char="●"/>
              <a:defRPr>
                <a:latin typeface="Assistant SemiBold"/>
                <a:ea typeface="Assistant SemiBold"/>
                <a:cs typeface="Assistant SemiBold"/>
                <a:sym typeface="Assistant SemiBold"/>
              </a:defRPr>
            </a:lvl1pPr>
            <a:lvl2pPr marL="1219170" lvl="1"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2pPr>
            <a:lvl3pPr marL="1828754" lvl="2"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3pPr>
            <a:lvl4pPr marL="2438339" lvl="3"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4pPr>
            <a:lvl5pPr marL="3047924" lvl="4"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5pPr>
            <a:lvl6pPr marL="3657509" lvl="5"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6pPr>
            <a:lvl7pPr marL="4267093" lvl="6" indent="-389457">
              <a:spcBef>
                <a:spcPts val="2133"/>
              </a:spcBef>
              <a:spcAft>
                <a:spcPts val="0"/>
              </a:spcAft>
              <a:buSzPts val="1000"/>
              <a:buFont typeface="Assistant SemiBold"/>
              <a:buChar char="●"/>
              <a:defRPr>
                <a:latin typeface="Assistant SemiBold"/>
                <a:ea typeface="Assistant SemiBold"/>
                <a:cs typeface="Assistant SemiBold"/>
                <a:sym typeface="Assistant SemiBold"/>
              </a:defRPr>
            </a:lvl7pPr>
            <a:lvl8pPr marL="4876678" lvl="7" indent="-423323">
              <a:spcBef>
                <a:spcPts val="2133"/>
              </a:spcBef>
              <a:spcAft>
                <a:spcPts val="0"/>
              </a:spcAft>
              <a:buSzPts val="1400"/>
              <a:buFont typeface="Assistant SemiBold"/>
              <a:buChar char="○"/>
              <a:defRPr>
                <a:latin typeface="Assistant SemiBold"/>
                <a:ea typeface="Assistant SemiBold"/>
                <a:cs typeface="Assistant SemiBold"/>
                <a:sym typeface="Assistant SemiBold"/>
              </a:defRPr>
            </a:lvl8pPr>
            <a:lvl9pPr marL="5486263" lvl="8" indent="-423323">
              <a:spcBef>
                <a:spcPts val="2133"/>
              </a:spcBef>
              <a:spcAft>
                <a:spcPts val="2133"/>
              </a:spcAft>
              <a:buSzPts val="1400"/>
              <a:buFont typeface="Assistant SemiBold"/>
              <a:buChar char="■"/>
              <a:defRPr>
                <a:latin typeface="Assistant SemiBold"/>
                <a:ea typeface="Assistant SemiBold"/>
                <a:cs typeface="Assistant SemiBold"/>
                <a:sym typeface="Assistant SemiBold"/>
              </a:defRPr>
            </a:lvl9pPr>
          </a:lstStyle>
          <a:p>
            <a:endParaRPr/>
          </a:p>
        </p:txBody>
      </p:sp>
      <p:sp>
        <p:nvSpPr>
          <p:cNvPr id="22" name="Google Shape;22;p4"/>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25408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15600" y="3757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Google Shape;26;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7" name="Google Shape;27;p5"/>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94979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375767"/>
            <a:ext cx="11360800" cy="763600"/>
          </a:xfrm>
          <a:prstGeom prst="rect">
            <a:avLst/>
          </a:prstGeom>
        </p:spPr>
        <p:txBody>
          <a:bodyPr spcFirstLastPara="1" wrap="square" lIns="91425" tIns="91425" rIns="91425" bIns="91425" anchor="t" anchorCtr="0"/>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1" name="Google Shape;31;p6"/>
          <p:cNvSpPr txBox="1">
            <a:spLocks noGrp="1"/>
          </p:cNvSpPr>
          <p:nvPr>
            <p:ph type="body" idx="1"/>
          </p:nvPr>
        </p:nvSpPr>
        <p:spPr>
          <a:xfrm>
            <a:off x="3299000" y="1254767"/>
            <a:ext cx="5594000" cy="4555200"/>
          </a:xfrm>
          <a:prstGeom prst="rect">
            <a:avLst/>
          </a:prstGeom>
        </p:spPr>
        <p:txBody>
          <a:bodyPr spcFirstLastPara="1" wrap="square" lIns="91425" tIns="91425" rIns="91425" bIns="91425" anchor="t" anchorCtr="0"/>
          <a:lstStyle>
            <a:lvl1pPr marL="609585" lvl="0" indent="-389457" algn="ctr" rtl="0">
              <a:spcBef>
                <a:spcPts val="0"/>
              </a:spcBef>
              <a:spcAft>
                <a:spcPts val="0"/>
              </a:spcAft>
              <a:buSzPts val="1000"/>
              <a:buFont typeface="Assistant SemiBold"/>
              <a:buChar char="●"/>
              <a:defRPr>
                <a:latin typeface="Assistant SemiBold"/>
                <a:ea typeface="Assistant SemiBold"/>
                <a:cs typeface="Assistant SemiBold"/>
                <a:sym typeface="Assistant SemiBold"/>
              </a:defRPr>
            </a:lvl1pPr>
            <a:lvl2pPr marL="1219170" lvl="1" indent="-389457" algn="ctr" rtl="0">
              <a:spcBef>
                <a:spcPts val="2133"/>
              </a:spcBef>
              <a:spcAft>
                <a:spcPts val="0"/>
              </a:spcAft>
              <a:buSzPts val="1000"/>
              <a:buFont typeface="Assistant SemiBold"/>
              <a:buChar char="○"/>
              <a:defRPr>
                <a:latin typeface="Assistant SemiBold"/>
                <a:ea typeface="Assistant SemiBold"/>
                <a:cs typeface="Assistant SemiBold"/>
                <a:sym typeface="Assistant SemiBold"/>
              </a:defRPr>
            </a:lvl2pPr>
            <a:lvl3pPr marL="1828754" lvl="2" indent="-389457" algn="ctr" rtl="0">
              <a:spcBef>
                <a:spcPts val="2133"/>
              </a:spcBef>
              <a:spcAft>
                <a:spcPts val="0"/>
              </a:spcAft>
              <a:buSzPts val="1000"/>
              <a:buFont typeface="Assistant SemiBold"/>
              <a:buChar char="■"/>
              <a:defRPr>
                <a:latin typeface="Assistant SemiBold"/>
                <a:ea typeface="Assistant SemiBold"/>
                <a:cs typeface="Assistant SemiBold"/>
                <a:sym typeface="Assistant SemiBold"/>
              </a:defRPr>
            </a:lvl3pPr>
            <a:lvl4pPr marL="2438339" lvl="3" indent="-389457" algn="ctr" rtl="0">
              <a:spcBef>
                <a:spcPts val="2133"/>
              </a:spcBef>
              <a:spcAft>
                <a:spcPts val="0"/>
              </a:spcAft>
              <a:buSzPts val="1000"/>
              <a:buFont typeface="Assistant SemiBold"/>
              <a:buChar char="●"/>
              <a:defRPr>
                <a:latin typeface="Assistant SemiBold"/>
                <a:ea typeface="Assistant SemiBold"/>
                <a:cs typeface="Assistant SemiBold"/>
                <a:sym typeface="Assistant SemiBold"/>
              </a:defRPr>
            </a:lvl4pPr>
            <a:lvl5pPr marL="3047924" lvl="4" indent="-389457" algn="ctr" rtl="0">
              <a:spcBef>
                <a:spcPts val="2133"/>
              </a:spcBef>
              <a:spcAft>
                <a:spcPts val="0"/>
              </a:spcAft>
              <a:buSzPts val="1000"/>
              <a:buFont typeface="Assistant SemiBold"/>
              <a:buChar char="○"/>
              <a:defRPr>
                <a:latin typeface="Assistant SemiBold"/>
                <a:ea typeface="Assistant SemiBold"/>
                <a:cs typeface="Assistant SemiBold"/>
                <a:sym typeface="Assistant SemiBold"/>
              </a:defRPr>
            </a:lvl5pPr>
            <a:lvl6pPr marL="3657509" lvl="5" indent="-389457" algn="ctr" rtl="0">
              <a:spcBef>
                <a:spcPts val="2133"/>
              </a:spcBef>
              <a:spcAft>
                <a:spcPts val="0"/>
              </a:spcAft>
              <a:buSzPts val="1000"/>
              <a:buFont typeface="Assistant SemiBold"/>
              <a:buChar char="■"/>
              <a:defRPr>
                <a:latin typeface="Assistant SemiBold"/>
                <a:ea typeface="Assistant SemiBold"/>
                <a:cs typeface="Assistant SemiBold"/>
                <a:sym typeface="Assistant SemiBold"/>
              </a:defRPr>
            </a:lvl6pPr>
            <a:lvl7pPr marL="4267093" lvl="6" indent="-389457" algn="ctr" rtl="0">
              <a:spcBef>
                <a:spcPts val="2133"/>
              </a:spcBef>
              <a:spcAft>
                <a:spcPts val="0"/>
              </a:spcAft>
              <a:buSzPts val="1000"/>
              <a:buFont typeface="Assistant SemiBold"/>
              <a:buChar char="●"/>
              <a:defRPr>
                <a:latin typeface="Assistant SemiBold"/>
                <a:ea typeface="Assistant SemiBold"/>
                <a:cs typeface="Assistant SemiBold"/>
                <a:sym typeface="Assistant SemiBold"/>
              </a:defRPr>
            </a:lvl7pPr>
            <a:lvl8pPr marL="4876678" lvl="7" indent="-423323" algn="ctr" rtl="0">
              <a:spcBef>
                <a:spcPts val="2133"/>
              </a:spcBef>
              <a:spcAft>
                <a:spcPts val="0"/>
              </a:spcAft>
              <a:buSzPts val="1400"/>
              <a:buFont typeface="Assistant SemiBold"/>
              <a:buChar char="○"/>
              <a:defRPr>
                <a:latin typeface="Assistant SemiBold"/>
                <a:ea typeface="Assistant SemiBold"/>
                <a:cs typeface="Assistant SemiBold"/>
                <a:sym typeface="Assistant SemiBold"/>
              </a:defRPr>
            </a:lvl8pPr>
            <a:lvl9pPr marL="5486263" lvl="8" indent="-423323" algn="ctr" rtl="0">
              <a:spcBef>
                <a:spcPts val="2133"/>
              </a:spcBef>
              <a:spcAft>
                <a:spcPts val="2133"/>
              </a:spcAft>
              <a:buSzPts val="1400"/>
              <a:buFont typeface="Assistant SemiBold"/>
              <a:buChar char="■"/>
              <a:defRPr>
                <a:latin typeface="Assistant SemiBold"/>
                <a:ea typeface="Assistant SemiBold"/>
                <a:cs typeface="Assistant SemiBold"/>
                <a:sym typeface="Assistant SemiBold"/>
              </a:defRPr>
            </a:lvl9pPr>
          </a:lstStyle>
          <a:p>
            <a:endParaRPr/>
          </a:p>
        </p:txBody>
      </p:sp>
    </p:spTree>
    <p:extLst>
      <p:ext uri="{BB962C8B-B14F-4D97-AF65-F5344CB8AC3E}">
        <p14:creationId xmlns:p14="http://schemas.microsoft.com/office/powerpoint/2010/main" val="1590063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415600" y="1852800"/>
            <a:ext cx="61368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5" name="Google Shape;35;p7"/>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31131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850800" y="388633"/>
            <a:ext cx="8490400" cy="54544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4800">
                <a:solidFill>
                  <a:schemeClr val="l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8" name="Google Shape;38;p8"/>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277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1E87-A269-4C4C-A9AB-4548019CB7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0F17C5-27EA-4B1C-9A3B-8B35438125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78C6C1-7F4D-4E27-A369-F5068E8026C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8AB559-4C1C-422C-A7DE-69551842AE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D55EB1-FE81-4F8E-B8ED-154182DA22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AA77CC-0272-429A-B9FA-C4E20696A28C}"/>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8" name="Footer Placeholder 7">
            <a:extLst>
              <a:ext uri="{FF2B5EF4-FFF2-40B4-BE49-F238E27FC236}">
                <a16:creationId xmlns:a16="http://schemas.microsoft.com/office/drawing/2014/main" id="{2CC121C5-541A-428B-8A92-585AE3DEE6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05B410-35D5-4BE4-B045-7DFAD769F6EC}"/>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41836577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39"/>
        <p:cNvGrpSpPr/>
        <p:nvPr/>
      </p:nvGrpSpPr>
      <p:grpSpPr>
        <a:xfrm>
          <a:off x="0" y="0"/>
          <a:ext cx="0" cy="0"/>
          <a:chOff x="0" y="0"/>
          <a:chExt cx="0" cy="0"/>
        </a:xfrm>
      </p:grpSpPr>
      <p:sp>
        <p:nvSpPr>
          <p:cNvPr id="40" name="Google Shape;40;p9"/>
          <p:cNvSpPr/>
          <p:nvPr/>
        </p:nvSpPr>
        <p:spPr>
          <a:xfrm>
            <a:off x="5747600" y="-167"/>
            <a:ext cx="6444400" cy="6291200"/>
          </a:xfrm>
          <a:prstGeom prst="rect">
            <a:avLst/>
          </a:prstGeom>
          <a:solidFill>
            <a:srgbClr val="161B2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161B25"/>
              </a:solidFill>
            </a:endParaRPr>
          </a:p>
        </p:txBody>
      </p:sp>
      <p:sp>
        <p:nvSpPr>
          <p:cNvPr id="41" name="Google Shape;41;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4800">
                <a:solidFill>
                  <a:schemeClr val="lt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2" name="Google Shape;42;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marL="0" marR="0" lvl="0" indent="0" algn="l" rtl="0">
              <a:lnSpc>
                <a:spcPct val="100000"/>
              </a:lnSpc>
              <a:spcBef>
                <a:spcPts val="0"/>
              </a:spcBef>
              <a:spcAft>
                <a:spcPts val="0"/>
              </a:spcAft>
              <a:buClr>
                <a:srgbClr val="EEEEEE"/>
              </a:buClr>
              <a:buSzPts val="1400"/>
              <a:buNone/>
              <a:defRPr>
                <a:solidFill>
                  <a:srgbClr val="EEEEEE"/>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3" name="Google Shape;43;p9"/>
          <p:cNvSpPr txBox="1">
            <a:spLocks noGrp="1"/>
          </p:cNvSpPr>
          <p:nvPr>
            <p:ph type="body" idx="2"/>
          </p:nvPr>
        </p:nvSpPr>
        <p:spPr>
          <a:xfrm>
            <a:off x="6308400" y="965433"/>
            <a:ext cx="5393600" cy="4926800"/>
          </a:xfrm>
          <a:prstGeom prst="rect">
            <a:avLst/>
          </a:prstGeom>
        </p:spPr>
        <p:txBody>
          <a:bodyPr spcFirstLastPara="1" wrap="square" lIns="91425" tIns="91425" rIns="91425" bIns="91425" anchor="ctr" anchorCtr="0"/>
          <a:lstStyle>
            <a:lvl1pPr marL="609585" lvl="0" indent="-389457">
              <a:spcBef>
                <a:spcPts val="0"/>
              </a:spcBef>
              <a:spcAft>
                <a:spcPts val="0"/>
              </a:spcAft>
              <a:buClr>
                <a:schemeClr val="lt1"/>
              </a:buClr>
              <a:buSzPts val="1000"/>
              <a:buChar char="●"/>
              <a:defRPr>
                <a:solidFill>
                  <a:schemeClr val="lt1"/>
                </a:solidFill>
              </a:defRPr>
            </a:lvl1pPr>
            <a:lvl2pPr marL="1219170" lvl="1" indent="-389457">
              <a:spcBef>
                <a:spcPts val="2133"/>
              </a:spcBef>
              <a:spcAft>
                <a:spcPts val="0"/>
              </a:spcAft>
              <a:buClr>
                <a:schemeClr val="lt1"/>
              </a:buClr>
              <a:buSzPts val="1000"/>
              <a:buChar char="○"/>
              <a:defRPr>
                <a:solidFill>
                  <a:schemeClr val="lt1"/>
                </a:solidFill>
              </a:defRPr>
            </a:lvl2pPr>
            <a:lvl3pPr marL="1828754" lvl="2" indent="-389457">
              <a:spcBef>
                <a:spcPts val="2133"/>
              </a:spcBef>
              <a:spcAft>
                <a:spcPts val="0"/>
              </a:spcAft>
              <a:buClr>
                <a:schemeClr val="lt1"/>
              </a:buClr>
              <a:buSzPts val="1000"/>
              <a:buChar char="■"/>
              <a:defRPr>
                <a:solidFill>
                  <a:schemeClr val="lt1"/>
                </a:solidFill>
              </a:defRPr>
            </a:lvl3pPr>
            <a:lvl4pPr marL="2438339" lvl="3" indent="-389457">
              <a:spcBef>
                <a:spcPts val="2133"/>
              </a:spcBef>
              <a:spcAft>
                <a:spcPts val="0"/>
              </a:spcAft>
              <a:buClr>
                <a:schemeClr val="lt1"/>
              </a:buClr>
              <a:buSzPts val="1000"/>
              <a:buChar char="●"/>
              <a:defRPr>
                <a:solidFill>
                  <a:schemeClr val="lt1"/>
                </a:solidFill>
              </a:defRPr>
            </a:lvl4pPr>
            <a:lvl5pPr marL="3047924" lvl="4" indent="-389457">
              <a:spcBef>
                <a:spcPts val="2133"/>
              </a:spcBef>
              <a:spcAft>
                <a:spcPts val="0"/>
              </a:spcAft>
              <a:buClr>
                <a:schemeClr val="lt1"/>
              </a:buClr>
              <a:buSzPts val="1000"/>
              <a:buChar char="○"/>
              <a:defRPr>
                <a:solidFill>
                  <a:schemeClr val="lt1"/>
                </a:solidFill>
              </a:defRPr>
            </a:lvl5pPr>
            <a:lvl6pPr marL="3657509" lvl="5" indent="-389457">
              <a:spcBef>
                <a:spcPts val="2133"/>
              </a:spcBef>
              <a:spcAft>
                <a:spcPts val="0"/>
              </a:spcAft>
              <a:buClr>
                <a:schemeClr val="lt1"/>
              </a:buClr>
              <a:buSzPts val="1000"/>
              <a:buChar char="■"/>
              <a:defRPr>
                <a:solidFill>
                  <a:schemeClr val="lt1"/>
                </a:solidFill>
              </a:defRPr>
            </a:lvl6pPr>
            <a:lvl7pPr marL="4267093" lvl="6" indent="-389457">
              <a:spcBef>
                <a:spcPts val="2133"/>
              </a:spcBef>
              <a:spcAft>
                <a:spcPts val="0"/>
              </a:spcAft>
              <a:buClr>
                <a:schemeClr val="lt1"/>
              </a:buClr>
              <a:buSzPts val="10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pic>
        <p:nvPicPr>
          <p:cNvPr id="44" name="Google Shape;44;p9"/>
          <p:cNvPicPr preferRelativeResize="0"/>
          <p:nvPr/>
        </p:nvPicPr>
        <p:blipFill>
          <a:blip r:embed="rId2">
            <a:alphaModFix/>
          </a:blip>
          <a:stretch>
            <a:fillRect/>
          </a:stretch>
        </p:blipFill>
        <p:spPr>
          <a:xfrm>
            <a:off x="9612700" y="6401134"/>
            <a:ext cx="2277165" cy="305033"/>
          </a:xfrm>
          <a:prstGeom prst="rect">
            <a:avLst/>
          </a:prstGeom>
          <a:noFill/>
          <a:ln>
            <a:noFill/>
          </a:ln>
        </p:spPr>
      </p:pic>
      <p:sp>
        <p:nvSpPr>
          <p:cNvPr id="45" name="Google Shape;45;p9"/>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55254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000"/>
              <a:buNone/>
              <a:defRPr/>
            </a:lvl1pPr>
          </a:lstStyle>
          <a:p>
            <a:endParaRPr/>
          </a:p>
        </p:txBody>
      </p:sp>
      <p:sp>
        <p:nvSpPr>
          <p:cNvPr id="48" name="Google Shape;48;p10"/>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941583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1" name="Google Shape;51;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389457" algn="ctr">
              <a:spcBef>
                <a:spcPts val="0"/>
              </a:spcBef>
              <a:spcAft>
                <a:spcPts val="0"/>
              </a:spcAft>
              <a:buSzPts val="1000"/>
              <a:buChar char="●"/>
              <a:defRPr/>
            </a:lvl1pPr>
            <a:lvl2pPr marL="1219170" lvl="1" indent="-389457" algn="ctr">
              <a:spcBef>
                <a:spcPts val="2133"/>
              </a:spcBef>
              <a:spcAft>
                <a:spcPts val="0"/>
              </a:spcAft>
              <a:buSzPts val="1000"/>
              <a:buChar char="○"/>
              <a:defRPr/>
            </a:lvl2pPr>
            <a:lvl3pPr marL="1828754" lvl="2" indent="-389457" algn="ctr">
              <a:spcBef>
                <a:spcPts val="2133"/>
              </a:spcBef>
              <a:spcAft>
                <a:spcPts val="0"/>
              </a:spcAft>
              <a:buSzPts val="1000"/>
              <a:buChar char="■"/>
              <a:defRPr/>
            </a:lvl3pPr>
            <a:lvl4pPr marL="2438339" lvl="3" indent="-389457" algn="ctr">
              <a:spcBef>
                <a:spcPts val="2133"/>
              </a:spcBef>
              <a:spcAft>
                <a:spcPts val="0"/>
              </a:spcAft>
              <a:buSzPts val="1000"/>
              <a:buChar char="●"/>
              <a:defRPr/>
            </a:lvl4pPr>
            <a:lvl5pPr marL="3047924" lvl="4" indent="-389457" algn="ctr">
              <a:spcBef>
                <a:spcPts val="2133"/>
              </a:spcBef>
              <a:spcAft>
                <a:spcPts val="0"/>
              </a:spcAft>
              <a:buSzPts val="1000"/>
              <a:buChar char="○"/>
              <a:defRPr/>
            </a:lvl5pPr>
            <a:lvl6pPr marL="3657509" lvl="5" indent="-389457" algn="ctr">
              <a:spcBef>
                <a:spcPts val="2133"/>
              </a:spcBef>
              <a:spcAft>
                <a:spcPts val="0"/>
              </a:spcAft>
              <a:buSzPts val="1000"/>
              <a:buChar char="■"/>
              <a:defRPr/>
            </a:lvl6pPr>
            <a:lvl7pPr marL="4267093" lvl="6" indent="-389457" algn="ctr">
              <a:spcBef>
                <a:spcPts val="2133"/>
              </a:spcBef>
              <a:spcAft>
                <a:spcPts val="0"/>
              </a:spcAft>
              <a:buSzPts val="10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2" name="Google Shape;52;p11"/>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5844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98211" y="6291239"/>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171444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8200" y="365125"/>
            <a:ext cx="10515600" cy="13256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dk1"/>
              </a:buClr>
              <a:buSzPts val="3000"/>
              <a:buFont typeface="Calibri"/>
              <a:buNone/>
              <a:defRPr sz="4000" b="0" i="0" u="none" strike="noStrike" cap="none">
                <a:solidFill>
                  <a:schemeClr val="dk1"/>
                </a:solidFill>
                <a:latin typeface="Calibri"/>
                <a:ea typeface="Calibri"/>
                <a:cs typeface="Calibri"/>
                <a:sym typeface="Calibri"/>
              </a:defRPr>
            </a:lvl1pPr>
            <a:lvl2pPr lvl="1" rtl="0">
              <a:spcBef>
                <a:spcPts val="0"/>
              </a:spcBef>
              <a:spcAft>
                <a:spcPts val="0"/>
              </a:spcAft>
              <a:buSzPts val="1200"/>
              <a:buNone/>
              <a:defRPr sz="2000"/>
            </a:lvl2pPr>
            <a:lvl3pPr lvl="2" rtl="0">
              <a:spcBef>
                <a:spcPts val="0"/>
              </a:spcBef>
              <a:spcAft>
                <a:spcPts val="0"/>
              </a:spcAft>
              <a:buSzPts val="1200"/>
              <a:buNone/>
              <a:defRPr sz="2000"/>
            </a:lvl3pPr>
            <a:lvl4pPr lvl="3" rtl="0">
              <a:spcBef>
                <a:spcPts val="0"/>
              </a:spcBef>
              <a:spcAft>
                <a:spcPts val="0"/>
              </a:spcAft>
              <a:buSzPts val="1200"/>
              <a:buNone/>
              <a:defRPr sz="2000"/>
            </a:lvl4pPr>
            <a:lvl5pPr lvl="4" rtl="0">
              <a:spcBef>
                <a:spcPts val="0"/>
              </a:spcBef>
              <a:spcAft>
                <a:spcPts val="0"/>
              </a:spcAft>
              <a:buSzPts val="1200"/>
              <a:buNone/>
              <a:defRPr sz="2000"/>
            </a:lvl5pPr>
            <a:lvl6pPr lvl="5" rtl="0">
              <a:spcBef>
                <a:spcPts val="0"/>
              </a:spcBef>
              <a:spcAft>
                <a:spcPts val="0"/>
              </a:spcAft>
              <a:buSzPts val="1200"/>
              <a:buNone/>
              <a:defRPr sz="2000"/>
            </a:lvl6pPr>
            <a:lvl7pPr lvl="6" rtl="0">
              <a:spcBef>
                <a:spcPts val="0"/>
              </a:spcBef>
              <a:spcAft>
                <a:spcPts val="0"/>
              </a:spcAft>
              <a:buSzPts val="1200"/>
              <a:buNone/>
              <a:defRPr sz="2000"/>
            </a:lvl7pPr>
            <a:lvl8pPr lvl="7" rtl="0">
              <a:spcBef>
                <a:spcPts val="0"/>
              </a:spcBef>
              <a:spcAft>
                <a:spcPts val="0"/>
              </a:spcAft>
              <a:buSzPts val="1200"/>
              <a:buNone/>
              <a:defRPr sz="2000"/>
            </a:lvl8pPr>
            <a:lvl9pPr lvl="8" rtl="0">
              <a:spcBef>
                <a:spcPts val="0"/>
              </a:spcBef>
              <a:spcAft>
                <a:spcPts val="0"/>
              </a:spcAft>
              <a:buSzPts val="1200"/>
              <a:buNone/>
              <a:defRPr sz="2000"/>
            </a:lvl9pPr>
          </a:lstStyle>
          <a:p>
            <a:endParaRPr/>
          </a:p>
        </p:txBody>
      </p:sp>
      <p:sp>
        <p:nvSpPr>
          <p:cNvPr id="57" name="Google Shape;57;p13"/>
          <p:cNvSpPr txBox="1">
            <a:spLocks noGrp="1"/>
          </p:cNvSpPr>
          <p:nvPr>
            <p:ph type="dt" idx="10"/>
          </p:nvPr>
        </p:nvSpPr>
        <p:spPr>
          <a:xfrm>
            <a:off x="838200" y="6356351"/>
            <a:ext cx="2743200" cy="365200"/>
          </a:xfrm>
          <a:prstGeom prst="rect">
            <a:avLst/>
          </a:prstGeom>
          <a:noFill/>
          <a:ln>
            <a:noFill/>
          </a:ln>
        </p:spPr>
        <p:txBody>
          <a:bodyPr spcFirstLastPara="1" wrap="square" lIns="75575" tIns="37775" rIns="75575" bIns="37775" anchor="ctr" anchorCtr="0"/>
          <a:lstStyle>
            <a:lvl1pPr marR="0" lvl="0" algn="l" rtl="0">
              <a:spcBef>
                <a:spcPts val="0"/>
              </a:spcBef>
              <a:spcAft>
                <a:spcPts val="0"/>
              </a:spcAft>
              <a:buSzPts val="1200"/>
              <a:buNone/>
              <a:defRPr sz="1067">
                <a:solidFill>
                  <a:srgbClr val="888888"/>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ftr" idx="11"/>
          </p:nvPr>
        </p:nvSpPr>
        <p:spPr>
          <a:xfrm>
            <a:off x="812800" y="6356352"/>
            <a:ext cx="3860800" cy="3652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1067">
                <a:solidFill>
                  <a:srgbClr val="888888"/>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9pPr>
          </a:lstStyle>
          <a:p>
            <a:endParaRPr/>
          </a:p>
        </p:txBody>
      </p:sp>
      <p:sp>
        <p:nvSpPr>
          <p:cNvPr id="59" name="Google Shape;59;p13"/>
          <p:cNvSpPr txBox="1">
            <a:spLocks noGrp="1"/>
          </p:cNvSpPr>
          <p:nvPr>
            <p:ph type="sldNum" idx="12"/>
          </p:nvPr>
        </p:nvSpPr>
        <p:spPr>
          <a:xfrm>
            <a:off x="8610600" y="6356351"/>
            <a:ext cx="2743200" cy="3652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2000">
                <a:solidFill>
                  <a:schemeClr val="dk1"/>
                </a:solidFill>
                <a:latin typeface="Arial"/>
                <a:ea typeface="Arial"/>
                <a:cs typeface="Arial"/>
                <a:sym typeface="Arial"/>
              </a:defRPr>
            </a:lvl1pPr>
            <a:lvl2pPr marL="0" marR="0" lvl="1" indent="0" algn="r" rtl="0">
              <a:spcBef>
                <a:spcPts val="0"/>
              </a:spcBef>
              <a:buNone/>
              <a:defRPr sz="2000">
                <a:solidFill>
                  <a:schemeClr val="dk1"/>
                </a:solidFill>
                <a:latin typeface="Arial"/>
                <a:ea typeface="Arial"/>
                <a:cs typeface="Arial"/>
                <a:sym typeface="Arial"/>
              </a:defRPr>
            </a:lvl2pPr>
            <a:lvl3pPr marL="0" marR="0" lvl="2" indent="0" algn="r" rtl="0">
              <a:spcBef>
                <a:spcPts val="0"/>
              </a:spcBef>
              <a:buNone/>
              <a:defRPr sz="2000">
                <a:solidFill>
                  <a:schemeClr val="dk1"/>
                </a:solidFill>
                <a:latin typeface="Arial"/>
                <a:ea typeface="Arial"/>
                <a:cs typeface="Arial"/>
                <a:sym typeface="Arial"/>
              </a:defRPr>
            </a:lvl3pPr>
            <a:lvl4pPr marL="0" marR="0" lvl="3" indent="0" algn="r" rtl="0">
              <a:spcBef>
                <a:spcPts val="0"/>
              </a:spcBef>
              <a:buNone/>
              <a:defRPr sz="2000">
                <a:solidFill>
                  <a:schemeClr val="dk1"/>
                </a:solidFill>
                <a:latin typeface="Arial"/>
                <a:ea typeface="Arial"/>
                <a:cs typeface="Arial"/>
                <a:sym typeface="Arial"/>
              </a:defRPr>
            </a:lvl4pPr>
            <a:lvl5pPr marL="0" marR="0" lvl="4" indent="0" algn="r" rtl="0">
              <a:spcBef>
                <a:spcPts val="0"/>
              </a:spcBef>
              <a:buNone/>
              <a:defRPr sz="2000">
                <a:solidFill>
                  <a:schemeClr val="dk1"/>
                </a:solidFill>
                <a:latin typeface="Arial"/>
                <a:ea typeface="Arial"/>
                <a:cs typeface="Arial"/>
                <a:sym typeface="Arial"/>
              </a:defRPr>
            </a:lvl5pPr>
            <a:lvl6pPr marL="0" marR="0" lvl="5" indent="0" algn="r" rtl="0">
              <a:spcBef>
                <a:spcPts val="0"/>
              </a:spcBef>
              <a:buNone/>
              <a:defRPr sz="2000">
                <a:solidFill>
                  <a:schemeClr val="dk1"/>
                </a:solidFill>
                <a:latin typeface="Arial"/>
                <a:ea typeface="Arial"/>
                <a:cs typeface="Arial"/>
                <a:sym typeface="Arial"/>
              </a:defRPr>
            </a:lvl6pPr>
            <a:lvl7pPr marL="0" marR="0" lvl="6" indent="0" algn="r" rtl="0">
              <a:spcBef>
                <a:spcPts val="0"/>
              </a:spcBef>
              <a:buNone/>
              <a:defRPr sz="2000">
                <a:solidFill>
                  <a:schemeClr val="dk1"/>
                </a:solidFill>
                <a:latin typeface="Arial"/>
                <a:ea typeface="Arial"/>
                <a:cs typeface="Arial"/>
                <a:sym typeface="Arial"/>
              </a:defRPr>
            </a:lvl7pPr>
            <a:lvl8pPr marL="0" marR="0" lvl="7" indent="0" algn="r" rtl="0">
              <a:spcBef>
                <a:spcPts val="0"/>
              </a:spcBef>
              <a:buNone/>
              <a:defRPr sz="2000">
                <a:solidFill>
                  <a:schemeClr val="dk1"/>
                </a:solidFill>
                <a:latin typeface="Arial"/>
                <a:ea typeface="Arial"/>
                <a:cs typeface="Arial"/>
                <a:sym typeface="Arial"/>
              </a:defRPr>
            </a:lvl8pPr>
            <a:lvl9pPr marL="0" marR="0" lvl="8" indent="0" algn="r" rtl="0">
              <a:spcBef>
                <a:spcPts val="0"/>
              </a:spcBef>
              <a:buNone/>
              <a:defRPr sz="2000">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1747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838200" y="365125"/>
            <a:ext cx="10515600" cy="13256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dk1"/>
              </a:buClr>
              <a:buSzPts val="3000"/>
              <a:buFont typeface="Calibri"/>
              <a:buNone/>
              <a:defRPr sz="4000" b="0" i="0" u="none" strike="noStrike" cap="none">
                <a:solidFill>
                  <a:schemeClr val="dk1"/>
                </a:solidFill>
                <a:latin typeface="Calibri"/>
                <a:ea typeface="Calibri"/>
                <a:cs typeface="Calibri"/>
                <a:sym typeface="Calibri"/>
              </a:defRPr>
            </a:lvl1pPr>
            <a:lvl2pPr lvl="1" rtl="0">
              <a:spcBef>
                <a:spcPts val="0"/>
              </a:spcBef>
              <a:spcAft>
                <a:spcPts val="0"/>
              </a:spcAft>
              <a:buSzPts val="1200"/>
              <a:buNone/>
              <a:defRPr sz="2000"/>
            </a:lvl2pPr>
            <a:lvl3pPr lvl="2" rtl="0">
              <a:spcBef>
                <a:spcPts val="0"/>
              </a:spcBef>
              <a:spcAft>
                <a:spcPts val="0"/>
              </a:spcAft>
              <a:buSzPts val="1200"/>
              <a:buNone/>
              <a:defRPr sz="2000"/>
            </a:lvl3pPr>
            <a:lvl4pPr lvl="3" rtl="0">
              <a:spcBef>
                <a:spcPts val="0"/>
              </a:spcBef>
              <a:spcAft>
                <a:spcPts val="0"/>
              </a:spcAft>
              <a:buSzPts val="1200"/>
              <a:buNone/>
              <a:defRPr sz="2000"/>
            </a:lvl4pPr>
            <a:lvl5pPr lvl="4" rtl="0">
              <a:spcBef>
                <a:spcPts val="0"/>
              </a:spcBef>
              <a:spcAft>
                <a:spcPts val="0"/>
              </a:spcAft>
              <a:buSzPts val="1200"/>
              <a:buNone/>
              <a:defRPr sz="2000"/>
            </a:lvl5pPr>
            <a:lvl6pPr lvl="5" rtl="0">
              <a:spcBef>
                <a:spcPts val="0"/>
              </a:spcBef>
              <a:spcAft>
                <a:spcPts val="0"/>
              </a:spcAft>
              <a:buSzPts val="1200"/>
              <a:buNone/>
              <a:defRPr sz="2000"/>
            </a:lvl6pPr>
            <a:lvl7pPr lvl="6" rtl="0">
              <a:spcBef>
                <a:spcPts val="0"/>
              </a:spcBef>
              <a:spcAft>
                <a:spcPts val="0"/>
              </a:spcAft>
              <a:buSzPts val="1200"/>
              <a:buNone/>
              <a:defRPr sz="2000"/>
            </a:lvl7pPr>
            <a:lvl8pPr lvl="7" rtl="0">
              <a:spcBef>
                <a:spcPts val="0"/>
              </a:spcBef>
              <a:spcAft>
                <a:spcPts val="0"/>
              </a:spcAft>
              <a:buSzPts val="1200"/>
              <a:buNone/>
              <a:defRPr sz="2000"/>
            </a:lvl8pPr>
            <a:lvl9pPr lvl="8" rtl="0">
              <a:spcBef>
                <a:spcPts val="0"/>
              </a:spcBef>
              <a:spcAft>
                <a:spcPts val="0"/>
              </a:spcAft>
              <a:buSzPts val="1200"/>
              <a:buNone/>
              <a:defRPr sz="2000"/>
            </a:lvl9pPr>
          </a:lstStyle>
          <a:p>
            <a:endParaRPr/>
          </a:p>
        </p:txBody>
      </p:sp>
      <p:sp>
        <p:nvSpPr>
          <p:cNvPr id="62" name="Google Shape;62;p14"/>
          <p:cNvSpPr txBox="1">
            <a:spLocks noGrp="1"/>
          </p:cNvSpPr>
          <p:nvPr>
            <p:ph type="body" idx="1"/>
          </p:nvPr>
        </p:nvSpPr>
        <p:spPr>
          <a:xfrm>
            <a:off x="838200" y="1825625"/>
            <a:ext cx="10515600" cy="4351200"/>
          </a:xfrm>
          <a:prstGeom prst="rect">
            <a:avLst/>
          </a:prstGeom>
          <a:noFill/>
          <a:ln>
            <a:noFill/>
          </a:ln>
        </p:spPr>
        <p:txBody>
          <a:bodyPr spcFirstLastPara="1" wrap="square" lIns="75575" tIns="37775" rIns="75575" bIns="37775" anchor="t" anchorCtr="0"/>
          <a:lstStyle>
            <a:lvl1pPr marL="609585" marR="0" lvl="0" indent="-465655" algn="l" rtl="0">
              <a:lnSpc>
                <a:spcPct val="90000"/>
              </a:lnSpc>
              <a:spcBef>
                <a:spcPts val="933"/>
              </a:spcBef>
              <a:spcAft>
                <a:spcPts val="0"/>
              </a:spcAft>
              <a:buClr>
                <a:schemeClr val="dk1"/>
              </a:buClr>
              <a:buSzPts val="1900"/>
              <a:buFont typeface="Assistant"/>
              <a:buChar char="•"/>
              <a:defRPr sz="2533" i="0" u="none" strike="noStrike" cap="none">
                <a:solidFill>
                  <a:schemeClr val="dk1"/>
                </a:solidFill>
                <a:latin typeface="Assistant"/>
                <a:ea typeface="Assistant"/>
                <a:cs typeface="Assistant"/>
                <a:sym typeface="Assistant"/>
              </a:defRPr>
            </a:lvl1pPr>
            <a:lvl2pPr marL="1219170" marR="0" lvl="1" indent="-440256" algn="l" rtl="0">
              <a:lnSpc>
                <a:spcPct val="90000"/>
              </a:lnSpc>
              <a:spcBef>
                <a:spcPts val="2133"/>
              </a:spcBef>
              <a:spcAft>
                <a:spcPts val="0"/>
              </a:spcAft>
              <a:buClr>
                <a:schemeClr val="dk1"/>
              </a:buClr>
              <a:buSzPts val="1600"/>
              <a:buFont typeface="Assistant"/>
              <a:buChar char="•"/>
              <a:defRPr sz="2133" i="0" u="none" strike="noStrike" cap="none">
                <a:solidFill>
                  <a:schemeClr val="dk1"/>
                </a:solidFill>
                <a:latin typeface="Assistant"/>
                <a:ea typeface="Assistant"/>
                <a:cs typeface="Assistant"/>
                <a:sym typeface="Assistant"/>
              </a:defRPr>
            </a:lvl2pPr>
            <a:lvl3pPr marL="1828754" marR="0" lvl="2" indent="-423323" algn="l" rtl="0">
              <a:lnSpc>
                <a:spcPct val="90000"/>
              </a:lnSpc>
              <a:spcBef>
                <a:spcPts val="2133"/>
              </a:spcBef>
              <a:spcAft>
                <a:spcPts val="0"/>
              </a:spcAft>
              <a:buClr>
                <a:schemeClr val="dk1"/>
              </a:buClr>
              <a:buSzPts val="1400"/>
              <a:buFont typeface="Assistant"/>
              <a:buChar char="•"/>
              <a:defRPr sz="1867" i="0" u="none" strike="noStrike" cap="none">
                <a:solidFill>
                  <a:schemeClr val="dk1"/>
                </a:solidFill>
                <a:latin typeface="Assistant"/>
                <a:ea typeface="Assistant"/>
                <a:cs typeface="Assistant"/>
                <a:sym typeface="Assistant"/>
              </a:defRPr>
            </a:lvl3pPr>
            <a:lvl4pPr marL="2438339" marR="0" lvl="3" indent="-406390" algn="l" rtl="0">
              <a:lnSpc>
                <a:spcPct val="90000"/>
              </a:lnSpc>
              <a:spcBef>
                <a:spcPts val="2133"/>
              </a:spcBef>
              <a:spcAft>
                <a:spcPts val="0"/>
              </a:spcAft>
              <a:buClr>
                <a:schemeClr val="dk1"/>
              </a:buClr>
              <a:buSzPts val="1200"/>
              <a:buFont typeface="Assistant"/>
              <a:buChar char="•"/>
              <a:defRPr sz="1600" i="0" u="none" strike="noStrike" cap="none">
                <a:solidFill>
                  <a:schemeClr val="dk1"/>
                </a:solidFill>
                <a:latin typeface="Assistant"/>
                <a:ea typeface="Assistant"/>
                <a:cs typeface="Assistant"/>
                <a:sym typeface="Assistant"/>
              </a:defRPr>
            </a:lvl4pPr>
            <a:lvl5pPr marL="3047924" marR="0" lvl="4" indent="-406390" algn="l" rtl="0">
              <a:lnSpc>
                <a:spcPct val="90000"/>
              </a:lnSpc>
              <a:spcBef>
                <a:spcPts val="2133"/>
              </a:spcBef>
              <a:spcAft>
                <a:spcPts val="0"/>
              </a:spcAft>
              <a:buClr>
                <a:schemeClr val="dk1"/>
              </a:buClr>
              <a:buSzPts val="1200"/>
              <a:buFont typeface="Assistant"/>
              <a:buChar char="•"/>
              <a:defRPr sz="1600" i="0" u="none" strike="noStrike" cap="none">
                <a:solidFill>
                  <a:schemeClr val="dk1"/>
                </a:solidFill>
                <a:latin typeface="Assistant"/>
                <a:ea typeface="Assistant"/>
                <a:cs typeface="Assistant"/>
                <a:sym typeface="Assistant"/>
              </a:defRPr>
            </a:lvl5pPr>
            <a:lvl6pPr marL="3657509" marR="0" lvl="5" indent="-406390" algn="l" rtl="0">
              <a:lnSpc>
                <a:spcPct val="90000"/>
              </a:lnSpc>
              <a:spcBef>
                <a:spcPts val="2133"/>
              </a:spcBef>
              <a:spcAft>
                <a:spcPts val="0"/>
              </a:spcAft>
              <a:buClr>
                <a:schemeClr val="dk1"/>
              </a:buClr>
              <a:buSzPts val="1200"/>
              <a:buFont typeface="Assistant"/>
              <a:buChar char="•"/>
              <a:defRPr sz="1600" i="0" u="none" strike="noStrike" cap="none">
                <a:solidFill>
                  <a:schemeClr val="dk1"/>
                </a:solidFill>
                <a:latin typeface="Assistant"/>
                <a:ea typeface="Assistant"/>
                <a:cs typeface="Assistant"/>
                <a:sym typeface="Assistant"/>
              </a:defRPr>
            </a:lvl6pPr>
            <a:lvl7pPr marL="4267093" marR="0" lvl="6" indent="-406390" algn="l" rtl="0">
              <a:lnSpc>
                <a:spcPct val="90000"/>
              </a:lnSpc>
              <a:spcBef>
                <a:spcPts val="2133"/>
              </a:spcBef>
              <a:spcAft>
                <a:spcPts val="0"/>
              </a:spcAft>
              <a:buClr>
                <a:schemeClr val="dk1"/>
              </a:buClr>
              <a:buSzPts val="1200"/>
              <a:buFont typeface="Assistant"/>
              <a:buChar char="•"/>
              <a:defRPr sz="1600" i="0" u="none" strike="noStrike" cap="none">
                <a:solidFill>
                  <a:schemeClr val="dk1"/>
                </a:solidFill>
                <a:latin typeface="Assistant"/>
                <a:ea typeface="Assistant"/>
                <a:cs typeface="Assistant"/>
                <a:sym typeface="Assistant"/>
              </a:defRPr>
            </a:lvl7pPr>
            <a:lvl8pPr marL="4876678" marR="0" lvl="7" indent="-406390" algn="l" rtl="0">
              <a:lnSpc>
                <a:spcPct val="90000"/>
              </a:lnSpc>
              <a:spcBef>
                <a:spcPts val="2133"/>
              </a:spcBef>
              <a:spcAft>
                <a:spcPts val="0"/>
              </a:spcAft>
              <a:buClr>
                <a:schemeClr val="dk1"/>
              </a:buClr>
              <a:buSzPts val="1200"/>
              <a:buFont typeface="Assistant"/>
              <a:buChar char="•"/>
              <a:defRPr sz="1600" i="0" u="none" strike="noStrike" cap="none">
                <a:solidFill>
                  <a:schemeClr val="dk1"/>
                </a:solidFill>
                <a:latin typeface="Assistant"/>
                <a:ea typeface="Assistant"/>
                <a:cs typeface="Assistant"/>
                <a:sym typeface="Assistant"/>
              </a:defRPr>
            </a:lvl8pPr>
            <a:lvl9pPr marL="5486263" marR="0" lvl="8" indent="-406390" algn="l" rtl="0">
              <a:lnSpc>
                <a:spcPct val="90000"/>
              </a:lnSpc>
              <a:spcBef>
                <a:spcPts val="2133"/>
              </a:spcBef>
              <a:spcAft>
                <a:spcPts val="2133"/>
              </a:spcAft>
              <a:buClr>
                <a:schemeClr val="dk1"/>
              </a:buClr>
              <a:buSzPts val="1200"/>
              <a:buFont typeface="Assistant"/>
              <a:buChar char="•"/>
              <a:defRPr sz="1600" i="0" u="none" strike="noStrike" cap="none">
                <a:solidFill>
                  <a:schemeClr val="dk1"/>
                </a:solidFill>
                <a:latin typeface="Assistant"/>
                <a:ea typeface="Assistant"/>
                <a:cs typeface="Assistant"/>
                <a:sym typeface="Assistant"/>
              </a:defRPr>
            </a:lvl9pPr>
          </a:lstStyle>
          <a:p>
            <a:endParaRPr/>
          </a:p>
        </p:txBody>
      </p:sp>
      <p:sp>
        <p:nvSpPr>
          <p:cNvPr id="63" name="Google Shape;63;p14"/>
          <p:cNvSpPr txBox="1">
            <a:spLocks noGrp="1"/>
          </p:cNvSpPr>
          <p:nvPr>
            <p:ph type="ftr" idx="11"/>
          </p:nvPr>
        </p:nvSpPr>
        <p:spPr>
          <a:xfrm>
            <a:off x="4038600" y="6356351"/>
            <a:ext cx="4114800" cy="3652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1067" b="0" i="0" u="none" strike="noStrike" cap="none">
                <a:solidFill>
                  <a:schemeClr val="dk2"/>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4"/>
          <p:cNvSpPr txBox="1">
            <a:spLocks noGrp="1"/>
          </p:cNvSpPr>
          <p:nvPr>
            <p:ph type="sldNum" idx="12"/>
          </p:nvPr>
        </p:nvSpPr>
        <p:spPr>
          <a:xfrm>
            <a:off x="8610600" y="6356351"/>
            <a:ext cx="2743200" cy="3652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1733" b="0" i="0" u="none" strike="noStrike" cap="none">
                <a:solidFill>
                  <a:schemeClr val="dk1"/>
                </a:solidFill>
                <a:latin typeface="Calibri"/>
                <a:ea typeface="Calibri"/>
                <a:cs typeface="Calibri"/>
                <a:sym typeface="Calibri"/>
              </a:defRPr>
            </a:lvl1pPr>
            <a:lvl2pPr marL="0" marR="0" lvl="1" indent="0" algn="r" rtl="0">
              <a:spcBef>
                <a:spcPts val="0"/>
              </a:spcBef>
              <a:buNone/>
              <a:defRPr sz="1733" b="0" i="0" u="none" strike="noStrike" cap="none">
                <a:solidFill>
                  <a:schemeClr val="dk1"/>
                </a:solidFill>
                <a:latin typeface="Calibri"/>
                <a:ea typeface="Calibri"/>
                <a:cs typeface="Calibri"/>
                <a:sym typeface="Calibri"/>
              </a:defRPr>
            </a:lvl2pPr>
            <a:lvl3pPr marL="0" marR="0" lvl="2" indent="0" algn="r" rtl="0">
              <a:spcBef>
                <a:spcPts val="0"/>
              </a:spcBef>
              <a:buNone/>
              <a:defRPr sz="1733" b="0" i="0" u="none" strike="noStrike" cap="none">
                <a:solidFill>
                  <a:schemeClr val="dk1"/>
                </a:solidFill>
                <a:latin typeface="Calibri"/>
                <a:ea typeface="Calibri"/>
                <a:cs typeface="Calibri"/>
                <a:sym typeface="Calibri"/>
              </a:defRPr>
            </a:lvl3pPr>
            <a:lvl4pPr marL="0" marR="0" lvl="3" indent="0" algn="r" rtl="0">
              <a:spcBef>
                <a:spcPts val="0"/>
              </a:spcBef>
              <a:buNone/>
              <a:defRPr sz="1733" b="0" i="0" u="none" strike="noStrike" cap="none">
                <a:solidFill>
                  <a:schemeClr val="dk1"/>
                </a:solidFill>
                <a:latin typeface="Calibri"/>
                <a:ea typeface="Calibri"/>
                <a:cs typeface="Calibri"/>
                <a:sym typeface="Calibri"/>
              </a:defRPr>
            </a:lvl4pPr>
            <a:lvl5pPr marL="0" marR="0" lvl="4" indent="0" algn="r" rtl="0">
              <a:spcBef>
                <a:spcPts val="0"/>
              </a:spcBef>
              <a:buNone/>
              <a:defRPr sz="1733" b="0" i="0" u="none" strike="noStrike" cap="none">
                <a:solidFill>
                  <a:schemeClr val="dk1"/>
                </a:solidFill>
                <a:latin typeface="Calibri"/>
                <a:ea typeface="Calibri"/>
                <a:cs typeface="Calibri"/>
                <a:sym typeface="Calibri"/>
              </a:defRPr>
            </a:lvl5pPr>
            <a:lvl6pPr marL="0" marR="0" lvl="5" indent="0" algn="r" rtl="0">
              <a:spcBef>
                <a:spcPts val="0"/>
              </a:spcBef>
              <a:buNone/>
              <a:defRPr sz="1733" b="0" i="0" u="none" strike="noStrike" cap="none">
                <a:solidFill>
                  <a:schemeClr val="dk1"/>
                </a:solidFill>
                <a:latin typeface="Calibri"/>
                <a:ea typeface="Calibri"/>
                <a:cs typeface="Calibri"/>
                <a:sym typeface="Calibri"/>
              </a:defRPr>
            </a:lvl6pPr>
            <a:lvl7pPr marL="0" marR="0" lvl="6" indent="0" algn="r" rtl="0">
              <a:spcBef>
                <a:spcPts val="0"/>
              </a:spcBef>
              <a:buNone/>
              <a:defRPr sz="1733" b="0" i="0" u="none" strike="noStrike" cap="none">
                <a:solidFill>
                  <a:schemeClr val="dk1"/>
                </a:solidFill>
                <a:latin typeface="Calibri"/>
                <a:ea typeface="Calibri"/>
                <a:cs typeface="Calibri"/>
                <a:sym typeface="Calibri"/>
              </a:defRPr>
            </a:lvl7pPr>
            <a:lvl8pPr marL="0" marR="0" lvl="7" indent="0" algn="r" rtl="0">
              <a:spcBef>
                <a:spcPts val="0"/>
              </a:spcBef>
              <a:buNone/>
              <a:defRPr sz="1733" b="0" i="0" u="none" strike="noStrike" cap="none">
                <a:solidFill>
                  <a:schemeClr val="dk1"/>
                </a:solidFill>
                <a:latin typeface="Calibri"/>
                <a:ea typeface="Calibri"/>
                <a:cs typeface="Calibri"/>
                <a:sym typeface="Calibri"/>
              </a:defRPr>
            </a:lvl8pPr>
            <a:lvl9pPr marL="0" marR="0" lvl="8" indent="0" algn="r" rtl="0">
              <a:spcBef>
                <a:spcPts val="0"/>
              </a:spcBef>
              <a:buNone/>
              <a:defRPr sz="1733"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64580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838200" y="365125"/>
            <a:ext cx="10515600" cy="13256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dk1"/>
              </a:buClr>
              <a:buSzPts val="3000"/>
              <a:buFont typeface="Calibri"/>
              <a:buNone/>
              <a:defRPr sz="4000" b="0" i="0" u="none" strike="noStrike" cap="none">
                <a:solidFill>
                  <a:schemeClr val="dk1"/>
                </a:solidFill>
                <a:latin typeface="Calibri"/>
                <a:ea typeface="Calibri"/>
                <a:cs typeface="Calibri"/>
                <a:sym typeface="Calibri"/>
              </a:defRPr>
            </a:lvl1pPr>
            <a:lvl2pPr lvl="1" rtl="0">
              <a:spcBef>
                <a:spcPts val="0"/>
              </a:spcBef>
              <a:spcAft>
                <a:spcPts val="0"/>
              </a:spcAft>
              <a:buSzPts val="1200"/>
              <a:buNone/>
              <a:defRPr sz="2000"/>
            </a:lvl2pPr>
            <a:lvl3pPr lvl="2" rtl="0">
              <a:spcBef>
                <a:spcPts val="0"/>
              </a:spcBef>
              <a:spcAft>
                <a:spcPts val="0"/>
              </a:spcAft>
              <a:buSzPts val="1200"/>
              <a:buNone/>
              <a:defRPr sz="2000"/>
            </a:lvl3pPr>
            <a:lvl4pPr lvl="3" rtl="0">
              <a:spcBef>
                <a:spcPts val="0"/>
              </a:spcBef>
              <a:spcAft>
                <a:spcPts val="0"/>
              </a:spcAft>
              <a:buSzPts val="1200"/>
              <a:buNone/>
              <a:defRPr sz="2000"/>
            </a:lvl4pPr>
            <a:lvl5pPr lvl="4" rtl="0">
              <a:spcBef>
                <a:spcPts val="0"/>
              </a:spcBef>
              <a:spcAft>
                <a:spcPts val="0"/>
              </a:spcAft>
              <a:buSzPts val="1200"/>
              <a:buNone/>
              <a:defRPr sz="2000"/>
            </a:lvl5pPr>
            <a:lvl6pPr lvl="5" rtl="0">
              <a:spcBef>
                <a:spcPts val="0"/>
              </a:spcBef>
              <a:spcAft>
                <a:spcPts val="0"/>
              </a:spcAft>
              <a:buSzPts val="1200"/>
              <a:buNone/>
              <a:defRPr sz="2000"/>
            </a:lvl6pPr>
            <a:lvl7pPr lvl="6" rtl="0">
              <a:spcBef>
                <a:spcPts val="0"/>
              </a:spcBef>
              <a:spcAft>
                <a:spcPts val="0"/>
              </a:spcAft>
              <a:buSzPts val="1200"/>
              <a:buNone/>
              <a:defRPr sz="2000"/>
            </a:lvl7pPr>
            <a:lvl8pPr lvl="7" rtl="0">
              <a:spcBef>
                <a:spcPts val="0"/>
              </a:spcBef>
              <a:spcAft>
                <a:spcPts val="0"/>
              </a:spcAft>
              <a:buSzPts val="1200"/>
              <a:buNone/>
              <a:defRPr sz="2000"/>
            </a:lvl8pPr>
            <a:lvl9pPr lvl="8" rtl="0">
              <a:spcBef>
                <a:spcPts val="0"/>
              </a:spcBef>
              <a:spcAft>
                <a:spcPts val="0"/>
              </a:spcAft>
              <a:buSzPts val="1200"/>
              <a:buNone/>
              <a:defRPr sz="2000"/>
            </a:lvl9pPr>
          </a:lstStyle>
          <a:p>
            <a:endParaRPr/>
          </a:p>
        </p:txBody>
      </p:sp>
      <p:sp>
        <p:nvSpPr>
          <p:cNvPr id="67" name="Google Shape;67;p15"/>
          <p:cNvSpPr txBox="1">
            <a:spLocks noGrp="1"/>
          </p:cNvSpPr>
          <p:nvPr>
            <p:ph type="dt" idx="10"/>
          </p:nvPr>
        </p:nvSpPr>
        <p:spPr>
          <a:xfrm>
            <a:off x="838200" y="6356351"/>
            <a:ext cx="2743200" cy="365200"/>
          </a:xfrm>
          <a:prstGeom prst="rect">
            <a:avLst/>
          </a:prstGeom>
          <a:noFill/>
          <a:ln>
            <a:noFill/>
          </a:ln>
        </p:spPr>
        <p:txBody>
          <a:bodyPr spcFirstLastPara="1" wrap="square" lIns="75575" tIns="37775" rIns="75575" bIns="37775" anchor="ctr" anchorCtr="0"/>
          <a:lstStyle>
            <a:lvl1pPr marR="0" lvl="0" algn="l" rtl="0">
              <a:spcBef>
                <a:spcPts val="0"/>
              </a:spcBef>
              <a:spcAft>
                <a:spcPts val="0"/>
              </a:spcAft>
              <a:buSzPts val="1200"/>
              <a:buNone/>
              <a:defRPr sz="1067">
                <a:solidFill>
                  <a:srgbClr val="888888"/>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5"/>
          <p:cNvSpPr txBox="1">
            <a:spLocks noGrp="1"/>
          </p:cNvSpPr>
          <p:nvPr>
            <p:ph type="ftr" idx="11"/>
          </p:nvPr>
        </p:nvSpPr>
        <p:spPr>
          <a:xfrm>
            <a:off x="812800" y="6356352"/>
            <a:ext cx="3860800" cy="3652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1067">
                <a:solidFill>
                  <a:srgbClr val="888888"/>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15"/>
          <p:cNvSpPr txBox="1">
            <a:spLocks noGrp="1"/>
          </p:cNvSpPr>
          <p:nvPr>
            <p:ph type="sldNum" idx="12"/>
          </p:nvPr>
        </p:nvSpPr>
        <p:spPr>
          <a:xfrm>
            <a:off x="8610600" y="6356351"/>
            <a:ext cx="2743200" cy="3652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2000">
                <a:solidFill>
                  <a:schemeClr val="dk1"/>
                </a:solidFill>
                <a:latin typeface="Arial"/>
                <a:ea typeface="Arial"/>
                <a:cs typeface="Arial"/>
                <a:sym typeface="Arial"/>
              </a:defRPr>
            </a:lvl1pPr>
            <a:lvl2pPr marL="0" marR="0" lvl="1" indent="0" algn="r" rtl="0">
              <a:spcBef>
                <a:spcPts val="0"/>
              </a:spcBef>
              <a:buNone/>
              <a:defRPr sz="2000">
                <a:solidFill>
                  <a:schemeClr val="dk1"/>
                </a:solidFill>
                <a:latin typeface="Arial"/>
                <a:ea typeface="Arial"/>
                <a:cs typeface="Arial"/>
                <a:sym typeface="Arial"/>
              </a:defRPr>
            </a:lvl2pPr>
            <a:lvl3pPr marL="0" marR="0" lvl="2" indent="0" algn="r" rtl="0">
              <a:spcBef>
                <a:spcPts val="0"/>
              </a:spcBef>
              <a:buNone/>
              <a:defRPr sz="2000">
                <a:solidFill>
                  <a:schemeClr val="dk1"/>
                </a:solidFill>
                <a:latin typeface="Arial"/>
                <a:ea typeface="Arial"/>
                <a:cs typeface="Arial"/>
                <a:sym typeface="Arial"/>
              </a:defRPr>
            </a:lvl3pPr>
            <a:lvl4pPr marL="0" marR="0" lvl="3" indent="0" algn="r" rtl="0">
              <a:spcBef>
                <a:spcPts val="0"/>
              </a:spcBef>
              <a:buNone/>
              <a:defRPr sz="2000">
                <a:solidFill>
                  <a:schemeClr val="dk1"/>
                </a:solidFill>
                <a:latin typeface="Arial"/>
                <a:ea typeface="Arial"/>
                <a:cs typeface="Arial"/>
                <a:sym typeface="Arial"/>
              </a:defRPr>
            </a:lvl4pPr>
            <a:lvl5pPr marL="0" marR="0" lvl="4" indent="0" algn="r" rtl="0">
              <a:spcBef>
                <a:spcPts val="0"/>
              </a:spcBef>
              <a:buNone/>
              <a:defRPr sz="2000">
                <a:solidFill>
                  <a:schemeClr val="dk1"/>
                </a:solidFill>
                <a:latin typeface="Arial"/>
                <a:ea typeface="Arial"/>
                <a:cs typeface="Arial"/>
                <a:sym typeface="Arial"/>
              </a:defRPr>
            </a:lvl5pPr>
            <a:lvl6pPr marL="0" marR="0" lvl="5" indent="0" algn="r" rtl="0">
              <a:spcBef>
                <a:spcPts val="0"/>
              </a:spcBef>
              <a:buNone/>
              <a:defRPr sz="2000">
                <a:solidFill>
                  <a:schemeClr val="dk1"/>
                </a:solidFill>
                <a:latin typeface="Arial"/>
                <a:ea typeface="Arial"/>
                <a:cs typeface="Arial"/>
                <a:sym typeface="Arial"/>
              </a:defRPr>
            </a:lvl6pPr>
            <a:lvl7pPr marL="0" marR="0" lvl="6" indent="0" algn="r" rtl="0">
              <a:spcBef>
                <a:spcPts val="0"/>
              </a:spcBef>
              <a:buNone/>
              <a:defRPr sz="2000">
                <a:solidFill>
                  <a:schemeClr val="dk1"/>
                </a:solidFill>
                <a:latin typeface="Arial"/>
                <a:ea typeface="Arial"/>
                <a:cs typeface="Arial"/>
                <a:sym typeface="Arial"/>
              </a:defRPr>
            </a:lvl7pPr>
            <a:lvl8pPr marL="0" marR="0" lvl="7" indent="0" algn="r" rtl="0">
              <a:spcBef>
                <a:spcPts val="0"/>
              </a:spcBef>
              <a:buNone/>
              <a:defRPr sz="2000">
                <a:solidFill>
                  <a:schemeClr val="dk1"/>
                </a:solidFill>
                <a:latin typeface="Arial"/>
                <a:ea typeface="Arial"/>
                <a:cs typeface="Arial"/>
                <a:sym typeface="Arial"/>
              </a:defRPr>
            </a:lvl8pPr>
            <a:lvl9pPr marL="0" marR="0" lvl="8" indent="0" algn="r" rtl="0">
              <a:spcBef>
                <a:spcPts val="0"/>
              </a:spcBef>
              <a:buNone/>
              <a:defRPr sz="2000">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50331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_Title and Content 1">
  <p:cSld name="5_Title and Content 1">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838200" y="365125"/>
            <a:ext cx="10515600" cy="1325600"/>
          </a:xfrm>
          <a:prstGeom prst="rect">
            <a:avLst/>
          </a:prstGeom>
          <a:noFill/>
          <a:ln>
            <a:noFill/>
          </a:ln>
        </p:spPr>
        <p:txBody>
          <a:bodyPr spcFirstLastPara="1" wrap="square" lIns="75575" tIns="37775" rIns="75575" bIns="37775" anchor="ctr" anchorCtr="0"/>
          <a:lstStyle>
            <a:lvl1pPr marR="0" lvl="0" algn="r" rtl="0">
              <a:lnSpc>
                <a:spcPct val="90000"/>
              </a:lnSpc>
              <a:spcBef>
                <a:spcPts val="0"/>
              </a:spcBef>
              <a:spcAft>
                <a:spcPts val="0"/>
              </a:spcAft>
              <a:buClr>
                <a:schemeClr val="lt1"/>
              </a:buClr>
              <a:buSzPts val="3000"/>
              <a:buFont typeface="Calibri"/>
              <a:buNone/>
              <a:defRPr sz="4000" b="0" i="0" u="none" strike="noStrike" cap="none">
                <a:solidFill>
                  <a:schemeClr val="lt1"/>
                </a:solidFill>
                <a:latin typeface="Calibri"/>
                <a:ea typeface="Calibri"/>
                <a:cs typeface="Calibri"/>
                <a:sym typeface="Calibri"/>
              </a:defRPr>
            </a:lvl1pPr>
            <a:lvl2pPr lvl="1" rtl="0">
              <a:spcBef>
                <a:spcPts val="0"/>
              </a:spcBef>
              <a:spcAft>
                <a:spcPts val="0"/>
              </a:spcAft>
              <a:buSzPts val="1200"/>
              <a:buNone/>
              <a:defRPr sz="2000"/>
            </a:lvl2pPr>
            <a:lvl3pPr lvl="2" rtl="0">
              <a:spcBef>
                <a:spcPts val="0"/>
              </a:spcBef>
              <a:spcAft>
                <a:spcPts val="0"/>
              </a:spcAft>
              <a:buSzPts val="1200"/>
              <a:buNone/>
              <a:defRPr sz="2000"/>
            </a:lvl3pPr>
            <a:lvl4pPr lvl="3" rtl="0">
              <a:spcBef>
                <a:spcPts val="0"/>
              </a:spcBef>
              <a:spcAft>
                <a:spcPts val="0"/>
              </a:spcAft>
              <a:buSzPts val="1200"/>
              <a:buNone/>
              <a:defRPr sz="2000"/>
            </a:lvl4pPr>
            <a:lvl5pPr lvl="4" rtl="0">
              <a:spcBef>
                <a:spcPts val="0"/>
              </a:spcBef>
              <a:spcAft>
                <a:spcPts val="0"/>
              </a:spcAft>
              <a:buSzPts val="1200"/>
              <a:buNone/>
              <a:defRPr sz="2000"/>
            </a:lvl5pPr>
            <a:lvl6pPr lvl="5" rtl="0">
              <a:spcBef>
                <a:spcPts val="0"/>
              </a:spcBef>
              <a:spcAft>
                <a:spcPts val="0"/>
              </a:spcAft>
              <a:buSzPts val="1200"/>
              <a:buNone/>
              <a:defRPr sz="2000"/>
            </a:lvl6pPr>
            <a:lvl7pPr lvl="6" rtl="0">
              <a:spcBef>
                <a:spcPts val="0"/>
              </a:spcBef>
              <a:spcAft>
                <a:spcPts val="0"/>
              </a:spcAft>
              <a:buSzPts val="1200"/>
              <a:buNone/>
              <a:defRPr sz="2000"/>
            </a:lvl7pPr>
            <a:lvl8pPr lvl="7" rtl="0">
              <a:spcBef>
                <a:spcPts val="0"/>
              </a:spcBef>
              <a:spcAft>
                <a:spcPts val="0"/>
              </a:spcAft>
              <a:buSzPts val="1200"/>
              <a:buNone/>
              <a:defRPr sz="2000"/>
            </a:lvl8pPr>
            <a:lvl9pPr lvl="8" rtl="0">
              <a:spcBef>
                <a:spcPts val="0"/>
              </a:spcBef>
              <a:spcAft>
                <a:spcPts val="0"/>
              </a:spcAft>
              <a:buSzPts val="1200"/>
              <a:buNone/>
              <a:defRPr sz="2000"/>
            </a:lvl9pPr>
          </a:lstStyle>
          <a:p>
            <a:endParaRPr/>
          </a:p>
        </p:txBody>
      </p:sp>
      <p:sp>
        <p:nvSpPr>
          <p:cNvPr id="72" name="Google Shape;72;p16"/>
          <p:cNvSpPr txBox="1">
            <a:spLocks noGrp="1"/>
          </p:cNvSpPr>
          <p:nvPr>
            <p:ph type="dt" idx="10"/>
          </p:nvPr>
        </p:nvSpPr>
        <p:spPr>
          <a:xfrm>
            <a:off x="838200" y="6356351"/>
            <a:ext cx="2743200" cy="365200"/>
          </a:xfrm>
          <a:prstGeom prst="rect">
            <a:avLst/>
          </a:prstGeom>
          <a:noFill/>
          <a:ln>
            <a:noFill/>
          </a:ln>
        </p:spPr>
        <p:txBody>
          <a:bodyPr spcFirstLastPara="1" wrap="square" lIns="75575" tIns="37775" rIns="75575" bIns="37775" anchor="ctr" anchorCtr="0"/>
          <a:lstStyle>
            <a:lvl1pPr marR="0" lvl="0" algn="l" rtl="0">
              <a:spcBef>
                <a:spcPts val="0"/>
              </a:spcBef>
              <a:spcAft>
                <a:spcPts val="0"/>
              </a:spcAft>
              <a:buSzPts val="1200"/>
              <a:buNone/>
              <a:defRPr sz="1067">
                <a:solidFill>
                  <a:schemeClr val="lt1"/>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9pPr>
          </a:lstStyle>
          <a:p>
            <a:endParaRPr/>
          </a:p>
        </p:txBody>
      </p:sp>
      <p:sp>
        <p:nvSpPr>
          <p:cNvPr id="73" name="Google Shape;73;p16"/>
          <p:cNvSpPr txBox="1">
            <a:spLocks noGrp="1"/>
          </p:cNvSpPr>
          <p:nvPr>
            <p:ph type="ftr" idx="11"/>
          </p:nvPr>
        </p:nvSpPr>
        <p:spPr>
          <a:xfrm>
            <a:off x="812800" y="6356352"/>
            <a:ext cx="3860800" cy="365200"/>
          </a:xfrm>
          <a:prstGeom prst="rect">
            <a:avLst/>
          </a:prstGeom>
          <a:noFill/>
          <a:ln>
            <a:noFill/>
          </a:ln>
        </p:spPr>
        <p:txBody>
          <a:bodyPr spcFirstLastPara="1" wrap="square" lIns="75575" tIns="37775" rIns="75575" bIns="37775" anchor="ctr" anchorCtr="0"/>
          <a:lstStyle>
            <a:lvl1pPr marR="0" lvl="0" algn="ctr" rtl="0">
              <a:spcBef>
                <a:spcPts val="0"/>
              </a:spcBef>
              <a:spcAft>
                <a:spcPts val="0"/>
              </a:spcAft>
              <a:buSzPts val="1200"/>
              <a:buNone/>
              <a:defRPr sz="1067">
                <a:solidFill>
                  <a:schemeClr val="lt1"/>
                </a:solidFill>
                <a:latin typeface="Calibri"/>
                <a:ea typeface="Calibri"/>
                <a:cs typeface="Calibri"/>
                <a:sym typeface="Calibri"/>
              </a:defRPr>
            </a:lvl1pPr>
            <a:lvl2pPr marR="0" lvl="1"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200"/>
              <a:buNone/>
              <a:defRPr sz="2000" b="0" i="0" u="none" strike="noStrike" cap="none">
                <a:solidFill>
                  <a:schemeClr val="lt1"/>
                </a:solidFill>
                <a:latin typeface="Calibri"/>
                <a:ea typeface="Calibri"/>
                <a:cs typeface="Calibri"/>
                <a:sym typeface="Calibri"/>
              </a:defRPr>
            </a:lvl9pPr>
          </a:lstStyle>
          <a:p>
            <a:endParaRPr/>
          </a:p>
        </p:txBody>
      </p:sp>
      <p:sp>
        <p:nvSpPr>
          <p:cNvPr id="74" name="Google Shape;74;p16"/>
          <p:cNvSpPr txBox="1">
            <a:spLocks noGrp="1"/>
          </p:cNvSpPr>
          <p:nvPr>
            <p:ph type="sldNum" idx="12"/>
          </p:nvPr>
        </p:nvSpPr>
        <p:spPr>
          <a:xfrm>
            <a:off x="8610600" y="6356351"/>
            <a:ext cx="2743200" cy="365200"/>
          </a:xfrm>
          <a:prstGeom prst="rect">
            <a:avLst/>
          </a:prstGeom>
          <a:noFill/>
          <a:ln>
            <a:noFill/>
          </a:ln>
        </p:spPr>
        <p:txBody>
          <a:bodyPr spcFirstLastPara="1" wrap="square" lIns="75575" tIns="37775" rIns="75575" bIns="37775" anchor="t" anchorCtr="0">
            <a:noAutofit/>
          </a:bodyPr>
          <a:lstStyle>
            <a:lvl1pPr marL="0" marR="0" lvl="0" indent="0" algn="r" rtl="0">
              <a:spcBef>
                <a:spcPts val="0"/>
              </a:spcBef>
              <a:buNone/>
              <a:defRPr sz="2000">
                <a:solidFill>
                  <a:schemeClr val="lt1"/>
                </a:solidFill>
                <a:latin typeface="Arial"/>
                <a:ea typeface="Arial"/>
                <a:cs typeface="Arial"/>
                <a:sym typeface="Arial"/>
              </a:defRPr>
            </a:lvl1pPr>
            <a:lvl2pPr marL="0" marR="0" lvl="1" indent="0" algn="r" rtl="0">
              <a:spcBef>
                <a:spcPts val="0"/>
              </a:spcBef>
              <a:buNone/>
              <a:defRPr sz="2000">
                <a:solidFill>
                  <a:schemeClr val="lt1"/>
                </a:solidFill>
                <a:latin typeface="Arial"/>
                <a:ea typeface="Arial"/>
                <a:cs typeface="Arial"/>
                <a:sym typeface="Arial"/>
              </a:defRPr>
            </a:lvl2pPr>
            <a:lvl3pPr marL="0" marR="0" lvl="2" indent="0" algn="r" rtl="0">
              <a:spcBef>
                <a:spcPts val="0"/>
              </a:spcBef>
              <a:buNone/>
              <a:defRPr sz="2000">
                <a:solidFill>
                  <a:schemeClr val="lt1"/>
                </a:solidFill>
                <a:latin typeface="Arial"/>
                <a:ea typeface="Arial"/>
                <a:cs typeface="Arial"/>
                <a:sym typeface="Arial"/>
              </a:defRPr>
            </a:lvl3pPr>
            <a:lvl4pPr marL="0" marR="0" lvl="3" indent="0" algn="r" rtl="0">
              <a:spcBef>
                <a:spcPts val="0"/>
              </a:spcBef>
              <a:buNone/>
              <a:defRPr sz="2000">
                <a:solidFill>
                  <a:schemeClr val="lt1"/>
                </a:solidFill>
                <a:latin typeface="Arial"/>
                <a:ea typeface="Arial"/>
                <a:cs typeface="Arial"/>
                <a:sym typeface="Arial"/>
              </a:defRPr>
            </a:lvl4pPr>
            <a:lvl5pPr marL="0" marR="0" lvl="4" indent="0" algn="r" rtl="0">
              <a:spcBef>
                <a:spcPts val="0"/>
              </a:spcBef>
              <a:buNone/>
              <a:defRPr sz="2000">
                <a:solidFill>
                  <a:schemeClr val="lt1"/>
                </a:solidFill>
                <a:latin typeface="Arial"/>
                <a:ea typeface="Arial"/>
                <a:cs typeface="Arial"/>
                <a:sym typeface="Arial"/>
              </a:defRPr>
            </a:lvl5pPr>
            <a:lvl6pPr marL="0" marR="0" lvl="5" indent="0" algn="r" rtl="0">
              <a:spcBef>
                <a:spcPts val="0"/>
              </a:spcBef>
              <a:buNone/>
              <a:defRPr sz="2000">
                <a:solidFill>
                  <a:schemeClr val="lt1"/>
                </a:solidFill>
                <a:latin typeface="Arial"/>
                <a:ea typeface="Arial"/>
                <a:cs typeface="Arial"/>
                <a:sym typeface="Arial"/>
              </a:defRPr>
            </a:lvl6pPr>
            <a:lvl7pPr marL="0" marR="0" lvl="6" indent="0" algn="r" rtl="0">
              <a:spcBef>
                <a:spcPts val="0"/>
              </a:spcBef>
              <a:buNone/>
              <a:defRPr sz="2000">
                <a:solidFill>
                  <a:schemeClr val="lt1"/>
                </a:solidFill>
                <a:latin typeface="Arial"/>
                <a:ea typeface="Arial"/>
                <a:cs typeface="Arial"/>
                <a:sym typeface="Arial"/>
              </a:defRPr>
            </a:lvl7pPr>
            <a:lvl8pPr marL="0" marR="0" lvl="7" indent="0" algn="r" rtl="0">
              <a:spcBef>
                <a:spcPts val="0"/>
              </a:spcBef>
              <a:buNone/>
              <a:defRPr sz="2000">
                <a:solidFill>
                  <a:schemeClr val="lt1"/>
                </a:solidFill>
                <a:latin typeface="Arial"/>
                <a:ea typeface="Arial"/>
                <a:cs typeface="Arial"/>
                <a:sym typeface="Arial"/>
              </a:defRPr>
            </a:lvl8pPr>
            <a:lvl9pPr marL="0" marR="0" lvl="8" indent="0" algn="r" rtl="0">
              <a:spcBef>
                <a:spcPts val="0"/>
              </a:spcBef>
              <a:buNone/>
              <a:defRPr sz="2000">
                <a:solidFill>
                  <a:schemeClr val="lt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561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81E9-5151-4F71-9B9B-03921C7100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926AF3-D58B-42E4-8104-3F0C8175D062}"/>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4" name="Footer Placeholder 3">
            <a:extLst>
              <a:ext uri="{FF2B5EF4-FFF2-40B4-BE49-F238E27FC236}">
                <a16:creationId xmlns:a16="http://schemas.microsoft.com/office/drawing/2014/main" id="{78E9011F-AA57-48EF-9270-9FE69063A2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3DABDE-32C5-4215-9000-2D33593F9308}"/>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1412515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88F93B-C895-4803-94E6-27AB9B59A88A}"/>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3" name="Footer Placeholder 2">
            <a:extLst>
              <a:ext uri="{FF2B5EF4-FFF2-40B4-BE49-F238E27FC236}">
                <a16:creationId xmlns:a16="http://schemas.microsoft.com/office/drawing/2014/main" id="{078789DC-C7C4-4283-A78C-ABA5535BA1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7C97FB-5187-4877-BB9D-DA5AED8F2252}"/>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3047503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276E-EE7D-45FB-A648-FA21B9B92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2C9C96-F615-4603-83B0-B1A807E6C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67F64E-9138-4887-9FA3-75D4345468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86286E-E3A5-491A-ACD6-67D7F819A65D}"/>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6" name="Footer Placeholder 5">
            <a:extLst>
              <a:ext uri="{FF2B5EF4-FFF2-40B4-BE49-F238E27FC236}">
                <a16:creationId xmlns:a16="http://schemas.microsoft.com/office/drawing/2014/main" id="{C97AB2C5-E7B3-407F-9611-54DF56D43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9CC9F-9307-4053-AE1D-7FCBBD2E4B94}"/>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120828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29A2-2157-4070-9000-831A140EC0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5C9052-91C4-4711-B7A1-0D93F01C40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178767-AC88-474E-8CEF-E784E721B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64A73E-D341-4B96-AEB6-74B084B292A1}"/>
              </a:ext>
            </a:extLst>
          </p:cNvPr>
          <p:cNvSpPr>
            <a:spLocks noGrp="1"/>
          </p:cNvSpPr>
          <p:nvPr>
            <p:ph type="dt" sz="half" idx="10"/>
          </p:nvPr>
        </p:nvSpPr>
        <p:spPr/>
        <p:txBody>
          <a:bodyPr/>
          <a:lstStyle/>
          <a:p>
            <a:fld id="{68E3121C-0860-4B0B-9DE8-C35394788388}" type="datetimeFigureOut">
              <a:rPr lang="en-US" smtClean="0"/>
              <a:t>11/13/2018</a:t>
            </a:fld>
            <a:endParaRPr lang="en-US"/>
          </a:p>
        </p:txBody>
      </p:sp>
      <p:sp>
        <p:nvSpPr>
          <p:cNvPr id="6" name="Footer Placeholder 5">
            <a:extLst>
              <a:ext uri="{FF2B5EF4-FFF2-40B4-BE49-F238E27FC236}">
                <a16:creationId xmlns:a16="http://schemas.microsoft.com/office/drawing/2014/main" id="{13835B03-FCAC-4684-B94F-B7008C5C7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D474DA-513F-4A00-970B-86BDF338E990}"/>
              </a:ext>
            </a:extLst>
          </p:cNvPr>
          <p:cNvSpPr>
            <a:spLocks noGrp="1"/>
          </p:cNvSpPr>
          <p:nvPr>
            <p:ph type="sldNum" sz="quarter" idx="12"/>
          </p:nvPr>
        </p:nvSpPr>
        <p:spPr/>
        <p:txBody>
          <a:bodyPr/>
          <a:lstStyle/>
          <a:p>
            <a:fld id="{65D9CFC3-549D-4B55-B650-DA0A8C0BD942}" type="slidenum">
              <a:rPr lang="en-US" smtClean="0"/>
              <a:t>‹#›</a:t>
            </a:fld>
            <a:endParaRPr lang="en-US"/>
          </a:p>
        </p:txBody>
      </p:sp>
    </p:spTree>
    <p:extLst>
      <p:ext uri="{BB962C8B-B14F-4D97-AF65-F5344CB8AC3E}">
        <p14:creationId xmlns:p14="http://schemas.microsoft.com/office/powerpoint/2010/main" val="192980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image" Target="../media/image3.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image" Target="../media/image2.png"/><Relationship Id="rId2" Type="http://schemas.openxmlformats.org/officeDocument/2006/relationships/slideLayout" Target="../slideLayouts/slideLayout44.xml"/><Relationship Id="rId16" Type="http://schemas.openxmlformats.org/officeDocument/2006/relationships/theme" Target="../theme/theme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0E4DC8-1AE6-487C-8212-DBDD327051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596676-8C90-4001-87CB-F9F522D8C9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6DEF8-F113-42E8-B208-95F211C2D1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E3121C-0860-4B0B-9DE8-C35394788388}" type="datetimeFigureOut">
              <a:rPr lang="en-US" smtClean="0"/>
              <a:t>11/13/2018</a:t>
            </a:fld>
            <a:endParaRPr lang="en-US"/>
          </a:p>
        </p:txBody>
      </p:sp>
      <p:sp>
        <p:nvSpPr>
          <p:cNvPr id="5" name="Footer Placeholder 4">
            <a:extLst>
              <a:ext uri="{FF2B5EF4-FFF2-40B4-BE49-F238E27FC236}">
                <a16:creationId xmlns:a16="http://schemas.microsoft.com/office/drawing/2014/main" id="{A2A260D8-F120-4F47-8151-9F133CFB18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DAF385-147C-414D-A4A8-FD4540D08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9CFC3-549D-4B55-B650-DA0A8C0BD942}" type="slidenum">
              <a:rPr lang="en-US" smtClean="0"/>
              <a:t>‹#›</a:t>
            </a:fld>
            <a:endParaRPr lang="en-US"/>
          </a:p>
        </p:txBody>
      </p:sp>
    </p:spTree>
    <p:extLst>
      <p:ext uri="{BB962C8B-B14F-4D97-AF65-F5344CB8AC3E}">
        <p14:creationId xmlns:p14="http://schemas.microsoft.com/office/powerpoint/2010/main" val="3302998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5AB6EA-9B9A-45E1-A5E4-9C53D50049C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1BFB8A-2875-4D39-B8E0-E6EF0D9F8528}"/>
              </a:ext>
            </a:extLst>
          </p:cNvPr>
          <p:cNvSpPr>
            <a:spLocks noGrp="1"/>
          </p:cNvSpPr>
          <p:nvPr>
            <p:ph type="body" idx="1"/>
          </p:nvPr>
        </p:nvSpPr>
        <p:spPr>
          <a:xfrm>
            <a:off x="838200" y="1825626"/>
            <a:ext cx="1051560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5B4AF4-A322-4775-B6B6-59A06DA46965}"/>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873">
                <a:solidFill>
                  <a:schemeClr val="tx1">
                    <a:tint val="75000"/>
                  </a:schemeClr>
                </a:solidFill>
              </a:defRPr>
            </a:lvl1pPr>
          </a:lstStyle>
          <a:p>
            <a:fld id="{A4513AFB-AB22-4BD1-96E6-AAE0E878C25C}" type="datetime1">
              <a:rPr lang="en-US" smtClean="0"/>
              <a:t>11/13/2018</a:t>
            </a:fld>
            <a:endParaRPr lang="en-US"/>
          </a:p>
        </p:txBody>
      </p:sp>
      <p:sp>
        <p:nvSpPr>
          <p:cNvPr id="5" name="Footer Placeholder 4">
            <a:extLst>
              <a:ext uri="{FF2B5EF4-FFF2-40B4-BE49-F238E27FC236}">
                <a16:creationId xmlns:a16="http://schemas.microsoft.com/office/drawing/2014/main" id="{2407B8FA-AEE4-4866-A0FE-71F03D30EE08}"/>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873">
                <a:solidFill>
                  <a:schemeClr val="tx1">
                    <a:tint val="75000"/>
                  </a:schemeClr>
                </a:solidFill>
              </a:defRPr>
            </a:lvl1pPr>
          </a:lstStyle>
          <a:p>
            <a:endParaRPr lang="en-US"/>
          </a:p>
        </p:txBody>
      </p:sp>
      <p:pic>
        <p:nvPicPr>
          <p:cNvPr id="7" name="Picture 4" descr="D:\CISSP\logo on circle.png">
            <a:extLst>
              <a:ext uri="{FF2B5EF4-FFF2-40B4-BE49-F238E27FC236}">
                <a16:creationId xmlns:a16="http://schemas.microsoft.com/office/drawing/2014/main" id="{06B61707-D0AC-4FFF-ACAF-68488F786991}"/>
              </a:ext>
            </a:extLst>
          </p:cNvPr>
          <p:cNvPicPr>
            <a:picLocks noChangeAspect="1" noChangeArrowheads="1"/>
          </p:cNvPicPr>
          <p:nvPr userDrawn="1"/>
        </p:nvPicPr>
        <p:blipFill>
          <a:blip r:embed="rId33"/>
          <a:srcRect/>
          <a:stretch>
            <a:fillRect/>
          </a:stretch>
        </p:blipFill>
        <p:spPr bwMode="auto">
          <a:xfrm>
            <a:off x="277093" y="199779"/>
            <a:ext cx="1295737" cy="943221"/>
          </a:xfrm>
          <a:prstGeom prst="rect">
            <a:avLst/>
          </a:prstGeom>
          <a:noFill/>
        </p:spPr>
      </p:pic>
      <p:sp>
        <p:nvSpPr>
          <p:cNvPr id="9" name="Slide Number Placeholder 22">
            <a:extLst>
              <a:ext uri="{FF2B5EF4-FFF2-40B4-BE49-F238E27FC236}">
                <a16:creationId xmlns:a16="http://schemas.microsoft.com/office/drawing/2014/main" id="{F034BE70-7A16-45E3-935E-4D9CB63117A2}"/>
              </a:ext>
            </a:extLst>
          </p:cNvPr>
          <p:cNvSpPr>
            <a:spLocks noGrp="1"/>
          </p:cNvSpPr>
          <p:nvPr>
            <p:ph type="sldNum" sz="quarter" idx="4"/>
          </p:nvPr>
        </p:nvSpPr>
        <p:spPr>
          <a:xfrm>
            <a:off x="8610600" y="6356351"/>
            <a:ext cx="2743200" cy="365125"/>
          </a:xfrm>
          <a:prstGeom prst="rect">
            <a:avLst/>
          </a:prstGeom>
        </p:spPr>
        <p:txBody>
          <a:bodyPr/>
          <a:lstStyle>
            <a:lvl1pPr algn="r">
              <a:defRPr sz="1412">
                <a:solidFill>
                  <a:schemeClr val="tx1"/>
                </a:solidFill>
              </a:defRPr>
            </a:lvl1pPr>
          </a:lstStyle>
          <a:p>
            <a:pPr>
              <a:defRPr/>
            </a:pPr>
            <a:fld id="{9861821A-181D-4317-92E0-2829451E9DB3}" type="slidenum">
              <a:rPr lang="en-US" altLang="en-US" smtClean="0"/>
              <a:pPr>
                <a:defRPr/>
              </a:pPr>
              <a:t>‹#›</a:t>
            </a:fld>
            <a:endParaRPr lang="en-US" altLang="en-US" dirty="0"/>
          </a:p>
        </p:txBody>
      </p:sp>
    </p:spTree>
    <p:extLst>
      <p:ext uri="{BB962C8B-B14F-4D97-AF65-F5344CB8AC3E}">
        <p14:creationId xmlns:p14="http://schemas.microsoft.com/office/powerpoint/2010/main" val="2016337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ftr="0" dt="0"/>
  <p:txStyles>
    <p:titleStyle>
      <a:lvl1pPr algn="r" defTabSz="665649" rtl="0" eaLnBrk="1" latinLnBrk="0" hangingPunct="1">
        <a:lnSpc>
          <a:spcPct val="90000"/>
        </a:lnSpc>
        <a:spcBef>
          <a:spcPct val="0"/>
        </a:spcBef>
        <a:buNone/>
        <a:defRPr sz="3203" kern="1200">
          <a:solidFill>
            <a:schemeClr val="tx1"/>
          </a:solidFill>
          <a:latin typeface="+mj-lt"/>
          <a:ea typeface="+mj-ea"/>
          <a:cs typeface="+mj-cs"/>
        </a:defRPr>
      </a:lvl1pPr>
    </p:titleStyle>
    <p:bodyStyle>
      <a:lvl1pPr marL="166412" indent="-166412" algn="l" defTabSz="665649" rtl="0" eaLnBrk="1" latinLnBrk="0" hangingPunct="1">
        <a:lnSpc>
          <a:spcPct val="90000"/>
        </a:lnSpc>
        <a:spcBef>
          <a:spcPts val="728"/>
        </a:spcBef>
        <a:buFont typeface="Arial" panose="020B0604020202020204" pitchFamily="34" charset="0"/>
        <a:buChar char="•"/>
        <a:defRPr sz="2039" kern="1200">
          <a:solidFill>
            <a:schemeClr val="tx1"/>
          </a:solidFill>
          <a:latin typeface="+mn-lt"/>
          <a:ea typeface="+mn-ea"/>
          <a:cs typeface="+mn-cs"/>
        </a:defRPr>
      </a:lvl1pPr>
      <a:lvl2pPr marL="499237" indent="-166412" algn="l" defTabSz="665649" rtl="0" eaLnBrk="1" latinLnBrk="0" hangingPunct="1">
        <a:lnSpc>
          <a:spcPct val="90000"/>
        </a:lnSpc>
        <a:spcBef>
          <a:spcPts val="364"/>
        </a:spcBef>
        <a:buFont typeface="Arial" panose="020B0604020202020204" pitchFamily="34" charset="0"/>
        <a:buChar char="•"/>
        <a:defRPr sz="1747" kern="1200">
          <a:solidFill>
            <a:schemeClr val="tx1"/>
          </a:solidFill>
          <a:latin typeface="+mn-lt"/>
          <a:ea typeface="+mn-ea"/>
          <a:cs typeface="+mn-cs"/>
        </a:defRPr>
      </a:lvl2pPr>
      <a:lvl3pPr marL="832061" indent="-166412" algn="l" defTabSz="665649" rtl="0" eaLnBrk="1" latinLnBrk="0" hangingPunct="1">
        <a:lnSpc>
          <a:spcPct val="90000"/>
        </a:lnSpc>
        <a:spcBef>
          <a:spcPts val="364"/>
        </a:spcBef>
        <a:buFont typeface="Arial" panose="020B0604020202020204" pitchFamily="34" charset="0"/>
        <a:buChar char="•"/>
        <a:defRPr sz="1456" kern="1200">
          <a:solidFill>
            <a:schemeClr val="tx1"/>
          </a:solidFill>
          <a:latin typeface="+mn-lt"/>
          <a:ea typeface="+mn-ea"/>
          <a:cs typeface="+mn-cs"/>
        </a:defRPr>
      </a:lvl3pPr>
      <a:lvl4pPr marL="1164884" indent="-166412" algn="l" defTabSz="665649" rtl="0" eaLnBrk="1" latinLnBrk="0" hangingPunct="1">
        <a:lnSpc>
          <a:spcPct val="90000"/>
        </a:lnSpc>
        <a:spcBef>
          <a:spcPts val="364"/>
        </a:spcBef>
        <a:buFont typeface="Arial" panose="020B0604020202020204" pitchFamily="34" charset="0"/>
        <a:buChar char="•"/>
        <a:defRPr sz="1311" kern="1200">
          <a:solidFill>
            <a:schemeClr val="tx1"/>
          </a:solidFill>
          <a:latin typeface="+mn-lt"/>
          <a:ea typeface="+mn-ea"/>
          <a:cs typeface="+mn-cs"/>
        </a:defRPr>
      </a:lvl4pPr>
      <a:lvl5pPr marL="1497709" indent="-166412" algn="l" defTabSz="665649" rtl="0" eaLnBrk="1" latinLnBrk="0" hangingPunct="1">
        <a:lnSpc>
          <a:spcPct val="90000"/>
        </a:lnSpc>
        <a:spcBef>
          <a:spcPts val="364"/>
        </a:spcBef>
        <a:buFont typeface="Arial" panose="020B0604020202020204" pitchFamily="34" charset="0"/>
        <a:buChar char="•"/>
        <a:defRPr sz="1311" kern="1200">
          <a:solidFill>
            <a:schemeClr val="tx1"/>
          </a:solidFill>
          <a:latin typeface="+mn-lt"/>
          <a:ea typeface="+mn-ea"/>
          <a:cs typeface="+mn-cs"/>
        </a:defRPr>
      </a:lvl5pPr>
      <a:lvl6pPr marL="1830533" indent="-166412" algn="l" defTabSz="665649" rtl="0" eaLnBrk="1" latinLnBrk="0" hangingPunct="1">
        <a:lnSpc>
          <a:spcPct val="90000"/>
        </a:lnSpc>
        <a:spcBef>
          <a:spcPts val="364"/>
        </a:spcBef>
        <a:buFont typeface="Arial" panose="020B0604020202020204" pitchFamily="34" charset="0"/>
        <a:buChar char="•"/>
        <a:defRPr sz="1311" kern="1200">
          <a:solidFill>
            <a:schemeClr val="tx1"/>
          </a:solidFill>
          <a:latin typeface="+mn-lt"/>
          <a:ea typeface="+mn-ea"/>
          <a:cs typeface="+mn-cs"/>
        </a:defRPr>
      </a:lvl6pPr>
      <a:lvl7pPr marL="2163357" indent="-166412" algn="l" defTabSz="665649" rtl="0" eaLnBrk="1" latinLnBrk="0" hangingPunct="1">
        <a:lnSpc>
          <a:spcPct val="90000"/>
        </a:lnSpc>
        <a:spcBef>
          <a:spcPts val="364"/>
        </a:spcBef>
        <a:buFont typeface="Arial" panose="020B0604020202020204" pitchFamily="34" charset="0"/>
        <a:buChar char="•"/>
        <a:defRPr sz="1311" kern="1200">
          <a:solidFill>
            <a:schemeClr val="tx1"/>
          </a:solidFill>
          <a:latin typeface="+mn-lt"/>
          <a:ea typeface="+mn-ea"/>
          <a:cs typeface="+mn-cs"/>
        </a:defRPr>
      </a:lvl7pPr>
      <a:lvl8pPr marL="2496182" indent="-166412" algn="l" defTabSz="665649" rtl="0" eaLnBrk="1" latinLnBrk="0" hangingPunct="1">
        <a:lnSpc>
          <a:spcPct val="90000"/>
        </a:lnSpc>
        <a:spcBef>
          <a:spcPts val="364"/>
        </a:spcBef>
        <a:buFont typeface="Arial" panose="020B0604020202020204" pitchFamily="34" charset="0"/>
        <a:buChar char="•"/>
        <a:defRPr sz="1311" kern="1200">
          <a:solidFill>
            <a:schemeClr val="tx1"/>
          </a:solidFill>
          <a:latin typeface="+mn-lt"/>
          <a:ea typeface="+mn-ea"/>
          <a:cs typeface="+mn-cs"/>
        </a:defRPr>
      </a:lvl8pPr>
      <a:lvl9pPr marL="2829005" indent="-166412" algn="l" defTabSz="665649" rtl="0" eaLnBrk="1" latinLnBrk="0" hangingPunct="1">
        <a:lnSpc>
          <a:spcPct val="90000"/>
        </a:lnSpc>
        <a:spcBef>
          <a:spcPts val="364"/>
        </a:spcBef>
        <a:buFont typeface="Arial" panose="020B0604020202020204" pitchFamily="34" charset="0"/>
        <a:buChar char="•"/>
        <a:defRPr sz="1311" kern="1200">
          <a:solidFill>
            <a:schemeClr val="tx1"/>
          </a:solidFill>
          <a:latin typeface="+mn-lt"/>
          <a:ea typeface="+mn-ea"/>
          <a:cs typeface="+mn-cs"/>
        </a:defRPr>
      </a:lvl9pPr>
    </p:bodyStyle>
    <p:otherStyle>
      <a:defPPr>
        <a:defRPr lang="en-US"/>
      </a:defPPr>
      <a:lvl1pPr marL="0" algn="l" defTabSz="665649" rtl="0" eaLnBrk="1" latinLnBrk="0" hangingPunct="1">
        <a:defRPr sz="1311" kern="1200">
          <a:solidFill>
            <a:schemeClr val="tx1"/>
          </a:solidFill>
          <a:latin typeface="+mn-lt"/>
          <a:ea typeface="+mn-ea"/>
          <a:cs typeface="+mn-cs"/>
        </a:defRPr>
      </a:lvl1pPr>
      <a:lvl2pPr marL="332824" algn="l" defTabSz="665649" rtl="0" eaLnBrk="1" latinLnBrk="0" hangingPunct="1">
        <a:defRPr sz="1311" kern="1200">
          <a:solidFill>
            <a:schemeClr val="tx1"/>
          </a:solidFill>
          <a:latin typeface="+mn-lt"/>
          <a:ea typeface="+mn-ea"/>
          <a:cs typeface="+mn-cs"/>
        </a:defRPr>
      </a:lvl2pPr>
      <a:lvl3pPr marL="665649" algn="l" defTabSz="665649" rtl="0" eaLnBrk="1" latinLnBrk="0" hangingPunct="1">
        <a:defRPr sz="1311" kern="1200">
          <a:solidFill>
            <a:schemeClr val="tx1"/>
          </a:solidFill>
          <a:latin typeface="+mn-lt"/>
          <a:ea typeface="+mn-ea"/>
          <a:cs typeface="+mn-cs"/>
        </a:defRPr>
      </a:lvl3pPr>
      <a:lvl4pPr marL="998472" algn="l" defTabSz="665649" rtl="0" eaLnBrk="1" latinLnBrk="0" hangingPunct="1">
        <a:defRPr sz="1311" kern="1200">
          <a:solidFill>
            <a:schemeClr val="tx1"/>
          </a:solidFill>
          <a:latin typeface="+mn-lt"/>
          <a:ea typeface="+mn-ea"/>
          <a:cs typeface="+mn-cs"/>
        </a:defRPr>
      </a:lvl4pPr>
      <a:lvl5pPr marL="1331296" algn="l" defTabSz="665649" rtl="0" eaLnBrk="1" latinLnBrk="0" hangingPunct="1">
        <a:defRPr sz="1311" kern="1200">
          <a:solidFill>
            <a:schemeClr val="tx1"/>
          </a:solidFill>
          <a:latin typeface="+mn-lt"/>
          <a:ea typeface="+mn-ea"/>
          <a:cs typeface="+mn-cs"/>
        </a:defRPr>
      </a:lvl5pPr>
      <a:lvl6pPr marL="1664121" algn="l" defTabSz="665649" rtl="0" eaLnBrk="1" latinLnBrk="0" hangingPunct="1">
        <a:defRPr sz="1311" kern="1200">
          <a:solidFill>
            <a:schemeClr val="tx1"/>
          </a:solidFill>
          <a:latin typeface="+mn-lt"/>
          <a:ea typeface="+mn-ea"/>
          <a:cs typeface="+mn-cs"/>
        </a:defRPr>
      </a:lvl6pPr>
      <a:lvl7pPr marL="1996945" algn="l" defTabSz="665649" rtl="0" eaLnBrk="1" latinLnBrk="0" hangingPunct="1">
        <a:defRPr sz="1311" kern="1200">
          <a:solidFill>
            <a:schemeClr val="tx1"/>
          </a:solidFill>
          <a:latin typeface="+mn-lt"/>
          <a:ea typeface="+mn-ea"/>
          <a:cs typeface="+mn-cs"/>
        </a:defRPr>
      </a:lvl7pPr>
      <a:lvl8pPr marL="2329768" algn="l" defTabSz="665649" rtl="0" eaLnBrk="1" latinLnBrk="0" hangingPunct="1">
        <a:defRPr sz="1311" kern="1200">
          <a:solidFill>
            <a:schemeClr val="tx1"/>
          </a:solidFill>
          <a:latin typeface="+mn-lt"/>
          <a:ea typeface="+mn-ea"/>
          <a:cs typeface="+mn-cs"/>
        </a:defRPr>
      </a:lvl8pPr>
      <a:lvl9pPr marL="2662593" algn="l" defTabSz="665649" rtl="0" eaLnBrk="1" latinLnBrk="0" hangingPunct="1">
        <a:defRPr sz="131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3757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Assistant ExtraBold"/>
              <a:buNone/>
              <a:defRPr sz="2800">
                <a:solidFill>
                  <a:schemeClr val="dk1"/>
                </a:solidFill>
                <a:latin typeface="Assistant ExtraBold"/>
                <a:ea typeface="Assistant ExtraBold"/>
                <a:cs typeface="Assistant ExtraBold"/>
                <a:sym typeface="Assistan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265233"/>
            <a:ext cx="8108000" cy="4555200"/>
          </a:xfrm>
          <a:prstGeom prst="rect">
            <a:avLst/>
          </a:prstGeom>
          <a:noFill/>
          <a:ln>
            <a:noFill/>
          </a:ln>
        </p:spPr>
        <p:txBody>
          <a:bodyPr spcFirstLastPara="1" wrap="square" lIns="91425" tIns="91425" rIns="91425" bIns="91425" anchor="t" anchorCtr="0"/>
          <a:lstStyle>
            <a:lvl1pPr marL="457200" lvl="0" indent="-292100">
              <a:lnSpc>
                <a:spcPct val="150000"/>
              </a:lnSpc>
              <a:spcBef>
                <a:spcPts val="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1pPr>
            <a:lvl2pPr marL="914400" lvl="1"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2pPr>
            <a:lvl3pPr marL="1371600" lvl="2"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3pPr>
            <a:lvl4pPr marL="1828800" lvl="3"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4pPr>
            <a:lvl5pPr marL="2286000" lvl="4"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5pPr>
            <a:lvl6pPr marL="2743200" lvl="5"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6pPr>
            <a:lvl7pPr marL="3200400" lvl="6" indent="-292100">
              <a:lnSpc>
                <a:spcPct val="150000"/>
              </a:lnSpc>
              <a:spcBef>
                <a:spcPts val="1600"/>
              </a:spcBef>
              <a:spcAft>
                <a:spcPts val="0"/>
              </a:spcAft>
              <a:buClr>
                <a:srgbClr val="161B25"/>
              </a:buClr>
              <a:buSzPts val="1000"/>
              <a:buFont typeface="Assistant SemiBold"/>
              <a:buChar char="●"/>
              <a:defRPr>
                <a:solidFill>
                  <a:srgbClr val="161B25"/>
                </a:solidFill>
                <a:latin typeface="Assistant SemiBold"/>
                <a:ea typeface="Assistant SemiBold"/>
                <a:cs typeface="Assistant SemiBold"/>
                <a:sym typeface="Assistant SemiBold"/>
              </a:defRPr>
            </a:lvl7pPr>
            <a:lvl8pPr marL="3657600" lvl="7" indent="-317500">
              <a:lnSpc>
                <a:spcPct val="150000"/>
              </a:lnSpc>
              <a:spcBef>
                <a:spcPts val="1600"/>
              </a:spcBef>
              <a:spcAft>
                <a:spcPts val="0"/>
              </a:spcAft>
              <a:buClr>
                <a:srgbClr val="161B25"/>
              </a:buClr>
              <a:buSzPts val="1400"/>
              <a:buFont typeface="Assistant SemiBold"/>
              <a:buChar char="○"/>
              <a:defRPr>
                <a:solidFill>
                  <a:srgbClr val="161B25"/>
                </a:solidFill>
                <a:latin typeface="Assistant SemiBold"/>
                <a:ea typeface="Assistant SemiBold"/>
                <a:cs typeface="Assistant SemiBold"/>
                <a:sym typeface="Assistant SemiBold"/>
              </a:defRPr>
            </a:lvl8pPr>
            <a:lvl9pPr marL="4114800" lvl="8" indent="-317500">
              <a:lnSpc>
                <a:spcPct val="150000"/>
              </a:lnSpc>
              <a:spcBef>
                <a:spcPts val="1600"/>
              </a:spcBef>
              <a:spcAft>
                <a:spcPts val="1600"/>
              </a:spcAft>
              <a:buClr>
                <a:srgbClr val="161B25"/>
              </a:buClr>
              <a:buSzPts val="1400"/>
              <a:buFont typeface="Assistant SemiBold"/>
              <a:buChar char="■"/>
              <a:defRPr>
                <a:solidFill>
                  <a:srgbClr val="161B25"/>
                </a:solidFill>
                <a:latin typeface="Assistant SemiBold"/>
                <a:ea typeface="Assistant SemiBold"/>
                <a:cs typeface="Assistant SemiBold"/>
                <a:sym typeface="Assistant SemiBold"/>
              </a:defRPr>
            </a:lvl9pPr>
          </a:lstStyle>
          <a:p>
            <a:endParaRPr/>
          </a:p>
        </p:txBody>
      </p:sp>
      <p:pic>
        <p:nvPicPr>
          <p:cNvPr id="8" name="Google Shape;8;p1"/>
          <p:cNvPicPr preferRelativeResize="0"/>
          <p:nvPr/>
        </p:nvPicPr>
        <p:blipFill>
          <a:blip r:embed="rId17">
            <a:alphaModFix/>
          </a:blip>
          <a:stretch>
            <a:fillRect/>
          </a:stretch>
        </p:blipFill>
        <p:spPr>
          <a:xfrm>
            <a:off x="4107463" y="1083467"/>
            <a:ext cx="3977067" cy="4081468"/>
          </a:xfrm>
          <a:prstGeom prst="rect">
            <a:avLst/>
          </a:prstGeom>
          <a:noFill/>
          <a:ln>
            <a:noFill/>
          </a:ln>
        </p:spPr>
      </p:pic>
      <p:sp>
        <p:nvSpPr>
          <p:cNvPr id="9" name="Google Shape;9;p1"/>
          <p:cNvSpPr/>
          <p:nvPr/>
        </p:nvSpPr>
        <p:spPr>
          <a:xfrm>
            <a:off x="0" y="6302200"/>
            <a:ext cx="12192000" cy="555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1"/>
          <p:cNvSpPr txBox="1"/>
          <p:nvPr/>
        </p:nvSpPr>
        <p:spPr>
          <a:xfrm>
            <a:off x="2343433" y="6295900"/>
            <a:ext cx="6180000" cy="504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 sz="1067">
                <a:solidFill>
                  <a:srgbClr val="EEEEEE"/>
                </a:solidFill>
              </a:rPr>
              <a:t>Exclusive to Cybrary for Business customers and Cybrary Insider Pros. Live online certification prep, speciality knowledge, skill and ability training, product training and more!</a:t>
            </a:r>
            <a:endParaRPr sz="1067">
              <a:solidFill>
                <a:srgbClr val="EEEEEE"/>
              </a:solidFill>
            </a:endParaRPr>
          </a:p>
        </p:txBody>
      </p:sp>
      <p:pic>
        <p:nvPicPr>
          <p:cNvPr id="11" name="Google Shape;11;p1"/>
          <p:cNvPicPr preferRelativeResize="0"/>
          <p:nvPr/>
        </p:nvPicPr>
        <p:blipFill>
          <a:blip r:embed="rId18">
            <a:alphaModFix/>
          </a:blip>
          <a:stretch>
            <a:fillRect/>
          </a:stretch>
        </p:blipFill>
        <p:spPr>
          <a:xfrm>
            <a:off x="221400" y="6489100"/>
            <a:ext cx="2026667" cy="181800"/>
          </a:xfrm>
          <a:prstGeom prst="rect">
            <a:avLst/>
          </a:prstGeom>
          <a:noFill/>
          <a:ln>
            <a:noFill/>
          </a:ln>
        </p:spPr>
      </p:pic>
    </p:spTree>
    <p:extLst>
      <p:ext uri="{BB962C8B-B14F-4D97-AF65-F5344CB8AC3E}">
        <p14:creationId xmlns:p14="http://schemas.microsoft.com/office/powerpoint/2010/main" val="1156456126"/>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5.xml"/></Relationships>
</file>

<file path=ppt/slides/_rels/slide1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6.xml"/><Relationship Id="rId1" Type="http://schemas.openxmlformats.org/officeDocument/2006/relationships/slideLayout" Target="../slideLayouts/slideLayout55.xml"/><Relationship Id="rId5" Type="http://schemas.openxmlformats.org/officeDocument/2006/relationships/image" Target="../media/image38.png"/><Relationship Id="rId4" Type="http://schemas.openxmlformats.org/officeDocument/2006/relationships/image" Target="../media/image3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5.xml"/></Relationships>
</file>

<file path=ppt/slides/_rels/slide1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19.xml"/><Relationship Id="rId1" Type="http://schemas.openxmlformats.org/officeDocument/2006/relationships/slideLayout" Target="../slideLayouts/slideLayout5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4.xml"/></Relationships>
</file>

<file path=ppt/slides/_rels/slide1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54.xml"/></Relationships>
</file>

<file path=ppt/slides/_rels/slide1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26.xml"/><Relationship Id="rId1" Type="http://schemas.openxmlformats.org/officeDocument/2006/relationships/slideLayout" Target="../slideLayouts/slideLayout5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4.xml"/></Relationships>
</file>

<file path=ppt/slides/_rels/slide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2.xml"/><Relationship Id="rId1" Type="http://schemas.openxmlformats.org/officeDocument/2006/relationships/slideLayout" Target="../slideLayouts/slideLayout5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9.xml"/></Relationships>
</file>

<file path=ppt/slides/_rels/slide1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6.xml"/><Relationship Id="rId1" Type="http://schemas.openxmlformats.org/officeDocument/2006/relationships/slideLayout" Target="../slideLayouts/slideLayout54.xml"/></Relationships>
</file>

<file path=ppt/slides/_rels/slide1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4.xml"/></Relationships>
</file>

<file path=ppt/slides/_rels/slide1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8.xml"/><Relationship Id="rId1" Type="http://schemas.openxmlformats.org/officeDocument/2006/relationships/slideLayout" Target="../slideLayouts/slideLayout54.xml"/></Relationships>
</file>

<file path=ppt/slides/_rels/slide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9.xml"/><Relationship Id="rId1" Type="http://schemas.openxmlformats.org/officeDocument/2006/relationships/slideLayout" Target="../slideLayouts/slideLayout5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9.xml"/></Relationships>
</file>

<file path=ppt/slides/_rels/slide1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2.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4.xml"/><Relationship Id="rId5" Type="http://schemas.openxmlformats.org/officeDocument/2006/relationships/image" Target="../media/image51.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3.xml"/><Relationship Id="rId1" Type="http://schemas.openxmlformats.org/officeDocument/2006/relationships/slideLayout" Target="../slideLayouts/slideLayout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4.xml"/><Relationship Id="rId1" Type="http://schemas.openxmlformats.org/officeDocument/2006/relationships/slideLayout" Target="../slideLayouts/slideLayout54.xml"/><Relationship Id="rId4" Type="http://schemas.openxmlformats.org/officeDocument/2006/relationships/image" Target="../media/image53.jpg"/></Relationships>
</file>

<file path=ppt/slides/_rels/slide1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45.xml"/><Relationship Id="rId4" Type="http://schemas.openxmlformats.org/officeDocument/2006/relationships/image" Target="../media/image5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4.xml"/></Relationships>
</file>

<file path=ppt/slides/_rels/slide15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46.xml"/><Relationship Id="rId1" Type="http://schemas.openxmlformats.org/officeDocument/2006/relationships/slideLayout" Target="../slideLayouts/slideLayout5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4.xml"/></Relationships>
</file>

<file path=ppt/slides/_rels/slide1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9.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4.xml"/></Relationships>
</file>

<file path=ppt/slides/_rels/slide1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1.xml"/><Relationship Id="rId1" Type="http://schemas.openxmlformats.org/officeDocument/2006/relationships/slideLayout" Target="../slideLayouts/slideLayout54.xml"/></Relationships>
</file>

<file path=ppt/slides/_rels/slide16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google.com/url?sa=i&amp;rct=j&amp;q=&amp;esrc=s&amp;source=images&amp;cd=&amp;cad=rja&amp;uact=8&amp;ved=2ahUKEwiC-f-Xi9LeAhUGmuAKHZtQBnEQjRx6BAgBEAU&amp;url=https://carts4u.com/standard-grocery-shopping-cart-200&amp;psig=AOvVaw2mxLOxLtO1o_Akisvm5Xsg&amp;ust=1542223177263294" TargetMode="External"/><Relationship Id="rId1" Type="http://schemas.openxmlformats.org/officeDocument/2006/relationships/slideLayout" Target="../slideLayouts/slideLayout54.xml"/><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image" Target="../media/image59.jp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3.xml"/><Relationship Id="rId1" Type="http://schemas.openxmlformats.org/officeDocument/2006/relationships/slideLayout" Target="../slideLayouts/slideLayout5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9.xml"/></Relationships>
</file>

<file path=ppt/slides/_rels/slide1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5.xml"/></Relationships>
</file>

<file path=ppt/slides/_rels/slide1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5.xml"/></Relationships>
</file>

<file path=ppt/slides/_rels/slide1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7.xml"/><Relationship Id="rId1" Type="http://schemas.openxmlformats.org/officeDocument/2006/relationships/slideLayout" Target="../slideLayouts/slideLayout54.xml"/><Relationship Id="rId4" Type="http://schemas.openxmlformats.org/officeDocument/2006/relationships/image" Target="../media/image66.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4.xml"/></Relationships>
</file>

<file path=ppt/slides/_rels/slide1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9.xml"/><Relationship Id="rId1" Type="http://schemas.openxmlformats.org/officeDocument/2006/relationships/slideLayout" Target="../slideLayouts/slideLayout5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4.xml"/></Relationships>
</file>

<file path=ppt/slides/_rels/slide1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1.xml"/><Relationship Id="rId1" Type="http://schemas.openxmlformats.org/officeDocument/2006/relationships/slideLayout" Target="../slideLayouts/slideLayout54.xml"/></Relationships>
</file>

<file path=ppt/slides/_rels/slide17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4.xml"/></Relationships>
</file>

<file path=ppt/slides/_rels/slide1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4.xml"/><Relationship Id="rId1" Type="http://schemas.openxmlformats.org/officeDocument/2006/relationships/slideLayout" Target="../slideLayouts/slideLayout54.xml"/><Relationship Id="rId4" Type="http://schemas.openxmlformats.org/officeDocument/2006/relationships/image" Target="../media/image70.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4.xml"/></Relationships>
</file>

<file path=ppt/slides/_rels/slide1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8.xml"/><Relationship Id="rId1" Type="http://schemas.openxmlformats.org/officeDocument/2006/relationships/slideLayout" Target="../slideLayouts/slideLayout5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9.xml"/><Relationship Id="rId1" Type="http://schemas.openxmlformats.org/officeDocument/2006/relationships/slideLayout" Target="../slideLayouts/slideLayout5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4.xml"/></Relationships>
</file>

<file path=ppt/slides/_rels/slide1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1.xml"/><Relationship Id="rId1" Type="http://schemas.openxmlformats.org/officeDocument/2006/relationships/slideLayout" Target="../slideLayouts/slideLayout5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5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5.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1.xml"/><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7.xml"/><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9.xml"/></Relationships>
</file>

<file path=ppt/slides/_rels/slide97.xml.rels><?xml version="1.0" encoding="UTF-8" standalone="yes"?>
<Relationships xmlns="http://schemas.openxmlformats.org/package/2006/relationships"><Relationship Id="rId3" Type="http://schemas.openxmlformats.org/officeDocument/2006/relationships/hyperlink" Target="https://www.google.com/imgres?imgurl=https%3A%2F%2Fwww.gyanbyte.com%2Fsites%2Fdefault%2Ffiles%2F2017-05%2FxKnowledge.jpg.pagespeed.ic.PtZbS8JjCF.jpg&amp;imgrefurl=https%3A%2F%2Fwww.gyanbyte.com%2Fstory%2F191-4-websites-will-boost-your-knowledge&amp;docid=WNvXukcWJw7ueM&amp;tbnid=1lWw08PR9WZRMM%3A&amp;vet=10ahUKEwi-jt7x8tLeAhWGZd8KHez7ACwQMwhxKAEwAQ..i&amp;w=1600&amp;h=960&amp;bih=485&amp;biw=1093&amp;q=knowledge&amp;ved=0ahUKEwi-jt7x8tLeAhWGZd8KHez7ACwQMwhxKAEwAQ&amp;iact=mrc&amp;uact=8" TargetMode="External"/><Relationship Id="rId2" Type="http://schemas.openxmlformats.org/officeDocument/2006/relationships/notesSlide" Target="../notesSlides/notesSlide91.xml"/><Relationship Id="rId1" Type="http://schemas.openxmlformats.org/officeDocument/2006/relationships/slideLayout" Target="../slideLayouts/slideLayout54.xml"/><Relationship Id="rId4" Type="http://schemas.openxmlformats.org/officeDocument/2006/relationships/image" Target="../media/image3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3.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597892" y="4840942"/>
            <a:ext cx="4607833" cy="825419"/>
          </a:xfrm>
          <a:prstGeom prst="rect">
            <a:avLst/>
          </a:prstGeom>
        </p:spPr>
        <p:txBody>
          <a:bodyPr wrap="square">
            <a:spAutoFit/>
          </a:bodyPr>
          <a:lstStyle/>
          <a:p>
            <a:pPr defTabSz="806846"/>
            <a:r>
              <a:rPr lang="en-US" sz="1588" dirty="0">
                <a:solidFill>
                  <a:prstClr val="black">
                    <a:lumMod val="75000"/>
                    <a:lumOff val="25000"/>
                  </a:prstClr>
                </a:solidFill>
                <a:latin typeface="Bebas Neue" pitchFamily="34" charset="0"/>
                <a:cs typeface="Arial"/>
                <a:sym typeface="Arial"/>
              </a:rPr>
              <a:t>Kelly Handerhan, Instructor, Owner, CyberTrain.it</a:t>
            </a:r>
          </a:p>
          <a:p>
            <a:pPr defTabSz="806846"/>
            <a:r>
              <a:rPr lang="en-US" sz="1588" dirty="0">
                <a:solidFill>
                  <a:prstClr val="black">
                    <a:lumMod val="75000"/>
                    <a:lumOff val="25000"/>
                  </a:prstClr>
                </a:solidFill>
                <a:latin typeface="Bebas Neue" pitchFamily="34" charset="0"/>
                <a:cs typeface="Arial"/>
                <a:sym typeface="Arial"/>
              </a:rPr>
              <a:t>CISSP, CCSP, CISM, CRISC, PMP, Security+, etc.</a:t>
            </a:r>
          </a:p>
          <a:p>
            <a:pPr defTabSz="806846"/>
            <a:r>
              <a:rPr lang="en-US" sz="1588" dirty="0">
                <a:solidFill>
                  <a:prstClr val="black">
                    <a:lumMod val="75000"/>
                    <a:lumOff val="25000"/>
                  </a:prstClr>
                </a:solidFill>
                <a:latin typeface="Bebas Neue" pitchFamily="34" charset="0"/>
                <a:cs typeface="Arial"/>
                <a:sym typeface="Arial"/>
              </a:rPr>
              <a:t>KellyH@CyberTrain.IT</a:t>
            </a:r>
          </a:p>
        </p:txBody>
      </p:sp>
      <p:sp>
        <p:nvSpPr>
          <p:cNvPr id="17" name="Rectangle 16"/>
          <p:cNvSpPr/>
          <p:nvPr/>
        </p:nvSpPr>
        <p:spPr>
          <a:xfrm>
            <a:off x="2977071" y="2204596"/>
            <a:ext cx="5849471" cy="630173"/>
          </a:xfrm>
          <a:prstGeom prst="rect">
            <a:avLst/>
          </a:prstGeom>
        </p:spPr>
        <p:txBody>
          <a:bodyPr wrap="square">
            <a:spAutoFit/>
          </a:bodyPr>
          <a:lstStyle/>
          <a:p>
            <a:pPr algn="r" defTabSz="806846"/>
            <a:r>
              <a:rPr lang="en-US" sz="3495" dirty="0">
                <a:solidFill>
                  <a:srgbClr val="003366"/>
                </a:solidFill>
                <a:latin typeface="Bebas Neue Bold" pitchFamily="34" charset="0"/>
                <a:cs typeface="Arial"/>
                <a:sym typeface="Arial"/>
              </a:rPr>
              <a:t>Welcome to CISSP Bootcamp</a:t>
            </a:r>
          </a:p>
        </p:txBody>
      </p:sp>
      <p:sp>
        <p:nvSpPr>
          <p:cNvPr id="18" name="Rectangle 17"/>
          <p:cNvSpPr/>
          <p:nvPr/>
        </p:nvSpPr>
        <p:spPr>
          <a:xfrm>
            <a:off x="3432202" y="2823883"/>
            <a:ext cx="4999745" cy="743922"/>
          </a:xfrm>
          <a:prstGeom prst="rect">
            <a:avLst/>
          </a:prstGeom>
        </p:spPr>
        <p:txBody>
          <a:bodyPr wrap="square">
            <a:spAutoFit/>
          </a:bodyPr>
          <a:lstStyle/>
          <a:p>
            <a:pPr defTabSz="806846"/>
            <a:r>
              <a:rPr lang="en-US" sz="2117" dirty="0">
                <a:solidFill>
                  <a:srgbClr val="44546A"/>
                </a:solidFill>
                <a:latin typeface="Bebas Neue" pitchFamily="34" charset="0"/>
                <a:cs typeface="Aharoni" panose="02010803020104030203" pitchFamily="2" charset="-79"/>
                <a:sym typeface="Arial"/>
              </a:rPr>
              <a:t>Certified Information Systems Security Professional</a:t>
            </a:r>
          </a:p>
        </p:txBody>
      </p:sp>
      <p:sp>
        <p:nvSpPr>
          <p:cNvPr id="4" name="Slide Number Placeholder 3">
            <a:extLst>
              <a:ext uri="{FF2B5EF4-FFF2-40B4-BE49-F238E27FC236}">
                <a16:creationId xmlns:a16="http://schemas.microsoft.com/office/drawing/2014/main" id="{1ADB2975-0752-4F26-8782-8105DFDF82D5}"/>
              </a:ext>
            </a:extLst>
          </p:cNvPr>
          <p:cNvSpPr>
            <a:spLocks noGrp="1"/>
          </p:cNvSpPr>
          <p:nvPr>
            <p:ph type="sldNum" sz="quarter" idx="4"/>
          </p:nvPr>
        </p:nvSpPr>
        <p:spPr/>
        <p:txBody>
          <a:bodyPr/>
          <a:lstStyle/>
          <a:p>
            <a:pPr defTabSz="806846">
              <a:defRPr/>
            </a:pPr>
            <a:fld id="{9861821A-181D-4317-92E0-2829451E9DB3}" type="slidenum">
              <a:rPr lang="en-US" altLang="en-US">
                <a:solidFill>
                  <a:prstClr val="black"/>
                </a:solidFill>
                <a:latin typeface="Calibri" panose="020F0502020204030204"/>
                <a:cs typeface="Arial"/>
                <a:sym typeface="Arial"/>
              </a:rPr>
              <a:pPr defTabSz="806846">
                <a:defRPr/>
              </a:pPr>
              <a:t>1</a:t>
            </a:fld>
            <a:endParaRPr lang="en-US" altLang="en-US" dirty="0">
              <a:solidFill>
                <a:prstClr val="black"/>
              </a:solidFill>
              <a:latin typeface="Calibri" panose="020F0502020204030204"/>
              <a:cs typeface="Arial"/>
              <a:sym typeface="Arial"/>
            </a:endParaRPr>
          </a:p>
        </p:txBody>
      </p:sp>
    </p:spTree>
    <p:extLst>
      <p:ext uri="{BB962C8B-B14F-4D97-AF65-F5344CB8AC3E}">
        <p14:creationId xmlns:p14="http://schemas.microsoft.com/office/powerpoint/2010/main" val="4231079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idx="4294967295"/>
          </p:nvPr>
        </p:nvSpPr>
        <p:spPr>
          <a:xfrm>
            <a:off x="452167" y="833167"/>
            <a:ext cx="10901600" cy="526400"/>
          </a:xfrm>
          <a:prstGeom prst="rect">
            <a:avLst/>
          </a:prstGeom>
          <a:noFill/>
          <a:ln>
            <a:noFill/>
          </a:ln>
        </p:spPr>
        <p:txBody>
          <a:bodyPr spcFirstLastPara="1" wrap="square" lIns="100767" tIns="50367" rIns="100767" bIns="50367" anchor="ctr" anchorCtr="0">
            <a:noAutofit/>
          </a:bodyPr>
          <a:lstStyle/>
          <a:p>
            <a:pPr algn="r">
              <a:lnSpc>
                <a:spcPct val="90000"/>
              </a:lnSpc>
              <a:buSzPts val="2700"/>
            </a:pPr>
            <a:r>
              <a:rPr lang="en" sz="3200">
                <a:latin typeface="Calibri"/>
                <a:ea typeface="Calibri"/>
                <a:cs typeface="Calibri"/>
                <a:sym typeface="Calibri"/>
              </a:rPr>
              <a:t>Domain 1 Agenda Information Security and Risk Management</a:t>
            </a:r>
            <a:endParaRPr sz="3200">
              <a:latin typeface="Calibri"/>
              <a:ea typeface="Calibri"/>
              <a:cs typeface="Calibri"/>
              <a:sym typeface="Calibri"/>
            </a:endParaRPr>
          </a:p>
        </p:txBody>
      </p:sp>
      <p:sp>
        <p:nvSpPr>
          <p:cNvPr id="154" name="Google Shape;154;p26"/>
          <p:cNvSpPr txBox="1">
            <a:spLocks noGrp="1"/>
          </p:cNvSpPr>
          <p:nvPr>
            <p:ph type="body" idx="4294967295"/>
          </p:nvPr>
        </p:nvSpPr>
        <p:spPr>
          <a:xfrm>
            <a:off x="928501" y="1573900"/>
            <a:ext cx="5360000" cy="4212000"/>
          </a:xfrm>
          <a:prstGeom prst="rect">
            <a:avLst/>
          </a:prstGeom>
          <a:noFill/>
          <a:ln>
            <a:noFill/>
          </a:ln>
        </p:spPr>
        <p:txBody>
          <a:bodyPr spcFirstLastPara="1" wrap="square" lIns="100767" tIns="50367" rIns="100767" bIns="50367" anchor="t" anchorCtr="0">
            <a:noAutofit/>
          </a:bodyPr>
          <a:lstStyle/>
          <a:p>
            <a:pPr marL="203195" indent="-152396">
              <a:lnSpc>
                <a:spcPct val="90000"/>
              </a:lnSpc>
              <a:spcBef>
                <a:spcPts val="933"/>
              </a:spcBef>
              <a:buClr>
                <a:schemeClr val="dk1"/>
              </a:buClr>
              <a:buFont typeface="Assistant"/>
              <a:buChar char="●"/>
            </a:pPr>
            <a:r>
              <a:rPr lang="en" sz="2267" dirty="0">
                <a:solidFill>
                  <a:schemeClr val="dk1"/>
                </a:solidFill>
                <a:latin typeface="Assistant"/>
                <a:ea typeface="Assistant"/>
                <a:cs typeface="Assistant"/>
                <a:sym typeface="Assistant"/>
              </a:rPr>
              <a:t>Principles of </a:t>
            </a:r>
            <a:r>
              <a:rPr lang="en-US" sz="2267" dirty="0">
                <a:solidFill>
                  <a:schemeClr val="dk1"/>
                </a:solidFill>
                <a:latin typeface="Assistant"/>
                <a:ea typeface="Assistant"/>
                <a:cs typeface="Assistant"/>
                <a:sym typeface="Assistant"/>
              </a:rPr>
              <a:t>Information </a:t>
            </a:r>
            <a:r>
              <a:rPr lang="en" sz="2267" dirty="0">
                <a:solidFill>
                  <a:schemeClr val="dk1"/>
                </a:solidFill>
                <a:latin typeface="Assistant"/>
                <a:ea typeface="Assistant"/>
                <a:cs typeface="Assistant"/>
                <a:sym typeface="Assistant"/>
              </a:rPr>
              <a:t>Security </a:t>
            </a:r>
          </a:p>
          <a:p>
            <a:pPr marL="203195" indent="-152396">
              <a:lnSpc>
                <a:spcPct val="90000"/>
              </a:lnSpc>
              <a:spcBef>
                <a:spcPts val="933"/>
              </a:spcBef>
              <a:buClr>
                <a:schemeClr val="dk1"/>
              </a:buClr>
              <a:buFont typeface="Assistant"/>
              <a:buChar char="●"/>
            </a:pPr>
            <a:r>
              <a:rPr lang="en" sz="2267" dirty="0">
                <a:solidFill>
                  <a:schemeClr val="dk1"/>
                </a:solidFill>
                <a:latin typeface="Assistant"/>
                <a:sym typeface="Assistant"/>
              </a:rPr>
              <a:t>Understanding GRC (Governance, Risk </a:t>
            </a:r>
            <a:r>
              <a:rPr lang="en-US" sz="2267" dirty="0">
                <a:solidFill>
                  <a:schemeClr val="dk1"/>
                </a:solidFill>
                <a:latin typeface="Assistant"/>
                <a:sym typeface="Assistant"/>
              </a:rPr>
              <a:t>and Compliance)</a:t>
            </a:r>
            <a:endParaRPr sz="1600" dirty="0"/>
          </a:p>
          <a:p>
            <a:pPr marL="203195" indent="-152396">
              <a:lnSpc>
                <a:spcPct val="90000"/>
              </a:lnSpc>
              <a:spcBef>
                <a:spcPts val="933"/>
              </a:spcBef>
              <a:buClr>
                <a:schemeClr val="dk1"/>
              </a:buClr>
              <a:buFont typeface="Assistant"/>
              <a:buChar char="●"/>
            </a:pPr>
            <a:r>
              <a:rPr lang="en-US" sz="2267" dirty="0">
                <a:solidFill>
                  <a:schemeClr val="dk1"/>
                </a:solidFill>
                <a:latin typeface="Assistant"/>
                <a:ea typeface="Assistant"/>
                <a:cs typeface="Assistant"/>
                <a:sym typeface="Assistant"/>
              </a:rPr>
              <a:t>Information Security Strategy and Roadmap</a:t>
            </a:r>
          </a:p>
          <a:p>
            <a:pPr marL="203195" indent="-152396">
              <a:lnSpc>
                <a:spcPct val="90000"/>
              </a:lnSpc>
              <a:spcBef>
                <a:spcPts val="933"/>
              </a:spcBef>
              <a:buClr>
                <a:schemeClr val="dk1"/>
              </a:buClr>
              <a:buFont typeface="Assistant"/>
              <a:buChar char="●"/>
            </a:pPr>
            <a:r>
              <a:rPr lang="en-US" sz="2267" dirty="0">
                <a:solidFill>
                  <a:schemeClr val="dk1"/>
                </a:solidFill>
                <a:latin typeface="Assistant"/>
                <a:ea typeface="Assistant"/>
                <a:cs typeface="Assistant"/>
                <a:sym typeface="Assistant"/>
              </a:rPr>
              <a:t>Information Security Frameworks</a:t>
            </a:r>
            <a:endParaRPr sz="2267" dirty="0">
              <a:solidFill>
                <a:schemeClr val="dk1"/>
              </a:solidFill>
              <a:latin typeface="Assistant"/>
              <a:ea typeface="Assistant"/>
              <a:cs typeface="Assistant"/>
              <a:sym typeface="Assistant"/>
            </a:endParaRPr>
          </a:p>
          <a:p>
            <a:pPr marL="203195" indent="-152396">
              <a:lnSpc>
                <a:spcPct val="90000"/>
              </a:lnSpc>
              <a:spcBef>
                <a:spcPts val="933"/>
              </a:spcBef>
              <a:buClr>
                <a:schemeClr val="dk1"/>
              </a:buClr>
              <a:buFont typeface="Assistant"/>
              <a:buChar char="●"/>
            </a:pPr>
            <a:r>
              <a:rPr lang="en" sz="2267" dirty="0">
                <a:solidFill>
                  <a:schemeClr val="dk1"/>
                </a:solidFill>
                <a:latin typeface="Assistant"/>
                <a:ea typeface="Assistant"/>
                <a:cs typeface="Assistant"/>
                <a:sym typeface="Assistant"/>
              </a:rPr>
              <a:t>Information Security Program</a:t>
            </a:r>
            <a:endParaRPr sz="2267" dirty="0">
              <a:solidFill>
                <a:schemeClr val="dk1"/>
              </a:solidFill>
              <a:latin typeface="Assistant"/>
              <a:ea typeface="Assistant"/>
              <a:cs typeface="Assistant"/>
              <a:sym typeface="Assistant"/>
            </a:endParaRPr>
          </a:p>
          <a:p>
            <a:pPr marL="1219170" lvl="1" indent="-406390">
              <a:lnSpc>
                <a:spcPct val="90000"/>
              </a:lnSpc>
              <a:spcBef>
                <a:spcPts val="933"/>
              </a:spcBef>
              <a:buClr>
                <a:schemeClr val="dk1"/>
              </a:buClr>
              <a:buSzPts val="1200"/>
              <a:buFont typeface="Assistant"/>
              <a:buChar char="○"/>
            </a:pPr>
            <a:r>
              <a:rPr lang="en" sz="2267" dirty="0">
                <a:solidFill>
                  <a:schemeClr val="dk1"/>
                </a:solidFill>
                <a:latin typeface="Assistant"/>
                <a:ea typeface="Assistant"/>
                <a:cs typeface="Assistant"/>
                <a:sym typeface="Assistant"/>
              </a:rPr>
              <a:t>Policies, Standards, Procedures, Guidelines</a:t>
            </a:r>
            <a:endParaRPr sz="1600" dirty="0"/>
          </a:p>
          <a:p>
            <a:pPr marL="1219170" lvl="1" indent="-406390">
              <a:lnSpc>
                <a:spcPct val="90000"/>
              </a:lnSpc>
              <a:spcBef>
                <a:spcPts val="933"/>
              </a:spcBef>
              <a:buClr>
                <a:schemeClr val="dk1"/>
              </a:buClr>
              <a:buSzPts val="1200"/>
              <a:buFont typeface="Assistant"/>
              <a:buChar char="○"/>
            </a:pPr>
            <a:r>
              <a:rPr lang="en" sz="2267" dirty="0">
                <a:solidFill>
                  <a:schemeClr val="dk1"/>
                </a:solidFill>
                <a:latin typeface="Assistant"/>
                <a:ea typeface="Assistant"/>
                <a:cs typeface="Assistant"/>
                <a:sym typeface="Assistant"/>
              </a:rPr>
              <a:t>Roles and Responsibilities</a:t>
            </a:r>
            <a:endParaRPr sz="1600" dirty="0"/>
          </a:p>
          <a:p>
            <a:pPr marL="203195" indent="0">
              <a:lnSpc>
                <a:spcPct val="90000"/>
              </a:lnSpc>
              <a:spcBef>
                <a:spcPts val="933"/>
              </a:spcBef>
              <a:spcAft>
                <a:spcPts val="2133"/>
              </a:spcAft>
              <a:buNone/>
            </a:pPr>
            <a:endParaRPr sz="1600" dirty="0"/>
          </a:p>
        </p:txBody>
      </p:sp>
      <p:sp>
        <p:nvSpPr>
          <p:cNvPr id="155" name="Google Shape;155;p26"/>
          <p:cNvSpPr txBox="1"/>
          <p:nvPr/>
        </p:nvSpPr>
        <p:spPr>
          <a:xfrm>
            <a:off x="6542467" y="1751900"/>
            <a:ext cx="5078000" cy="4034000"/>
          </a:xfrm>
          <a:prstGeom prst="rect">
            <a:avLst/>
          </a:prstGeom>
          <a:noFill/>
          <a:ln>
            <a:noFill/>
          </a:ln>
        </p:spPr>
        <p:txBody>
          <a:bodyPr spcFirstLastPara="1" wrap="square" lIns="121900" tIns="121900" rIns="121900" bIns="121900" anchor="t" anchorCtr="0">
            <a:noAutofit/>
          </a:bodyPr>
          <a:lstStyle/>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Information Security Risk Management</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Identification </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Assessment</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Mitigation</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Monitoring</a:t>
            </a:r>
            <a:endParaRPr sz="2267" kern="0">
              <a:solidFill>
                <a:srgbClr val="000000"/>
              </a:solidFill>
              <a:latin typeface="Assistant"/>
              <a:ea typeface="Assistant"/>
              <a:cs typeface="Assistant"/>
              <a:sym typeface="Assistant"/>
            </a:endParaRPr>
          </a:p>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Legal Considerations</a:t>
            </a:r>
            <a:endParaRPr sz="2267" kern="0">
              <a:solidFill>
                <a:srgbClr val="000000"/>
              </a:solidFill>
              <a:latin typeface="Assistant"/>
              <a:ea typeface="Assistant"/>
              <a:cs typeface="Assistant"/>
              <a:sym typeface="Assistant"/>
            </a:endParaRPr>
          </a:p>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Knowledge Transfer </a:t>
            </a:r>
            <a:endParaRPr sz="1600" kern="0">
              <a:solidFill>
                <a:srgbClr val="161B25"/>
              </a:solidFill>
              <a:latin typeface="Assistant SemiBold"/>
              <a:ea typeface="Assistant SemiBold"/>
              <a:cs typeface="Assistant SemiBold"/>
              <a:sym typeface="Assistant SemiBold"/>
            </a:endParaRPr>
          </a:p>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10"/>
          <p:cNvSpPr txBox="1">
            <a:spLocks noGrp="1"/>
          </p:cNvSpPr>
          <p:nvPr>
            <p:ph type="title"/>
          </p:nvPr>
        </p:nvSpPr>
        <p:spPr>
          <a:xfrm>
            <a:off x="838193" y="663813"/>
            <a:ext cx="10515600" cy="964800"/>
          </a:xfrm>
          <a:prstGeom prst="rect">
            <a:avLst/>
          </a:prstGeom>
          <a:noFill/>
          <a:ln>
            <a:noFill/>
          </a:ln>
        </p:spPr>
        <p:txBody>
          <a:bodyPr spcFirstLastPara="1" wrap="square" lIns="100767" tIns="50367" rIns="100767" bIns="50367" anchor="ctr" anchorCtr="0">
            <a:noAutofit/>
          </a:bodyPr>
          <a:lstStyle/>
          <a:p>
            <a:r>
              <a:rPr lang="en"/>
              <a:t>Asset Security Agenda</a:t>
            </a:r>
            <a:endParaRPr sz="1600"/>
          </a:p>
        </p:txBody>
      </p:sp>
      <p:sp>
        <p:nvSpPr>
          <p:cNvPr id="818" name="Google Shape;818;p110"/>
          <p:cNvSpPr txBox="1">
            <a:spLocks noGrp="1"/>
          </p:cNvSpPr>
          <p:nvPr>
            <p:ph type="body" idx="1"/>
          </p:nvPr>
        </p:nvSpPr>
        <p:spPr>
          <a:xfrm>
            <a:off x="1047467" y="1867433"/>
            <a:ext cx="5157200" cy="4450800"/>
          </a:xfrm>
          <a:prstGeom prst="rect">
            <a:avLst/>
          </a:prstGeom>
          <a:noFill/>
          <a:ln>
            <a:noFill/>
          </a:ln>
        </p:spPr>
        <p:txBody>
          <a:bodyPr spcFirstLastPara="1" wrap="square" lIns="100767" tIns="50367" rIns="100767" bIns="50367" anchor="t" anchorCtr="0">
            <a:noAutofit/>
          </a:bodyPr>
          <a:lstStyle/>
          <a:p>
            <a:pPr marL="203195" indent="0">
              <a:spcBef>
                <a:spcPts val="0"/>
              </a:spcBef>
              <a:buNone/>
            </a:pPr>
            <a:r>
              <a:rPr lang="en" sz="2933">
                <a:latin typeface="Calibri"/>
                <a:ea typeface="Calibri"/>
                <a:cs typeface="Calibri"/>
                <a:sym typeface="Calibri"/>
              </a:rPr>
              <a:t>Asset Value and Classification</a:t>
            </a:r>
            <a:endParaRPr sz="2933"/>
          </a:p>
          <a:p>
            <a:pPr marL="203195" indent="-220128">
              <a:buSzPts val="2200"/>
              <a:buFont typeface="Arial"/>
              <a:buChar char="•"/>
            </a:pPr>
            <a:r>
              <a:rPr lang="en" sz="2933">
                <a:latin typeface="Calibri"/>
                <a:ea typeface="Calibri"/>
                <a:cs typeface="Calibri"/>
                <a:sym typeface="Calibri"/>
              </a:rPr>
              <a:t>Data Protection</a:t>
            </a:r>
            <a:endParaRPr sz="2933">
              <a:latin typeface="Calibri"/>
              <a:ea typeface="Calibri"/>
              <a:cs typeface="Calibri"/>
              <a:sym typeface="Calibri"/>
            </a:endParaRPr>
          </a:p>
          <a:p>
            <a:pPr marL="203195" indent="-220128">
              <a:buSzPts val="2200"/>
              <a:buFont typeface="Calibri"/>
              <a:buChar char="•"/>
            </a:pPr>
            <a:r>
              <a:rPr lang="en" sz="2933">
                <a:latin typeface="Calibri"/>
                <a:ea typeface="Calibri"/>
                <a:cs typeface="Calibri"/>
                <a:sym typeface="Calibri"/>
              </a:rPr>
              <a:t>Data Redundancy</a:t>
            </a:r>
            <a:endParaRPr sz="2933">
              <a:latin typeface="Calibri"/>
              <a:ea typeface="Calibri"/>
              <a:cs typeface="Calibri"/>
              <a:sym typeface="Calibri"/>
            </a:endParaRPr>
          </a:p>
          <a:p>
            <a:pPr marL="203195" indent="-220128">
              <a:buSzPts val="2200"/>
              <a:buFont typeface="Arial"/>
              <a:buChar char="•"/>
            </a:pPr>
            <a:r>
              <a:rPr lang="en" sz="2933">
                <a:latin typeface="Calibri"/>
                <a:ea typeface="Calibri"/>
                <a:cs typeface="Calibri"/>
                <a:sym typeface="Calibri"/>
              </a:rPr>
              <a:t>Secure Data Disposal</a:t>
            </a:r>
            <a:endParaRPr sz="2933"/>
          </a:p>
          <a:p>
            <a:pPr marL="203195" indent="-33866">
              <a:spcAft>
                <a:spcPts val="2133"/>
              </a:spcAft>
              <a:buSzPts val="2000"/>
              <a:buNone/>
            </a:pPr>
            <a:endParaRPr sz="2933">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22"/>
        <p:cNvGrpSpPr/>
        <p:nvPr/>
      </p:nvGrpSpPr>
      <p:grpSpPr>
        <a:xfrm>
          <a:off x="0" y="0"/>
          <a:ext cx="0" cy="0"/>
          <a:chOff x="0" y="0"/>
          <a:chExt cx="0" cy="0"/>
        </a:xfrm>
      </p:grpSpPr>
      <p:sp>
        <p:nvSpPr>
          <p:cNvPr id="823" name="Google Shape;823;p111"/>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Asset Value and Classification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12"/>
          <p:cNvSpPr txBox="1">
            <a:spLocks noGrp="1"/>
          </p:cNvSpPr>
          <p:nvPr>
            <p:ph type="title"/>
          </p:nvPr>
        </p:nvSpPr>
        <p:spPr>
          <a:xfrm>
            <a:off x="988036" y="473071"/>
            <a:ext cx="10515600" cy="964800"/>
          </a:xfrm>
          <a:prstGeom prst="rect">
            <a:avLst/>
          </a:prstGeom>
          <a:noFill/>
          <a:ln>
            <a:noFill/>
          </a:ln>
        </p:spPr>
        <p:txBody>
          <a:bodyPr spcFirstLastPara="1" wrap="square" lIns="60500" tIns="23300" rIns="60500" bIns="30267" anchor="b" anchorCtr="0">
            <a:noAutofit/>
          </a:bodyPr>
          <a:lstStyle/>
          <a:p>
            <a:r>
              <a:rPr lang="en"/>
              <a:t>Considerations for Determining an Asset’s Value</a:t>
            </a:r>
            <a:endParaRPr sz="1600"/>
          </a:p>
        </p:txBody>
      </p:sp>
      <p:sp>
        <p:nvSpPr>
          <p:cNvPr id="831" name="Google Shape;831;p112"/>
          <p:cNvSpPr txBox="1">
            <a:spLocks noGrp="1"/>
          </p:cNvSpPr>
          <p:nvPr>
            <p:ph type="body" idx="4294967295"/>
          </p:nvPr>
        </p:nvSpPr>
        <p:spPr>
          <a:xfrm>
            <a:off x="870321" y="1955899"/>
            <a:ext cx="8959200" cy="3429200"/>
          </a:xfrm>
          <a:prstGeom prst="rect">
            <a:avLst/>
          </a:prstGeom>
          <a:noFill/>
          <a:ln>
            <a:noFill/>
          </a:ln>
        </p:spPr>
        <p:txBody>
          <a:bodyPr spcFirstLastPara="1" wrap="square" lIns="100767" tIns="50367" rIns="100767" bIns="50367" anchor="t" anchorCtr="0">
            <a:noAutofit/>
          </a:bodyPr>
          <a:lstStyle/>
          <a:p>
            <a:pPr marL="253994" indent="-186262">
              <a:lnSpc>
                <a:spcPct val="90000"/>
              </a:lnSpc>
              <a:buClr>
                <a:schemeClr val="dk1"/>
              </a:buClr>
              <a:buFont typeface="Noto Sans Symbols"/>
              <a:buChar char="●"/>
            </a:pPr>
            <a:r>
              <a:rPr lang="en" sz="3067">
                <a:solidFill>
                  <a:schemeClr val="dk1"/>
                </a:solidFill>
                <a:latin typeface="Calibri"/>
                <a:ea typeface="Calibri"/>
                <a:cs typeface="Calibri"/>
                <a:sym typeface="Calibri"/>
              </a:rPr>
              <a:t>What makes up the value of an asset?</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Value to the organization</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Loss if compromised</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Legislative drivers</a:t>
            </a:r>
            <a:endParaRPr sz="1600"/>
          </a:p>
          <a:p>
            <a:pPr marL="507987" lvl="1" indent="-177796">
              <a:lnSpc>
                <a:spcPct val="90000"/>
              </a:lnSpc>
              <a:spcBef>
                <a:spcPts val="400"/>
              </a:spcBef>
              <a:buClr>
                <a:schemeClr val="dk1"/>
              </a:buClr>
              <a:buSzPts val="900"/>
              <a:buFont typeface="Noto Sans Symbols"/>
              <a:buChar char="●"/>
            </a:pPr>
            <a:r>
              <a:rPr lang="en" sz="2667" b="1">
                <a:solidFill>
                  <a:schemeClr val="dk1"/>
                </a:solidFill>
                <a:latin typeface="Calibri"/>
                <a:ea typeface="Calibri"/>
                <a:cs typeface="Calibri"/>
                <a:sym typeface="Calibri"/>
              </a:rPr>
              <a:t>Liabilities</a:t>
            </a:r>
            <a:r>
              <a:rPr lang="en" sz="2667">
                <a:solidFill>
                  <a:schemeClr val="dk1"/>
                </a:solidFill>
                <a:latin typeface="Calibri"/>
                <a:ea typeface="Calibri"/>
                <a:cs typeface="Calibri"/>
                <a:sym typeface="Calibri"/>
              </a:rPr>
              <a:t> </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Value to competitors</a:t>
            </a:r>
            <a:endParaRPr sz="1600"/>
          </a:p>
          <a:p>
            <a:pPr marL="507987" lvl="1" indent="-177796">
              <a:lnSpc>
                <a:spcPct val="90000"/>
              </a:lnSpc>
              <a:spcBef>
                <a:spcPts val="400"/>
              </a:spcBef>
              <a:buClr>
                <a:schemeClr val="dk1"/>
              </a:buClr>
              <a:buSzPts val="900"/>
              <a:buFont typeface="Noto Sans Symbols"/>
              <a:buChar char="●"/>
            </a:pPr>
            <a:r>
              <a:rPr lang="en" sz="2667">
                <a:solidFill>
                  <a:schemeClr val="dk1"/>
                </a:solidFill>
                <a:latin typeface="Calibri"/>
                <a:ea typeface="Calibri"/>
                <a:cs typeface="Calibri"/>
                <a:sym typeface="Calibri"/>
              </a:rPr>
              <a:t>Acquisition costs</a:t>
            </a:r>
            <a:endParaRPr sz="1600"/>
          </a:p>
          <a:p>
            <a:pPr marL="507987" lvl="1" indent="-177796">
              <a:lnSpc>
                <a:spcPct val="90000"/>
              </a:lnSpc>
              <a:spcBef>
                <a:spcPts val="400"/>
              </a:spcBef>
              <a:spcAft>
                <a:spcPts val="2133"/>
              </a:spcAft>
              <a:buClr>
                <a:schemeClr val="dk1"/>
              </a:buClr>
              <a:buSzPts val="900"/>
              <a:buFont typeface="Noto Sans Symbols"/>
              <a:buChar char="●"/>
            </a:pPr>
            <a:r>
              <a:rPr lang="en" sz="2667">
                <a:solidFill>
                  <a:schemeClr val="dk1"/>
                </a:solidFill>
                <a:latin typeface="Calibri"/>
                <a:ea typeface="Calibri"/>
                <a:cs typeface="Calibri"/>
                <a:sym typeface="Calibri"/>
              </a:rPr>
              <a:t>And many others</a:t>
            </a:r>
            <a:endParaRPr sz="16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13"/>
          <p:cNvSpPr txBox="1">
            <a:spLocks noGrp="1"/>
          </p:cNvSpPr>
          <p:nvPr>
            <p:ph type="title"/>
          </p:nvPr>
        </p:nvSpPr>
        <p:spPr>
          <a:xfrm>
            <a:off x="838200" y="142559"/>
            <a:ext cx="10515600" cy="1325600"/>
          </a:xfrm>
          <a:prstGeom prst="rect">
            <a:avLst/>
          </a:prstGeom>
          <a:noFill/>
          <a:ln>
            <a:noFill/>
          </a:ln>
        </p:spPr>
        <p:txBody>
          <a:bodyPr spcFirstLastPara="1" wrap="square" lIns="60500" tIns="23300" rIns="60500" bIns="30267" anchor="b" anchorCtr="0">
            <a:noAutofit/>
          </a:bodyPr>
          <a:lstStyle/>
          <a:p>
            <a:r>
              <a:rPr lang="en"/>
              <a:t>Data Classification</a:t>
            </a:r>
            <a:endParaRPr sz="1600"/>
          </a:p>
        </p:txBody>
      </p:sp>
      <p:sp>
        <p:nvSpPr>
          <p:cNvPr id="839" name="Google Shape;839;p113"/>
          <p:cNvSpPr txBox="1">
            <a:spLocks noGrp="1"/>
          </p:cNvSpPr>
          <p:nvPr>
            <p:ph type="body" idx="4294967295"/>
          </p:nvPr>
        </p:nvSpPr>
        <p:spPr>
          <a:xfrm>
            <a:off x="1357655" y="1597847"/>
            <a:ext cx="9051600" cy="3832400"/>
          </a:xfrm>
          <a:prstGeom prst="rect">
            <a:avLst/>
          </a:prstGeom>
          <a:noFill/>
          <a:ln>
            <a:noFill/>
          </a:ln>
        </p:spPr>
        <p:txBody>
          <a:bodyPr spcFirstLastPara="1" wrap="square" lIns="100767" tIns="50367" rIns="100767" bIns="50367" anchor="t" anchorCtr="0">
            <a:noAutofit/>
          </a:bodyPr>
          <a:lstStyle/>
          <a:p>
            <a:pPr marL="253994" indent="-194728">
              <a:lnSpc>
                <a:spcPct val="90000"/>
              </a:lnSpc>
              <a:buClr>
                <a:schemeClr val="dk1"/>
              </a:buClr>
              <a:buSzPts val="900"/>
              <a:buFont typeface="Noto Sans Symbols"/>
              <a:buChar char="●"/>
            </a:pPr>
            <a:r>
              <a:rPr lang="en" sz="2667">
                <a:solidFill>
                  <a:schemeClr val="dk1"/>
                </a:solidFill>
                <a:latin typeface="Calibri"/>
                <a:ea typeface="Calibri"/>
                <a:cs typeface="Calibri"/>
                <a:sym typeface="Calibri"/>
              </a:rPr>
              <a:t>Development of sensitivity labels for data and the assignment of those labels for the purpose of configuring baseline security based on value of data</a:t>
            </a:r>
            <a:endParaRPr sz="1600"/>
          </a:p>
          <a:p>
            <a:pPr marL="253994" indent="-194728">
              <a:lnSpc>
                <a:spcPct val="90000"/>
              </a:lnSpc>
              <a:spcBef>
                <a:spcPts val="933"/>
              </a:spcBef>
              <a:buClr>
                <a:schemeClr val="dk1"/>
              </a:buClr>
              <a:buSzPts val="900"/>
              <a:buFont typeface="Noto Sans Symbols"/>
              <a:buChar char="●"/>
            </a:pPr>
            <a:r>
              <a:rPr lang="en" sz="2667">
                <a:solidFill>
                  <a:schemeClr val="dk1"/>
                </a:solidFill>
                <a:latin typeface="Calibri"/>
                <a:ea typeface="Calibri"/>
                <a:cs typeface="Calibri"/>
                <a:sym typeface="Calibri"/>
              </a:rPr>
              <a:t>Cost:  Value of the Data</a:t>
            </a:r>
            <a:endParaRPr sz="1600"/>
          </a:p>
          <a:p>
            <a:pPr marL="253994" indent="-194728">
              <a:lnSpc>
                <a:spcPct val="90000"/>
              </a:lnSpc>
              <a:spcBef>
                <a:spcPts val="933"/>
              </a:spcBef>
              <a:buClr>
                <a:schemeClr val="dk1"/>
              </a:buClr>
              <a:buSzPts val="900"/>
              <a:buFont typeface="Noto Sans Symbols"/>
              <a:buChar char="●"/>
            </a:pPr>
            <a:r>
              <a:rPr lang="en" sz="2667">
                <a:solidFill>
                  <a:schemeClr val="dk1"/>
                </a:solidFill>
                <a:latin typeface="Calibri"/>
                <a:ea typeface="Calibri"/>
                <a:cs typeface="Calibri"/>
                <a:sym typeface="Calibri"/>
              </a:rPr>
              <a:t>Classify:  Criteria for Classification </a:t>
            </a:r>
            <a:endParaRPr sz="1600"/>
          </a:p>
          <a:p>
            <a:pPr marL="253994" indent="-194728">
              <a:lnSpc>
                <a:spcPct val="90000"/>
              </a:lnSpc>
              <a:spcBef>
                <a:spcPts val="933"/>
              </a:spcBef>
              <a:buClr>
                <a:schemeClr val="dk1"/>
              </a:buClr>
              <a:buSzPts val="900"/>
              <a:buFont typeface="Noto Sans Symbols"/>
              <a:buChar char="●"/>
            </a:pPr>
            <a:r>
              <a:rPr lang="en" sz="2667">
                <a:solidFill>
                  <a:schemeClr val="dk1"/>
                </a:solidFill>
                <a:latin typeface="Calibri"/>
                <a:ea typeface="Calibri"/>
                <a:cs typeface="Calibri"/>
                <a:sym typeface="Calibri"/>
              </a:rPr>
              <a:t>Controls: Determining the baseline security configuration for each</a:t>
            </a:r>
            <a:endParaRPr sz="1600"/>
          </a:p>
          <a:p>
            <a:pPr marL="253994" indent="-194728">
              <a:lnSpc>
                <a:spcPct val="90000"/>
              </a:lnSpc>
              <a:spcBef>
                <a:spcPts val="933"/>
              </a:spcBef>
              <a:buClr>
                <a:schemeClr val="dk1"/>
              </a:buClr>
              <a:buSzPts val="900"/>
              <a:buFont typeface="Noto Sans Symbols"/>
              <a:buChar char="●"/>
            </a:pPr>
            <a:r>
              <a:rPr lang="en" sz="2667">
                <a:solidFill>
                  <a:schemeClr val="dk1"/>
                </a:solidFill>
                <a:latin typeface="Calibri"/>
                <a:ea typeface="Calibri"/>
                <a:cs typeface="Calibri"/>
                <a:sym typeface="Calibri"/>
              </a:rPr>
              <a:t>Data Owner determines the classification of data</a:t>
            </a:r>
            <a:endParaRPr sz="1600"/>
          </a:p>
          <a:p>
            <a:pPr marL="253994" indent="-194728">
              <a:lnSpc>
                <a:spcPct val="90000"/>
              </a:lnSpc>
              <a:spcBef>
                <a:spcPts val="933"/>
              </a:spcBef>
              <a:spcAft>
                <a:spcPts val="2133"/>
              </a:spcAft>
              <a:buClr>
                <a:schemeClr val="dk1"/>
              </a:buClr>
              <a:buSzPts val="900"/>
              <a:buFont typeface="Noto Sans Symbols"/>
              <a:buChar char="●"/>
            </a:pPr>
            <a:r>
              <a:rPr lang="en" sz="2667">
                <a:solidFill>
                  <a:schemeClr val="dk1"/>
                </a:solidFill>
                <a:latin typeface="Calibri"/>
                <a:ea typeface="Calibri"/>
                <a:cs typeface="Calibri"/>
                <a:sym typeface="Calibri"/>
              </a:rPr>
              <a:t>Data Custodian maintains the data</a:t>
            </a:r>
            <a:endParaRPr sz="16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4"/>
          <p:cNvSpPr txBox="1">
            <a:spLocks noGrp="1"/>
          </p:cNvSpPr>
          <p:nvPr>
            <p:ph type="title"/>
          </p:nvPr>
        </p:nvSpPr>
        <p:spPr>
          <a:xfrm>
            <a:off x="2678848" y="540391"/>
            <a:ext cx="8228000" cy="849200"/>
          </a:xfrm>
          <a:prstGeom prst="rect">
            <a:avLst/>
          </a:prstGeom>
          <a:noFill/>
          <a:ln>
            <a:noFill/>
          </a:ln>
        </p:spPr>
        <p:txBody>
          <a:bodyPr spcFirstLastPara="1" wrap="square" lIns="83133" tIns="32033" rIns="83133" bIns="41567" anchor="ctr" anchorCtr="0">
            <a:noAutofit/>
          </a:bodyPr>
          <a:lstStyle/>
          <a:p>
            <a:pPr>
              <a:buSzPts val="2200"/>
            </a:pPr>
            <a:r>
              <a:rPr lang="en" sz="2933"/>
              <a:t>Government and Military Data Classifications</a:t>
            </a:r>
            <a:endParaRPr sz="1600"/>
          </a:p>
        </p:txBody>
      </p:sp>
      <p:graphicFrame>
        <p:nvGraphicFramePr>
          <p:cNvPr id="847" name="Google Shape;847;p114"/>
          <p:cNvGraphicFramePr/>
          <p:nvPr/>
        </p:nvGraphicFramePr>
        <p:xfrm>
          <a:off x="1016001" y="2084295"/>
          <a:ext cx="9562766" cy="3830166"/>
        </p:xfrm>
        <a:graphic>
          <a:graphicData uri="http://schemas.openxmlformats.org/drawingml/2006/table">
            <a:tbl>
              <a:tblPr>
                <a:noFill/>
              </a:tblPr>
              <a:tblGrid>
                <a:gridCol w="4782333">
                  <a:extLst>
                    <a:ext uri="{9D8B030D-6E8A-4147-A177-3AD203B41FA5}">
                      <a16:colId xmlns:a16="http://schemas.microsoft.com/office/drawing/2014/main" val="20000"/>
                    </a:ext>
                  </a:extLst>
                </a:gridCol>
                <a:gridCol w="4780433">
                  <a:extLst>
                    <a:ext uri="{9D8B030D-6E8A-4147-A177-3AD203B41FA5}">
                      <a16:colId xmlns:a16="http://schemas.microsoft.com/office/drawing/2014/main" val="20001"/>
                    </a:ext>
                  </a:extLst>
                </a:gridCol>
              </a:tblGrid>
              <a:tr h="1092333">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Top Secret</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 Grave damage to national security—Blueprints of wartime weapons, Spy satellite information</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0"/>
                  </a:ext>
                </a:extLst>
              </a:tr>
              <a:tr h="6806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Secret</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Serious Damage to national security—Troop movements </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1"/>
                  </a:ext>
                </a:extLst>
              </a:tr>
              <a:tr h="9616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Confidential</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Data exempt from Freedom of Information Act.  Would cause damage to national security</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2"/>
                  </a:ext>
                </a:extLst>
              </a:tr>
              <a:tr h="6806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Sensitive but Unclassified (SBU)</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 Minor Secret.  No national damage.  Personnel information</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3"/>
                  </a:ext>
                </a:extLst>
              </a:tr>
              <a:tr h="415033">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Unclassified</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latin typeface="Arial"/>
                          <a:ea typeface="Arial"/>
                          <a:cs typeface="Arial"/>
                          <a:sym typeface="Arial"/>
                        </a:rPr>
                        <a:t>Not sensitive.  Recruiting processes</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15"/>
          <p:cNvSpPr txBox="1">
            <a:spLocks noGrp="1"/>
          </p:cNvSpPr>
          <p:nvPr>
            <p:ph type="title"/>
          </p:nvPr>
        </p:nvSpPr>
        <p:spPr>
          <a:xfrm>
            <a:off x="2863273" y="739588"/>
            <a:ext cx="8228000" cy="773600"/>
          </a:xfrm>
          <a:prstGeom prst="rect">
            <a:avLst/>
          </a:prstGeom>
          <a:noFill/>
          <a:ln>
            <a:noFill/>
          </a:ln>
        </p:spPr>
        <p:txBody>
          <a:bodyPr spcFirstLastPara="1" wrap="square" lIns="83133" tIns="32033" rIns="83133" bIns="41567" anchor="ctr" anchorCtr="0">
            <a:noAutofit/>
          </a:bodyPr>
          <a:lstStyle/>
          <a:p>
            <a:pPr>
              <a:buSzPts val="2500"/>
            </a:pPr>
            <a:r>
              <a:rPr lang="en" sz="3333"/>
              <a:t>Private Sector Data Classifications</a:t>
            </a:r>
            <a:endParaRPr sz="1600"/>
          </a:p>
        </p:txBody>
      </p:sp>
      <p:graphicFrame>
        <p:nvGraphicFramePr>
          <p:cNvPr id="855" name="Google Shape;855;p115"/>
          <p:cNvGraphicFramePr/>
          <p:nvPr/>
        </p:nvGraphicFramePr>
        <p:xfrm>
          <a:off x="1197534" y="2105439"/>
          <a:ext cx="9796933" cy="3610000"/>
        </p:xfrm>
        <a:graphic>
          <a:graphicData uri="http://schemas.openxmlformats.org/drawingml/2006/table">
            <a:tbl>
              <a:tblPr>
                <a:noFill/>
              </a:tblPr>
              <a:tblGrid>
                <a:gridCol w="4899433">
                  <a:extLst>
                    <a:ext uri="{9D8B030D-6E8A-4147-A177-3AD203B41FA5}">
                      <a16:colId xmlns:a16="http://schemas.microsoft.com/office/drawing/2014/main" val="20000"/>
                    </a:ext>
                  </a:extLst>
                </a:gridCol>
                <a:gridCol w="4897500">
                  <a:extLst>
                    <a:ext uri="{9D8B030D-6E8A-4147-A177-3AD203B41FA5}">
                      <a16:colId xmlns:a16="http://schemas.microsoft.com/office/drawing/2014/main" val="20001"/>
                    </a:ext>
                  </a:extLst>
                </a:gridCol>
              </a:tblGrid>
              <a:tr h="9158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Confidential</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Company Secrets.  Serious implications if this information is released.  </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0"/>
                  </a:ext>
                </a:extLst>
              </a:tr>
              <a:tr h="6482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Private</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Personal information of employees within an organization</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1"/>
                  </a:ext>
                </a:extLst>
              </a:tr>
              <a:tr h="6482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Sensitive</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Financial Information, Forecasts, Project-related Information</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2"/>
                  </a:ext>
                </a:extLst>
              </a:tr>
              <a:tr h="915800">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Public</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lnSpc>
                          <a:spcPct val="87000"/>
                        </a:lnSpc>
                        <a:spcBef>
                          <a:spcPts val="0"/>
                        </a:spcBef>
                        <a:spcAft>
                          <a:spcPts val="0"/>
                        </a:spcAft>
                        <a:buClr>
                          <a:srgbClr val="000000"/>
                        </a:buClr>
                        <a:buSzPts val="1100"/>
                        <a:buFont typeface="Times"/>
                        <a:buNone/>
                      </a:pPr>
                      <a:r>
                        <a:rPr lang="en" sz="1500" b="0" i="0" u="none" strike="noStrike" cap="none">
                          <a:solidFill>
                            <a:srgbClr val="000000"/>
                          </a:solidFill>
                          <a:latin typeface="Arial"/>
                          <a:ea typeface="Arial"/>
                          <a:cs typeface="Arial"/>
                          <a:sym typeface="Arial"/>
                        </a:rPr>
                        <a:t>Disclosure is not necessarily welcome, but the impact would not have an adverse affect</a:t>
                      </a:r>
                      <a:endParaRPr sz="1200"/>
                    </a:p>
                  </a:txBody>
                  <a:tcPr marL="81633" marR="81633" marT="60833" marB="30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3"/>
                  </a:ext>
                </a:extLst>
              </a:tr>
              <a:tr h="482000">
                <a:tc>
                  <a:txBody>
                    <a:bodyPr/>
                    <a:lstStyle/>
                    <a:p>
                      <a:pPr marL="0" marR="0" lvl="0" indent="0" algn="l" rtl="0">
                        <a:spcBef>
                          <a:spcPts val="0"/>
                        </a:spcBef>
                        <a:spcAft>
                          <a:spcPts val="0"/>
                        </a:spcAft>
                        <a:buNone/>
                      </a:pPr>
                      <a:endParaRPr sz="1500"/>
                    </a:p>
                  </a:txBody>
                  <a:tcPr marL="82933" marR="82933" marT="30200" marB="30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tc>
                  <a:txBody>
                    <a:bodyPr/>
                    <a:lstStyle/>
                    <a:p>
                      <a:pPr marL="0" marR="0" lvl="0" indent="0" algn="l" rtl="0">
                        <a:spcBef>
                          <a:spcPts val="0"/>
                        </a:spcBef>
                        <a:spcAft>
                          <a:spcPts val="0"/>
                        </a:spcAft>
                        <a:buNone/>
                      </a:pPr>
                      <a:endParaRPr sz="1500"/>
                    </a:p>
                  </a:txBody>
                  <a:tcPr marL="82933" marR="82933" marT="30200" marB="302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DD4EA"/>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16"/>
          <p:cNvSpPr txBox="1">
            <a:spLocks noGrp="1"/>
          </p:cNvSpPr>
          <p:nvPr>
            <p:ph type="title"/>
          </p:nvPr>
        </p:nvSpPr>
        <p:spPr>
          <a:xfrm>
            <a:off x="3325091" y="941295"/>
            <a:ext cx="7886800" cy="743200"/>
          </a:xfrm>
          <a:prstGeom prst="rect">
            <a:avLst/>
          </a:prstGeom>
          <a:noFill/>
          <a:ln>
            <a:noFill/>
          </a:ln>
        </p:spPr>
        <p:txBody>
          <a:bodyPr spcFirstLastPara="1" wrap="square" lIns="100767" tIns="50367" rIns="100767" bIns="50367" anchor="ctr" anchorCtr="0">
            <a:noAutofit/>
          </a:bodyPr>
          <a:lstStyle/>
          <a:p>
            <a:r>
              <a:rPr lang="en"/>
              <a:t>Sensitivity vs. Criticality</a:t>
            </a:r>
            <a:endParaRPr sz="1600"/>
          </a:p>
        </p:txBody>
      </p:sp>
      <p:sp>
        <p:nvSpPr>
          <p:cNvPr id="862" name="Google Shape;862;p116"/>
          <p:cNvSpPr txBox="1">
            <a:spLocks noGrp="1"/>
          </p:cNvSpPr>
          <p:nvPr>
            <p:ph type="body" idx="1"/>
          </p:nvPr>
        </p:nvSpPr>
        <p:spPr>
          <a:xfrm>
            <a:off x="1477819" y="2286000"/>
            <a:ext cx="9328800" cy="41684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Sensitivity describes the amount of damage that would be done should the information be disclosed</a:t>
            </a:r>
            <a:endParaRPr sz="1600"/>
          </a:p>
          <a:p>
            <a:pPr marL="203195" indent="-194728">
              <a:spcAft>
                <a:spcPts val="2133"/>
              </a:spcAft>
              <a:buFont typeface="Arial"/>
              <a:buChar char="•"/>
            </a:pPr>
            <a:r>
              <a:rPr lang="en">
                <a:latin typeface="Calibri"/>
                <a:ea typeface="Calibri"/>
                <a:cs typeface="Calibri"/>
                <a:sym typeface="Calibri"/>
              </a:rPr>
              <a:t>Criticality describes the time sensitivity of the data.  This is usually driven by the understanding of how much revenue a specific asset generates, and without that asset, there will be lost revenue</a:t>
            </a:r>
            <a:endParaRPr sz="16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66"/>
        <p:cNvGrpSpPr/>
        <p:nvPr/>
      </p:nvGrpSpPr>
      <p:grpSpPr>
        <a:xfrm>
          <a:off x="0" y="0"/>
          <a:ext cx="0" cy="0"/>
          <a:chOff x="0" y="0"/>
          <a:chExt cx="0" cy="0"/>
        </a:xfrm>
      </p:grpSpPr>
      <p:sp>
        <p:nvSpPr>
          <p:cNvPr id="867" name="Google Shape;867;p11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Data Protection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18"/>
          <p:cNvSpPr txBox="1">
            <a:spLocks noGrp="1"/>
          </p:cNvSpPr>
          <p:nvPr>
            <p:ph type="title"/>
          </p:nvPr>
        </p:nvSpPr>
        <p:spPr>
          <a:xfrm>
            <a:off x="838200" y="114725"/>
            <a:ext cx="10515600" cy="1325600"/>
          </a:xfrm>
          <a:prstGeom prst="rect">
            <a:avLst/>
          </a:prstGeom>
          <a:noFill/>
          <a:ln>
            <a:noFill/>
          </a:ln>
        </p:spPr>
        <p:txBody>
          <a:bodyPr spcFirstLastPara="1" wrap="square" lIns="100767" tIns="50367" rIns="100767" bIns="50367" anchor="ctr" anchorCtr="0">
            <a:noAutofit/>
          </a:bodyPr>
          <a:lstStyle/>
          <a:p>
            <a:r>
              <a:rPr lang="en"/>
              <a:t>Location and Access</a:t>
            </a:r>
            <a:endParaRPr sz="1600"/>
          </a:p>
        </p:txBody>
      </p:sp>
      <p:sp>
        <p:nvSpPr>
          <p:cNvPr id="874" name="Google Shape;874;p118"/>
          <p:cNvSpPr txBox="1">
            <a:spLocks noGrp="1"/>
          </p:cNvSpPr>
          <p:nvPr>
            <p:ph type="body" idx="1"/>
          </p:nvPr>
        </p:nvSpPr>
        <p:spPr>
          <a:xfrm>
            <a:off x="838200" y="1253325"/>
            <a:ext cx="10515600" cy="4351200"/>
          </a:xfrm>
          <a:prstGeom prst="rect">
            <a:avLst/>
          </a:prstGeom>
          <a:noFill/>
          <a:ln>
            <a:noFill/>
          </a:ln>
        </p:spPr>
        <p:txBody>
          <a:bodyPr spcFirstLastPara="1" wrap="square" lIns="100767" tIns="50367" rIns="100767" bIns="50367" anchor="t" anchorCtr="0">
            <a:noAutofit/>
          </a:bodyPr>
          <a:lstStyle/>
          <a:p>
            <a:pPr marL="203195" indent="-186262">
              <a:lnSpc>
                <a:spcPct val="80000"/>
              </a:lnSpc>
              <a:spcBef>
                <a:spcPts val="0"/>
              </a:spcBef>
              <a:buSzPts val="1800"/>
              <a:buFont typeface="Arial"/>
              <a:buChar char="•"/>
            </a:pPr>
            <a:r>
              <a:rPr lang="en" sz="2400">
                <a:latin typeface="Calibri"/>
                <a:ea typeface="Calibri"/>
                <a:cs typeface="Calibri"/>
                <a:sym typeface="Calibri"/>
              </a:rPr>
              <a:t>Though the data lifecycle model does not specify requirements for location and access, these two factors are essential in planning the implementation of security controls</a:t>
            </a:r>
            <a:endParaRPr sz="2400"/>
          </a:p>
          <a:p>
            <a:pPr marL="203195" indent="-186262">
              <a:lnSpc>
                <a:spcPct val="80000"/>
              </a:lnSpc>
              <a:buSzPts val="1800"/>
              <a:buFont typeface="Arial"/>
              <a:buChar char="•"/>
            </a:pPr>
            <a:r>
              <a:rPr lang="en" sz="2400">
                <a:latin typeface="Calibri"/>
                <a:ea typeface="Calibri"/>
                <a:cs typeface="Calibri"/>
                <a:sym typeface="Calibri"/>
              </a:rPr>
              <a:t>Location?  Where is the data stored/processed/transmitted</a:t>
            </a:r>
            <a:endParaRPr sz="2400"/>
          </a:p>
          <a:p>
            <a:pPr marL="626518" lvl="1" indent="-186262">
              <a:lnSpc>
                <a:spcPct val="80000"/>
              </a:lnSpc>
              <a:spcBef>
                <a:spcPts val="400"/>
              </a:spcBef>
              <a:buSzPts val="1400"/>
              <a:buFont typeface="Arial"/>
              <a:buChar char="•"/>
            </a:pPr>
            <a:r>
              <a:rPr lang="en" sz="1867">
                <a:latin typeface="Calibri"/>
                <a:ea typeface="Calibri"/>
                <a:cs typeface="Calibri"/>
                <a:sym typeface="Calibri"/>
              </a:rPr>
              <a:t>Jurisdiction</a:t>
            </a:r>
            <a:endParaRPr sz="1867"/>
          </a:p>
          <a:p>
            <a:pPr marL="626518" lvl="1" indent="-186262">
              <a:lnSpc>
                <a:spcPct val="80000"/>
              </a:lnSpc>
              <a:spcBef>
                <a:spcPts val="400"/>
              </a:spcBef>
              <a:buSzPts val="1400"/>
              <a:buFont typeface="Arial"/>
              <a:buChar char="•"/>
            </a:pPr>
            <a:r>
              <a:rPr lang="en" sz="1867">
                <a:latin typeface="Calibri"/>
                <a:ea typeface="Calibri"/>
                <a:cs typeface="Calibri"/>
                <a:sym typeface="Calibri"/>
              </a:rPr>
              <a:t>Audit</a:t>
            </a:r>
            <a:endParaRPr sz="1867"/>
          </a:p>
          <a:p>
            <a:pPr marL="626518" lvl="1" indent="-186262">
              <a:lnSpc>
                <a:spcPct val="80000"/>
              </a:lnSpc>
              <a:spcBef>
                <a:spcPts val="400"/>
              </a:spcBef>
              <a:buSzPts val="1400"/>
              <a:buFont typeface="Arial"/>
              <a:buChar char="•"/>
            </a:pPr>
            <a:r>
              <a:rPr lang="en" sz="1867">
                <a:latin typeface="Calibri"/>
                <a:ea typeface="Calibri"/>
                <a:cs typeface="Calibri"/>
                <a:sym typeface="Calibri"/>
              </a:rPr>
              <a:t>Threat landscape</a:t>
            </a:r>
            <a:endParaRPr sz="1867"/>
          </a:p>
          <a:p>
            <a:pPr marL="626518" lvl="1" indent="-186262">
              <a:lnSpc>
                <a:spcPct val="80000"/>
              </a:lnSpc>
              <a:spcBef>
                <a:spcPts val="400"/>
              </a:spcBef>
              <a:buSzPts val="1400"/>
              <a:buFont typeface="Arial"/>
              <a:buChar char="•"/>
            </a:pPr>
            <a:r>
              <a:rPr lang="en" sz="1867">
                <a:latin typeface="Calibri"/>
                <a:ea typeface="Calibri"/>
                <a:cs typeface="Calibri"/>
                <a:sym typeface="Calibri"/>
              </a:rPr>
              <a:t>What actors have access to the data</a:t>
            </a:r>
            <a:endParaRPr sz="1867"/>
          </a:p>
          <a:p>
            <a:pPr marL="626518" lvl="1" indent="-186262">
              <a:lnSpc>
                <a:spcPct val="80000"/>
              </a:lnSpc>
              <a:spcBef>
                <a:spcPts val="400"/>
              </a:spcBef>
              <a:buSzPts val="1400"/>
              <a:buFont typeface="Arial"/>
              <a:buChar char="•"/>
            </a:pPr>
            <a:r>
              <a:rPr lang="en" sz="1867">
                <a:latin typeface="Calibri"/>
                <a:ea typeface="Calibri"/>
                <a:cs typeface="Calibri"/>
                <a:sym typeface="Calibri"/>
              </a:rPr>
              <a:t>Does data move between locations and how?</a:t>
            </a:r>
            <a:endParaRPr sz="1867"/>
          </a:p>
          <a:p>
            <a:pPr marL="203195" indent="-186262">
              <a:lnSpc>
                <a:spcPct val="80000"/>
              </a:lnSpc>
              <a:buSzPts val="1800"/>
              <a:buFont typeface="Arial"/>
              <a:buChar char="•"/>
            </a:pPr>
            <a:r>
              <a:rPr lang="en" sz="2400">
                <a:latin typeface="Calibri"/>
                <a:ea typeface="Calibri"/>
                <a:cs typeface="Calibri"/>
                <a:sym typeface="Calibri"/>
              </a:rPr>
              <a:t>Access</a:t>
            </a:r>
            <a:endParaRPr sz="2400"/>
          </a:p>
          <a:p>
            <a:pPr marL="626518" lvl="1" indent="-186262">
              <a:lnSpc>
                <a:spcPct val="80000"/>
              </a:lnSpc>
              <a:spcBef>
                <a:spcPts val="400"/>
              </a:spcBef>
              <a:buSzPts val="1400"/>
              <a:buFont typeface="Arial"/>
              <a:buChar char="•"/>
            </a:pPr>
            <a:r>
              <a:rPr lang="en" sz="1867">
                <a:latin typeface="Calibri"/>
                <a:ea typeface="Calibri"/>
                <a:cs typeface="Calibri"/>
                <a:sym typeface="Calibri"/>
              </a:rPr>
              <a:t>Who has access to the data</a:t>
            </a:r>
            <a:endParaRPr sz="1867"/>
          </a:p>
          <a:p>
            <a:pPr marL="626518" lvl="1" indent="-186262">
              <a:lnSpc>
                <a:spcPct val="80000"/>
              </a:lnSpc>
              <a:spcBef>
                <a:spcPts val="400"/>
              </a:spcBef>
              <a:buSzPts val="1400"/>
              <a:buFont typeface="Arial"/>
              <a:buChar char="•"/>
            </a:pPr>
            <a:r>
              <a:rPr lang="en" sz="1867">
                <a:latin typeface="Calibri"/>
                <a:ea typeface="Calibri"/>
                <a:cs typeface="Calibri"/>
                <a:sym typeface="Calibri"/>
              </a:rPr>
              <a:t>What controls are in place</a:t>
            </a:r>
            <a:endParaRPr sz="1867"/>
          </a:p>
          <a:p>
            <a:pPr marL="626518" lvl="1" indent="-186262">
              <a:lnSpc>
                <a:spcPct val="80000"/>
              </a:lnSpc>
              <a:spcBef>
                <a:spcPts val="400"/>
              </a:spcBef>
              <a:buSzPts val="1400"/>
              <a:buFont typeface="Arial"/>
              <a:buChar char="•"/>
            </a:pPr>
            <a:r>
              <a:rPr lang="en" sz="1867">
                <a:latin typeface="Calibri"/>
                <a:ea typeface="Calibri"/>
                <a:cs typeface="Calibri"/>
                <a:sym typeface="Calibri"/>
              </a:rPr>
              <a:t>What devices can be used to access data</a:t>
            </a:r>
            <a:endParaRPr sz="1867"/>
          </a:p>
          <a:p>
            <a:pPr marL="626518" lvl="1" indent="-67732">
              <a:lnSpc>
                <a:spcPct val="80000"/>
              </a:lnSpc>
              <a:spcBef>
                <a:spcPts val="400"/>
              </a:spcBef>
              <a:buNone/>
            </a:pPr>
            <a:endParaRPr>
              <a:latin typeface="Calibri"/>
              <a:ea typeface="Calibri"/>
              <a:cs typeface="Calibri"/>
              <a:sym typeface="Calibri"/>
            </a:endParaRPr>
          </a:p>
          <a:p>
            <a:pPr marL="304792" lvl="1" indent="0">
              <a:lnSpc>
                <a:spcPct val="80000"/>
              </a:lnSpc>
              <a:spcBef>
                <a:spcPts val="400"/>
              </a:spcBef>
              <a:buNone/>
            </a:pPr>
            <a:r>
              <a:rPr lang="en">
                <a:latin typeface="Calibri"/>
                <a:ea typeface="Calibri"/>
                <a:cs typeface="Calibri"/>
                <a:sym typeface="Calibri"/>
              </a:rPr>
              <a:t>	</a:t>
            </a:r>
            <a:endParaRPr sz="1600"/>
          </a:p>
          <a:p>
            <a:pPr marL="626518" lvl="1" indent="-67732">
              <a:lnSpc>
                <a:spcPct val="80000"/>
              </a:lnSpc>
              <a:spcBef>
                <a:spcPts val="400"/>
              </a:spcBef>
              <a:spcAft>
                <a:spcPts val="2133"/>
              </a:spcAft>
              <a:buNone/>
            </a:pPr>
            <a:endParaRPr>
              <a:latin typeface="Calibri"/>
              <a:ea typeface="Calibri"/>
              <a:cs typeface="Calibri"/>
              <a:sym typeface="Calibri"/>
            </a:endParaRPr>
          </a:p>
        </p:txBody>
      </p:sp>
      <p:sp>
        <p:nvSpPr>
          <p:cNvPr id="875" name="Google Shape;875;p118"/>
          <p:cNvSpPr txBox="1">
            <a:spLocks noGrp="1"/>
          </p:cNvSpPr>
          <p:nvPr>
            <p:ph type="ftr" idx="11"/>
          </p:nvPr>
        </p:nvSpPr>
        <p:spPr>
          <a:xfrm>
            <a:off x="4038600" y="6356351"/>
            <a:ext cx="4114800" cy="365200"/>
          </a:xfrm>
          <a:prstGeom prst="rect">
            <a:avLst/>
          </a:prstGeom>
          <a:noFill/>
          <a:ln>
            <a:noFill/>
          </a:ln>
        </p:spPr>
        <p:txBody>
          <a:bodyPr spcFirstLastPara="1" wrap="square" lIns="100767" tIns="50367" rIns="100767" bIns="50367" anchor="ctr" anchorCtr="0">
            <a:noAutofit/>
          </a:bodyPr>
          <a:lstStyle/>
          <a:p>
            <a:pPr defTabSz="1219170">
              <a:buClr>
                <a:srgbClr val="000000"/>
              </a:buClr>
            </a:pPr>
            <a:r>
              <a:rPr lang="en" kern="0">
                <a:solidFill>
                  <a:srgbClr val="595959"/>
                </a:solidFill>
              </a:rPr>
              <a:t>Certified Cloud Security Professional	</a:t>
            </a:r>
            <a:endParaRPr kern="0">
              <a:solidFill>
                <a:srgbClr val="595959"/>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19"/>
          <p:cNvSpPr txBox="1">
            <a:spLocks noGrp="1"/>
          </p:cNvSpPr>
          <p:nvPr>
            <p:ph type="title"/>
          </p:nvPr>
        </p:nvSpPr>
        <p:spPr>
          <a:xfrm>
            <a:off x="3417455" y="806824"/>
            <a:ext cx="7654800" cy="964800"/>
          </a:xfrm>
          <a:prstGeom prst="rect">
            <a:avLst/>
          </a:prstGeom>
          <a:noFill/>
          <a:ln>
            <a:noFill/>
          </a:ln>
        </p:spPr>
        <p:txBody>
          <a:bodyPr spcFirstLastPara="1" wrap="square" lIns="100767" tIns="50367" rIns="100767" bIns="50367" anchor="ctr" anchorCtr="0">
            <a:noAutofit/>
          </a:bodyPr>
          <a:lstStyle/>
          <a:p>
            <a:r>
              <a:rPr lang="en"/>
              <a:t>States of Data</a:t>
            </a:r>
            <a:endParaRPr sz="1600"/>
          </a:p>
        </p:txBody>
      </p:sp>
      <p:sp>
        <p:nvSpPr>
          <p:cNvPr id="882" name="Google Shape;882;p119"/>
          <p:cNvSpPr txBox="1">
            <a:spLocks noGrp="1"/>
          </p:cNvSpPr>
          <p:nvPr>
            <p:ph type="body" idx="4294967295"/>
          </p:nvPr>
        </p:nvSpPr>
        <p:spPr>
          <a:xfrm>
            <a:off x="1271799" y="2221601"/>
            <a:ext cx="7202800" cy="2793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At Rest:  File System Encryptions, EFS, TPM</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In Process:  ?</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In Transi</a:t>
            </a:r>
            <a:r>
              <a:rPr lang="en-US" sz="2533" dirty="0">
                <a:solidFill>
                  <a:schemeClr val="dk1"/>
                </a:solidFill>
                <a:latin typeface="Calibri"/>
                <a:ea typeface="Calibri"/>
                <a:cs typeface="Calibri"/>
                <a:sym typeface="Calibri"/>
              </a:rPr>
              <a:t>t:</a:t>
            </a:r>
            <a:r>
              <a:rPr lang="en" sz="2533" dirty="0">
                <a:solidFill>
                  <a:schemeClr val="dk1"/>
                </a:solidFill>
                <a:latin typeface="Calibri"/>
                <a:ea typeface="Calibri"/>
                <a:cs typeface="Calibri"/>
                <a:sym typeface="Calibri"/>
              </a:rPr>
              <a:t> SSL/TLS, </a:t>
            </a:r>
            <a:r>
              <a:rPr lang="en-US" sz="2533" dirty="0">
                <a:solidFill>
                  <a:schemeClr val="dk1"/>
                </a:solidFill>
                <a:latin typeface="Calibri"/>
                <a:ea typeface="Calibri"/>
                <a:cs typeface="Calibri"/>
                <a:sym typeface="Calibri"/>
              </a:rPr>
              <a:t>IPSec, SSH</a:t>
            </a:r>
            <a:endParaRPr sz="2533" dirty="0">
              <a:solidFill>
                <a:schemeClr val="dk1"/>
              </a:solidFill>
              <a:latin typeface="Calibri"/>
              <a:ea typeface="Calibri"/>
              <a:cs typeface="Calibri"/>
              <a:sym typeface="Calibri"/>
            </a:endParaRPr>
          </a:p>
          <a:p>
            <a:pPr marL="203195" indent="-33866">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dirty="0"/>
              <a:t>Principles of </a:t>
            </a:r>
            <a:r>
              <a:rPr lang="en-US" dirty="0"/>
              <a:t>Information </a:t>
            </a:r>
            <a:r>
              <a:rPr lang="en" dirty="0"/>
              <a:t>Security</a:t>
            </a: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120"/>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System Hardening &amp; Baselining</a:t>
            </a:r>
            <a:endParaRPr/>
          </a:p>
        </p:txBody>
      </p:sp>
      <p:sp>
        <p:nvSpPr>
          <p:cNvPr id="889" name="Google Shape;889;p120"/>
          <p:cNvSpPr txBox="1">
            <a:spLocks noGrp="1"/>
          </p:cNvSpPr>
          <p:nvPr>
            <p:ph type="body" idx="4294967295"/>
          </p:nvPr>
        </p:nvSpPr>
        <p:spPr>
          <a:xfrm>
            <a:off x="838200" y="1931833"/>
            <a:ext cx="7703600" cy="3252000"/>
          </a:xfrm>
          <a:prstGeom prst="rect">
            <a:avLst/>
          </a:prstGeom>
          <a:noFill/>
          <a:ln>
            <a:noFill/>
          </a:ln>
        </p:spPr>
        <p:txBody>
          <a:bodyPr spcFirstLastPara="1" wrap="square" lIns="100767" tIns="50367" rIns="100767" bIns="50367" anchor="t" anchorCtr="0">
            <a:noAutofit/>
          </a:bodyPr>
          <a:lstStyle/>
          <a:p>
            <a:pPr marL="203195" indent="-203195">
              <a:lnSpc>
                <a:spcPct val="70000"/>
              </a:lnSpc>
              <a:buClr>
                <a:schemeClr val="dk1"/>
              </a:buClr>
              <a:buSzPts val="1800"/>
              <a:buFont typeface="Arial"/>
              <a:buChar char="•"/>
            </a:pPr>
            <a:r>
              <a:rPr lang="en" sz="2400">
                <a:solidFill>
                  <a:schemeClr val="dk1"/>
                </a:solidFill>
                <a:latin typeface="Calibri"/>
                <a:ea typeface="Calibri"/>
                <a:cs typeface="Calibri"/>
                <a:sym typeface="Calibri"/>
              </a:rPr>
              <a:t>Removing Unnecessary Services</a:t>
            </a:r>
            <a:endParaRPr sz="1600"/>
          </a:p>
          <a:p>
            <a:pPr marL="203195" indent="-203195">
              <a:lnSpc>
                <a:spcPct val="7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Installing the latest services packs and patches</a:t>
            </a:r>
            <a:endParaRPr sz="1600"/>
          </a:p>
          <a:p>
            <a:pPr marL="203195" indent="-203195">
              <a:lnSpc>
                <a:spcPct val="7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Renaming default accounts</a:t>
            </a:r>
            <a:endParaRPr sz="1600"/>
          </a:p>
          <a:p>
            <a:pPr marL="203195" indent="-203195">
              <a:lnSpc>
                <a:spcPct val="7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Changing default settings</a:t>
            </a:r>
            <a:endParaRPr sz="1600"/>
          </a:p>
          <a:p>
            <a:pPr marL="203195" indent="-203195">
              <a:lnSpc>
                <a:spcPct val="70000"/>
              </a:lnSpc>
              <a:spcBef>
                <a:spcPts val="933"/>
              </a:spcBef>
              <a:buClr>
                <a:schemeClr val="dk1"/>
              </a:buClr>
              <a:buSzPts val="1800"/>
              <a:buFont typeface="Arial"/>
              <a:buChar char="•"/>
            </a:pPr>
            <a:r>
              <a:rPr lang="en" sz="2400">
                <a:solidFill>
                  <a:schemeClr val="dk1"/>
                </a:solidFill>
                <a:latin typeface="Calibri"/>
                <a:ea typeface="Calibri"/>
                <a:cs typeface="Calibri"/>
                <a:sym typeface="Calibri"/>
              </a:rPr>
              <a:t>Enabling security configurations like auditing, firewalls, updates, etc</a:t>
            </a:r>
            <a:endParaRPr sz="2400">
              <a:solidFill>
                <a:schemeClr val="dk1"/>
              </a:solidFill>
              <a:latin typeface="Calibri"/>
              <a:ea typeface="Calibri"/>
              <a:cs typeface="Calibri"/>
              <a:sym typeface="Calibri"/>
            </a:endParaRPr>
          </a:p>
          <a:p>
            <a:pPr marL="203195" indent="-203195">
              <a:lnSpc>
                <a:spcPct val="70000"/>
              </a:lnSpc>
              <a:spcBef>
                <a:spcPts val="933"/>
              </a:spcBef>
              <a:spcAft>
                <a:spcPts val="2133"/>
              </a:spcAft>
              <a:buClr>
                <a:schemeClr val="dk1"/>
              </a:buClr>
              <a:buSzPts val="1800"/>
              <a:buFont typeface="Arial"/>
              <a:buChar char="•"/>
            </a:pPr>
            <a:r>
              <a:rPr lang="en" sz="2400">
                <a:solidFill>
                  <a:schemeClr val="dk1"/>
                </a:solidFill>
                <a:latin typeface="Calibri"/>
                <a:ea typeface="Calibri"/>
                <a:cs typeface="Calibri"/>
                <a:sym typeface="Calibri"/>
              </a:rPr>
              <a:t>***Don’t forget physical security!***</a:t>
            </a:r>
            <a:endParaRPr sz="16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121"/>
          <p:cNvSpPr txBox="1">
            <a:spLocks noGrp="1"/>
          </p:cNvSpPr>
          <p:nvPr>
            <p:ph type="title"/>
          </p:nvPr>
        </p:nvSpPr>
        <p:spPr>
          <a:xfrm>
            <a:off x="904149" y="123788"/>
            <a:ext cx="9212000" cy="1273600"/>
          </a:xfrm>
          <a:prstGeom prst="rect">
            <a:avLst/>
          </a:prstGeom>
          <a:noFill/>
          <a:ln>
            <a:noFill/>
          </a:ln>
        </p:spPr>
        <p:txBody>
          <a:bodyPr spcFirstLastPara="1" wrap="square" lIns="100767" tIns="50367" rIns="100767" bIns="50367" anchor="ctr" anchorCtr="0">
            <a:noAutofit/>
          </a:bodyPr>
          <a:lstStyle/>
          <a:p>
            <a:r>
              <a:rPr lang="en"/>
              <a:t>Threats to Data Storage</a:t>
            </a:r>
            <a:endParaRPr sz="1600"/>
          </a:p>
        </p:txBody>
      </p:sp>
      <p:sp>
        <p:nvSpPr>
          <p:cNvPr id="896" name="Google Shape;896;p121"/>
          <p:cNvSpPr txBox="1">
            <a:spLocks noGrp="1"/>
          </p:cNvSpPr>
          <p:nvPr>
            <p:ph type="body" idx="1"/>
          </p:nvPr>
        </p:nvSpPr>
        <p:spPr>
          <a:xfrm>
            <a:off x="737267" y="1119167"/>
            <a:ext cx="4882800" cy="4820800"/>
          </a:xfrm>
          <a:prstGeom prst="rect">
            <a:avLst/>
          </a:prstGeom>
          <a:noFill/>
          <a:ln>
            <a:noFill/>
          </a:ln>
        </p:spPr>
        <p:txBody>
          <a:bodyPr spcFirstLastPara="1" wrap="square" lIns="100767" tIns="50367" rIns="100767" bIns="50367" anchor="t" anchorCtr="0">
            <a:noAutofit/>
          </a:bodyPr>
          <a:lstStyle/>
          <a:p>
            <a:pPr marL="626518" lvl="1" indent="-228594">
              <a:lnSpc>
                <a:spcPct val="70000"/>
              </a:lnSpc>
              <a:spcBef>
                <a:spcPts val="0"/>
              </a:spcBef>
              <a:buSzPts val="1300"/>
              <a:buFont typeface="Arial"/>
              <a:buChar char="•"/>
            </a:pPr>
            <a:r>
              <a:rPr lang="en" sz="1733">
                <a:latin typeface="Calibri"/>
                <a:ea typeface="Calibri"/>
                <a:cs typeface="Calibri"/>
                <a:sym typeface="Calibri"/>
              </a:rPr>
              <a:t>Unauthorized usage/access</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Strong Authentication</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Encryption</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Obfuscation, anonymization,  tokenization, and masking</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Organizational policies &amp; layered Defense</a:t>
            </a:r>
            <a:endParaRPr sz="1733"/>
          </a:p>
          <a:p>
            <a:pPr marL="626518" lvl="1" indent="-228594">
              <a:lnSpc>
                <a:spcPct val="70000"/>
              </a:lnSpc>
              <a:spcBef>
                <a:spcPts val="400"/>
              </a:spcBef>
              <a:buSzPts val="1300"/>
              <a:buFont typeface="Arial"/>
              <a:buChar char="•"/>
            </a:pPr>
            <a:r>
              <a:rPr lang="en" sz="1733">
                <a:latin typeface="Calibri"/>
                <a:ea typeface="Calibri"/>
                <a:cs typeface="Calibri"/>
                <a:sym typeface="Calibri"/>
              </a:rPr>
              <a:t>Liability due to noncompliance</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Due care and due diligence</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SLAs</a:t>
            </a:r>
            <a:endParaRPr sz="1733"/>
          </a:p>
          <a:p>
            <a:pPr marL="626518" lvl="1" indent="-228594">
              <a:lnSpc>
                <a:spcPct val="70000"/>
              </a:lnSpc>
              <a:spcBef>
                <a:spcPts val="400"/>
              </a:spcBef>
              <a:buSzPts val="1300"/>
              <a:buFont typeface="Arial"/>
              <a:buChar char="•"/>
            </a:pPr>
            <a:r>
              <a:rPr lang="en" sz="1733">
                <a:latin typeface="Calibri"/>
                <a:ea typeface="Calibri"/>
                <a:cs typeface="Calibri"/>
                <a:sym typeface="Calibri"/>
              </a:rPr>
              <a:t>Dos and DDoS</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Redundancy</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Data Dispersion</a:t>
            </a:r>
            <a:endParaRPr sz="1733"/>
          </a:p>
          <a:p>
            <a:pPr marL="626518" lvl="1" indent="-228594">
              <a:lnSpc>
                <a:spcPct val="70000"/>
              </a:lnSpc>
              <a:spcBef>
                <a:spcPts val="400"/>
              </a:spcBef>
              <a:buSzPts val="1300"/>
              <a:buFont typeface="Arial"/>
              <a:buChar char="•"/>
            </a:pPr>
            <a:r>
              <a:rPr lang="en" sz="1733">
                <a:latin typeface="Calibri"/>
                <a:ea typeface="Calibri"/>
                <a:cs typeface="Calibri"/>
                <a:sym typeface="Calibri"/>
              </a:rPr>
              <a:t>Corruption, modification, destruction of data</a:t>
            </a:r>
            <a:endParaRPr sz="1733"/>
          </a:p>
          <a:p>
            <a:pPr marL="1032908" lvl="2" indent="-228594">
              <a:lnSpc>
                <a:spcPct val="70000"/>
              </a:lnSpc>
              <a:spcBef>
                <a:spcPts val="400"/>
              </a:spcBef>
              <a:buSzPts val="1300"/>
              <a:buFont typeface="Arial"/>
              <a:buChar char="•"/>
            </a:pPr>
            <a:r>
              <a:rPr lang="en" sz="1733">
                <a:latin typeface="Calibri"/>
                <a:ea typeface="Calibri"/>
                <a:cs typeface="Calibri"/>
                <a:sym typeface="Calibri"/>
              </a:rPr>
              <a:t>Hashes/Digitally signed files</a:t>
            </a:r>
            <a:endParaRPr sz="1733"/>
          </a:p>
          <a:p>
            <a:pPr marL="626518" lvl="1" indent="-135463">
              <a:lnSpc>
                <a:spcPct val="70000"/>
              </a:lnSpc>
              <a:spcBef>
                <a:spcPts val="400"/>
              </a:spcBef>
              <a:spcAft>
                <a:spcPts val="2133"/>
              </a:spcAft>
              <a:buSzPts val="900"/>
              <a:buNone/>
            </a:pPr>
            <a:endParaRPr sz="1200">
              <a:latin typeface="Calibri"/>
              <a:ea typeface="Calibri"/>
              <a:cs typeface="Calibri"/>
              <a:sym typeface="Calibri"/>
            </a:endParaRPr>
          </a:p>
        </p:txBody>
      </p:sp>
      <p:sp>
        <p:nvSpPr>
          <p:cNvPr id="897" name="Google Shape;897;p121"/>
          <p:cNvSpPr txBox="1">
            <a:spLocks noGrp="1"/>
          </p:cNvSpPr>
          <p:nvPr>
            <p:ph type="ftr" idx="11"/>
          </p:nvPr>
        </p:nvSpPr>
        <p:spPr>
          <a:xfrm>
            <a:off x="4038600" y="6356351"/>
            <a:ext cx="4114800" cy="365200"/>
          </a:xfrm>
          <a:prstGeom prst="rect">
            <a:avLst/>
          </a:prstGeom>
          <a:noFill/>
          <a:ln>
            <a:noFill/>
          </a:ln>
        </p:spPr>
        <p:txBody>
          <a:bodyPr spcFirstLastPara="1" wrap="square" lIns="100767" tIns="50367" rIns="100767" bIns="50367" anchor="ctr" anchorCtr="0">
            <a:noAutofit/>
          </a:bodyPr>
          <a:lstStyle/>
          <a:p>
            <a:pPr defTabSz="1219170">
              <a:buClr>
                <a:srgbClr val="000000"/>
              </a:buClr>
            </a:pPr>
            <a:r>
              <a:rPr lang="en" kern="0">
                <a:solidFill>
                  <a:srgbClr val="595959"/>
                </a:solidFill>
              </a:rPr>
              <a:t>Certified Cloud Security Professional	</a:t>
            </a:r>
            <a:endParaRPr kern="0">
              <a:solidFill>
                <a:srgbClr val="595959"/>
              </a:solidFill>
            </a:endParaRPr>
          </a:p>
        </p:txBody>
      </p:sp>
      <p:sp>
        <p:nvSpPr>
          <p:cNvPr id="898" name="Google Shape;898;p121"/>
          <p:cNvSpPr txBox="1"/>
          <p:nvPr/>
        </p:nvSpPr>
        <p:spPr>
          <a:xfrm>
            <a:off x="6259867" y="1050233"/>
            <a:ext cx="4882800" cy="4618400"/>
          </a:xfrm>
          <a:prstGeom prst="rect">
            <a:avLst/>
          </a:prstGeom>
          <a:noFill/>
          <a:ln>
            <a:noFill/>
          </a:ln>
        </p:spPr>
        <p:txBody>
          <a:bodyPr spcFirstLastPara="1" wrap="square" lIns="121900" tIns="121900" rIns="121900" bIns="121900" anchor="t" anchorCtr="0">
            <a:noAutofit/>
          </a:bodyPr>
          <a:lstStyle/>
          <a:p>
            <a:pPr marL="626518" lvl="1"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Data leakage and breaches</a:t>
            </a:r>
            <a:endParaRPr sz="1733" kern="0">
              <a:solidFill>
                <a:srgbClr val="000000"/>
              </a:solidFill>
              <a:latin typeface="Calibri"/>
              <a:ea typeface="Calibri"/>
              <a:cs typeface="Calibri"/>
              <a:sym typeface="Calibri"/>
            </a:endParaRPr>
          </a:p>
          <a:p>
            <a:pPr marL="1032908" lvl="2"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DLP</a:t>
            </a:r>
            <a:endParaRPr sz="1733" kern="0">
              <a:solidFill>
                <a:srgbClr val="000000"/>
              </a:solidFill>
              <a:latin typeface="Calibri"/>
              <a:ea typeface="Calibri"/>
              <a:cs typeface="Calibri"/>
              <a:sym typeface="Calibri"/>
            </a:endParaRPr>
          </a:p>
          <a:p>
            <a:pPr marL="626518" lvl="1"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Theft or accidental media loss</a:t>
            </a:r>
            <a:endParaRPr sz="1733" kern="0">
              <a:solidFill>
                <a:srgbClr val="000000"/>
              </a:solidFill>
              <a:latin typeface="Calibri"/>
              <a:ea typeface="Calibri"/>
              <a:cs typeface="Calibri"/>
              <a:sym typeface="Calibri"/>
            </a:endParaRPr>
          </a:p>
          <a:p>
            <a:pPr marL="1032908" lvl="2"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TPM</a:t>
            </a:r>
            <a:endParaRPr sz="1733" kern="0">
              <a:solidFill>
                <a:srgbClr val="000000"/>
              </a:solidFill>
              <a:latin typeface="Calibri"/>
              <a:ea typeface="Calibri"/>
              <a:cs typeface="Calibri"/>
              <a:sym typeface="Calibri"/>
            </a:endParaRPr>
          </a:p>
          <a:p>
            <a:pPr marL="626518" lvl="1"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Malware attack</a:t>
            </a:r>
            <a:endParaRPr sz="1733" kern="0">
              <a:solidFill>
                <a:srgbClr val="000000"/>
              </a:solidFill>
              <a:latin typeface="Calibri"/>
              <a:ea typeface="Calibri"/>
              <a:cs typeface="Calibri"/>
              <a:sym typeface="Calibri"/>
            </a:endParaRPr>
          </a:p>
          <a:p>
            <a:pPr marL="1032908" lvl="2"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Anti-malware</a:t>
            </a:r>
            <a:endParaRPr sz="1733" kern="0">
              <a:solidFill>
                <a:srgbClr val="000000"/>
              </a:solidFill>
              <a:latin typeface="Calibri"/>
              <a:ea typeface="Calibri"/>
              <a:cs typeface="Calibri"/>
              <a:sym typeface="Calibri"/>
            </a:endParaRPr>
          </a:p>
          <a:p>
            <a:pPr marL="626518" lvl="1" indent="-228594" defTabSz="1219170">
              <a:lnSpc>
                <a:spcPct val="70000"/>
              </a:lnSpc>
              <a:spcBef>
                <a:spcPts val="400"/>
              </a:spcBef>
              <a:buClr>
                <a:srgbClr val="000000"/>
              </a:buClr>
              <a:buSzPts val="1300"/>
              <a:buFont typeface="Arial"/>
              <a:buChar char="•"/>
            </a:pPr>
            <a:r>
              <a:rPr lang="en" sz="1733" kern="0">
                <a:solidFill>
                  <a:srgbClr val="000000"/>
                </a:solidFill>
                <a:latin typeface="Calibri"/>
                <a:ea typeface="Calibri"/>
                <a:cs typeface="Calibri"/>
                <a:sym typeface="Calibri"/>
              </a:rPr>
              <a:t>Improper treatment or sanitization of data at end of lifecycle</a:t>
            </a:r>
            <a:endParaRPr sz="1733"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22"/>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Data Security in the Cloud</a:t>
            </a:r>
            <a:endParaRPr sz="1600"/>
          </a:p>
        </p:txBody>
      </p:sp>
      <p:sp>
        <p:nvSpPr>
          <p:cNvPr id="905" name="Google Shape;905;p122"/>
          <p:cNvSpPr txBox="1">
            <a:spLocks noGrp="1"/>
          </p:cNvSpPr>
          <p:nvPr>
            <p:ph type="body" idx="1"/>
          </p:nvPr>
        </p:nvSpPr>
        <p:spPr>
          <a:xfrm>
            <a:off x="838200" y="1690692"/>
            <a:ext cx="10515600" cy="43512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Protecting Data moving to and within the cloud</a:t>
            </a:r>
            <a:endParaRPr sz="1600"/>
          </a:p>
          <a:p>
            <a:pPr marL="626518" lvl="1" indent="-203195">
              <a:spcBef>
                <a:spcPts val="400"/>
              </a:spcBef>
              <a:buFont typeface="Arial"/>
              <a:buChar char="•"/>
            </a:pPr>
            <a:r>
              <a:rPr lang="en">
                <a:latin typeface="Calibri"/>
                <a:ea typeface="Calibri"/>
                <a:cs typeface="Calibri"/>
                <a:sym typeface="Calibri"/>
              </a:rPr>
              <a:t>SSL/TLS/IPSec</a:t>
            </a:r>
            <a:endParaRPr>
              <a:latin typeface="Calibri"/>
              <a:ea typeface="Calibri"/>
              <a:cs typeface="Calibri"/>
              <a:sym typeface="Calibri"/>
            </a:endParaRPr>
          </a:p>
          <a:p>
            <a:pPr marL="203195" indent="-194728">
              <a:buFont typeface="Arial"/>
              <a:buChar char="•"/>
            </a:pPr>
            <a:r>
              <a:rPr lang="en">
                <a:latin typeface="Calibri"/>
                <a:ea typeface="Calibri"/>
                <a:cs typeface="Calibri"/>
                <a:sym typeface="Calibri"/>
              </a:rPr>
              <a:t>Protecting Data in the Cloud</a:t>
            </a:r>
            <a:endParaRPr sz="1600"/>
          </a:p>
          <a:p>
            <a:pPr marL="626518" lvl="1" indent="-203195">
              <a:spcBef>
                <a:spcPts val="400"/>
              </a:spcBef>
              <a:buFont typeface="Arial"/>
              <a:buChar char="•"/>
            </a:pPr>
            <a:r>
              <a:rPr lang="en">
                <a:latin typeface="Calibri"/>
                <a:ea typeface="Calibri"/>
                <a:cs typeface="Calibri"/>
                <a:sym typeface="Calibri"/>
              </a:rPr>
              <a:t>Encryption</a:t>
            </a:r>
            <a:endParaRPr sz="1600"/>
          </a:p>
          <a:p>
            <a:pPr marL="203195" indent="-194728">
              <a:buFont typeface="Arial"/>
              <a:buChar char="•"/>
            </a:pPr>
            <a:r>
              <a:rPr lang="en">
                <a:latin typeface="Calibri"/>
                <a:ea typeface="Calibri"/>
                <a:cs typeface="Calibri"/>
                <a:sym typeface="Calibri"/>
              </a:rPr>
              <a:t>Detection of Data Migration to the Cloud</a:t>
            </a:r>
            <a:endParaRPr sz="1600"/>
          </a:p>
          <a:p>
            <a:pPr marL="626518" lvl="1" indent="-203195">
              <a:spcBef>
                <a:spcPts val="400"/>
              </a:spcBef>
              <a:buFont typeface="Arial"/>
              <a:buChar char="•"/>
            </a:pPr>
            <a:r>
              <a:rPr lang="en">
                <a:latin typeface="Calibri"/>
                <a:ea typeface="Calibri"/>
                <a:cs typeface="Calibri"/>
                <a:sym typeface="Calibri"/>
              </a:rPr>
              <a:t>DAM, DLP</a:t>
            </a:r>
            <a:endParaRPr sz="1600"/>
          </a:p>
          <a:p>
            <a:pPr marL="203195" indent="-194728">
              <a:buFont typeface="Arial"/>
              <a:buChar char="•"/>
            </a:pPr>
            <a:r>
              <a:rPr lang="en">
                <a:latin typeface="Calibri"/>
                <a:ea typeface="Calibri"/>
                <a:cs typeface="Calibri"/>
                <a:sym typeface="Calibri"/>
              </a:rPr>
              <a:t>Data Dispersion: Data is replicated in multiple physical locations across your cloud. Is used for higher availability</a:t>
            </a:r>
            <a:endParaRPr sz="1600"/>
          </a:p>
          <a:p>
            <a:pPr marL="203195" indent="-194728">
              <a:spcAft>
                <a:spcPts val="2133"/>
              </a:spcAft>
              <a:buFont typeface="Arial"/>
              <a:buChar char="•"/>
            </a:pPr>
            <a:r>
              <a:rPr lang="en">
                <a:latin typeface="Calibri"/>
                <a:ea typeface="Calibri"/>
                <a:cs typeface="Calibri"/>
                <a:sym typeface="Calibri"/>
              </a:rPr>
              <a:t>Data Fragmentation involves splitting a data set into smaller fragments (or shards), and distributing them across a large number of machines.</a:t>
            </a:r>
            <a:endParaRPr>
              <a:latin typeface="Calibri"/>
              <a:ea typeface="Calibri"/>
              <a:cs typeface="Calibri"/>
              <a:sym typeface="Calibri"/>
            </a:endParaRPr>
          </a:p>
        </p:txBody>
      </p:sp>
      <p:sp>
        <p:nvSpPr>
          <p:cNvPr id="906" name="Google Shape;906;p122"/>
          <p:cNvSpPr txBox="1">
            <a:spLocks noGrp="1"/>
          </p:cNvSpPr>
          <p:nvPr>
            <p:ph type="ftr" idx="11"/>
          </p:nvPr>
        </p:nvSpPr>
        <p:spPr>
          <a:xfrm>
            <a:off x="4038600" y="6356351"/>
            <a:ext cx="4114800" cy="365200"/>
          </a:xfrm>
          <a:prstGeom prst="rect">
            <a:avLst/>
          </a:prstGeom>
          <a:noFill/>
          <a:ln>
            <a:noFill/>
          </a:ln>
        </p:spPr>
        <p:txBody>
          <a:bodyPr spcFirstLastPara="1" wrap="square" lIns="100767" tIns="50367" rIns="100767" bIns="50367" anchor="ctr" anchorCtr="0">
            <a:noAutofit/>
          </a:bodyPr>
          <a:lstStyle/>
          <a:p>
            <a:pPr defTabSz="1219170">
              <a:buClr>
                <a:srgbClr val="000000"/>
              </a:buClr>
            </a:pPr>
            <a:r>
              <a:rPr lang="en" kern="0">
                <a:solidFill>
                  <a:srgbClr val="595959"/>
                </a:solidFill>
              </a:rPr>
              <a:t>Certified Cloud Security Professional	</a:t>
            </a:r>
            <a:endParaRPr kern="0">
              <a:solidFill>
                <a:srgbClr val="595959"/>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3"/>
          <p:cNvSpPr txBox="1">
            <a:spLocks noGrp="1"/>
          </p:cNvSpPr>
          <p:nvPr>
            <p:ph type="title"/>
          </p:nvPr>
        </p:nvSpPr>
        <p:spPr>
          <a:xfrm>
            <a:off x="942467" y="260859"/>
            <a:ext cx="10515600" cy="1325600"/>
          </a:xfrm>
          <a:prstGeom prst="rect">
            <a:avLst/>
          </a:prstGeom>
          <a:noFill/>
          <a:ln>
            <a:noFill/>
          </a:ln>
        </p:spPr>
        <p:txBody>
          <a:bodyPr spcFirstLastPara="1" wrap="square" lIns="100767" tIns="50367" rIns="100767" bIns="50367" anchor="ctr" anchorCtr="0">
            <a:noAutofit/>
          </a:bodyPr>
          <a:lstStyle/>
          <a:p>
            <a:pPr>
              <a:buSzPts val="2200"/>
            </a:pPr>
            <a:r>
              <a:rPr lang="en" sz="3733"/>
              <a:t>Data Loss Prevention DLP</a:t>
            </a:r>
            <a:endParaRPr sz="3733"/>
          </a:p>
        </p:txBody>
      </p:sp>
      <p:sp>
        <p:nvSpPr>
          <p:cNvPr id="913" name="Google Shape;913;p123"/>
          <p:cNvSpPr txBox="1">
            <a:spLocks noGrp="1"/>
          </p:cNvSpPr>
          <p:nvPr>
            <p:ph type="body" idx="1"/>
          </p:nvPr>
        </p:nvSpPr>
        <p:spPr>
          <a:xfrm>
            <a:off x="838200" y="1825625"/>
            <a:ext cx="10515600" cy="43512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Can also be know as Data Leakage Prevention describes the controls put in place by an organization to ensure that certain types of data (SSNs, Account Numbers, etc) remain under organization controls in line with policies, standards, and procedures</a:t>
            </a:r>
            <a:endParaRPr sz="1600"/>
          </a:p>
          <a:p>
            <a:pPr marL="203195" indent="-194728">
              <a:buFont typeface="Arial"/>
              <a:buChar char="•"/>
            </a:pPr>
            <a:r>
              <a:rPr lang="en">
                <a:latin typeface="Calibri"/>
                <a:ea typeface="Calibri"/>
                <a:cs typeface="Calibri"/>
                <a:sym typeface="Calibri"/>
              </a:rPr>
              <a:t>Detects exfiltration of certain types of key data (SSNs, Account number, etc.)</a:t>
            </a:r>
            <a:endParaRPr sz="1600"/>
          </a:p>
          <a:p>
            <a:pPr marL="203195" indent="-194728">
              <a:spcAft>
                <a:spcPts val="2133"/>
              </a:spcAft>
              <a:buFont typeface="Arial"/>
              <a:buChar char="•"/>
            </a:pPr>
            <a:r>
              <a:rPr lang="en">
                <a:latin typeface="Calibri"/>
                <a:ea typeface="Calibri"/>
                <a:cs typeface="Calibri"/>
                <a:sym typeface="Calibri"/>
              </a:rPr>
              <a:t>Help ensure compliance with regulations like HIPAA, PCI-DSS and others</a:t>
            </a:r>
            <a:endParaRPr sz="1600"/>
          </a:p>
        </p:txBody>
      </p:sp>
      <p:sp>
        <p:nvSpPr>
          <p:cNvPr id="914" name="Google Shape;914;p123"/>
          <p:cNvSpPr txBox="1">
            <a:spLocks noGrp="1"/>
          </p:cNvSpPr>
          <p:nvPr>
            <p:ph type="ftr" idx="11"/>
          </p:nvPr>
        </p:nvSpPr>
        <p:spPr>
          <a:xfrm>
            <a:off x="4038600" y="6356351"/>
            <a:ext cx="4114800" cy="365200"/>
          </a:xfrm>
          <a:prstGeom prst="rect">
            <a:avLst/>
          </a:prstGeom>
          <a:noFill/>
          <a:ln>
            <a:noFill/>
          </a:ln>
        </p:spPr>
        <p:txBody>
          <a:bodyPr spcFirstLastPara="1" wrap="square" lIns="100767" tIns="50367" rIns="100767" bIns="50367" anchor="ctr" anchorCtr="0">
            <a:noAutofit/>
          </a:bodyPr>
          <a:lstStyle/>
          <a:p>
            <a:pPr defTabSz="1219170">
              <a:buClr>
                <a:srgbClr val="000000"/>
              </a:buClr>
            </a:pPr>
            <a:r>
              <a:rPr lang="en" kern="0">
                <a:solidFill>
                  <a:srgbClr val="595959"/>
                </a:solidFill>
              </a:rPr>
              <a:t>Certified Cloud Security Professional	</a:t>
            </a:r>
            <a:endParaRPr kern="0">
              <a:solidFill>
                <a:srgbClr val="595959"/>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124"/>
          <p:cNvSpPr txBox="1">
            <a:spLocks noGrp="1"/>
          </p:cNvSpPr>
          <p:nvPr>
            <p:ph type="title"/>
          </p:nvPr>
        </p:nvSpPr>
        <p:spPr>
          <a:xfrm>
            <a:off x="2398000" y="366467"/>
            <a:ext cx="9099600" cy="743200"/>
          </a:xfrm>
          <a:prstGeom prst="rect">
            <a:avLst/>
          </a:prstGeom>
          <a:noFill/>
          <a:ln>
            <a:noFill/>
          </a:ln>
        </p:spPr>
        <p:txBody>
          <a:bodyPr spcFirstLastPara="1" wrap="square" lIns="100767" tIns="50367" rIns="100767" bIns="50367" anchor="ctr" anchorCtr="0">
            <a:noAutofit/>
          </a:bodyPr>
          <a:lstStyle/>
          <a:p>
            <a:pPr>
              <a:buSzPts val="1900"/>
            </a:pPr>
            <a:r>
              <a:rPr lang="en" sz="3733"/>
              <a:t>Masking, Obfuscation, Anonymization, and Tokenization</a:t>
            </a:r>
            <a:endParaRPr sz="3733"/>
          </a:p>
        </p:txBody>
      </p:sp>
      <p:sp>
        <p:nvSpPr>
          <p:cNvPr id="921" name="Google Shape;921;p124"/>
          <p:cNvSpPr txBox="1">
            <a:spLocks noGrp="1"/>
          </p:cNvSpPr>
          <p:nvPr>
            <p:ph type="body" idx="1"/>
          </p:nvPr>
        </p:nvSpPr>
        <p:spPr>
          <a:xfrm>
            <a:off x="838200" y="1825625"/>
            <a:ext cx="10515600" cy="43512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Obfuscation is the process of hiding, replacing or omitting sensitive information</a:t>
            </a:r>
            <a:endParaRPr sz="1600"/>
          </a:p>
          <a:p>
            <a:pPr marL="626518" lvl="1" indent="-203195">
              <a:spcBef>
                <a:spcPts val="400"/>
              </a:spcBef>
              <a:buFont typeface="Arial"/>
              <a:buChar char="•"/>
            </a:pPr>
            <a:r>
              <a:rPr lang="en">
                <a:latin typeface="Calibri"/>
                <a:ea typeface="Calibri"/>
                <a:cs typeface="Calibri"/>
                <a:sym typeface="Calibri"/>
              </a:rPr>
              <a:t>Masking is the process of using specific characters to hide certain parts of a specific dataset.  For instance, displaying asterisks for all but last 4 digits of SSN.  </a:t>
            </a:r>
            <a:endParaRPr sz="1600"/>
          </a:p>
          <a:p>
            <a:pPr marL="203195" indent="-194728">
              <a:buFont typeface="Arial"/>
              <a:buChar char="•"/>
            </a:pPr>
            <a:r>
              <a:rPr lang="en">
                <a:latin typeface="Calibri"/>
                <a:ea typeface="Calibri"/>
                <a:cs typeface="Calibri"/>
                <a:sym typeface="Calibri"/>
              </a:rPr>
              <a:t>Data Anonymization is the process of either encrypting or removing personally identifiable information from data sets, so that the people whom the data describe remain anonymous</a:t>
            </a:r>
            <a:endParaRPr sz="1600"/>
          </a:p>
          <a:p>
            <a:pPr marL="203195" indent="-194728">
              <a:spcAft>
                <a:spcPts val="2133"/>
              </a:spcAft>
              <a:buFont typeface="Arial"/>
              <a:buChar char="•"/>
            </a:pPr>
            <a:r>
              <a:rPr lang="en">
                <a:latin typeface="Calibri"/>
                <a:ea typeface="Calibri"/>
                <a:cs typeface="Calibri"/>
                <a:sym typeface="Calibri"/>
              </a:rPr>
              <a:t>Tokenization:  Public cloud service can be integrated and paired with a private cloud that stores sensitive data.  The data sent to the public cloud is altered and contains a reference to the data residing the in the private cloud.</a:t>
            </a:r>
            <a:endParaRPr>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25"/>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Data rights management</a:t>
            </a:r>
            <a:endParaRPr sz="1600"/>
          </a:p>
        </p:txBody>
      </p:sp>
      <p:sp>
        <p:nvSpPr>
          <p:cNvPr id="928" name="Google Shape;928;p125"/>
          <p:cNvSpPr txBox="1">
            <a:spLocks noGrp="1"/>
          </p:cNvSpPr>
          <p:nvPr>
            <p:ph type="body" idx="1"/>
          </p:nvPr>
        </p:nvSpPr>
        <p:spPr>
          <a:xfrm>
            <a:off x="838200" y="1825625"/>
            <a:ext cx="10515600" cy="43512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DRM or IRM (Information Rights Management) adds an extra layer of access controls on top of the data object or document and provides granularity flowing down to printing, saving, copying and other options</a:t>
            </a:r>
            <a:endParaRPr sz="1600"/>
          </a:p>
          <a:p>
            <a:pPr marL="203195" indent="-194728">
              <a:buFont typeface="Arial"/>
              <a:buChar char="•"/>
            </a:pPr>
            <a:r>
              <a:rPr lang="en">
                <a:latin typeface="Calibri"/>
                <a:ea typeface="Calibri"/>
                <a:cs typeface="Calibri"/>
                <a:sym typeface="Calibri"/>
              </a:rPr>
              <a:t>Useful for protecting sensitive organization content and intellectual property</a:t>
            </a:r>
            <a:endParaRPr sz="1600"/>
          </a:p>
          <a:p>
            <a:pPr marL="203195" indent="-194728">
              <a:buFont typeface="Arial"/>
              <a:buChar char="•"/>
            </a:pPr>
            <a:r>
              <a:rPr lang="en">
                <a:latin typeface="Calibri"/>
                <a:ea typeface="Calibri"/>
                <a:cs typeface="Calibri"/>
                <a:sym typeface="Calibri"/>
              </a:rPr>
              <a:t>ACLs are embedded into the file, it is agnostic to the location of data.  IRM will travel with the file (persistent)</a:t>
            </a:r>
            <a:endParaRPr sz="1600"/>
          </a:p>
          <a:p>
            <a:pPr marL="203195" indent="-194728">
              <a:buFont typeface="Arial"/>
              <a:buChar char="•"/>
            </a:pPr>
            <a:r>
              <a:rPr lang="en">
                <a:latin typeface="Calibri"/>
                <a:ea typeface="Calibri"/>
                <a:cs typeface="Calibri"/>
                <a:sym typeface="Calibri"/>
              </a:rPr>
              <a:t>Dynamic policy control allows the owner to define and change user permissions and recall or expire content even after distribution</a:t>
            </a:r>
            <a:endParaRPr sz="1600"/>
          </a:p>
          <a:p>
            <a:pPr marL="203195" indent="-33866">
              <a:spcAft>
                <a:spcPts val="2133"/>
              </a:spcAft>
              <a:buNone/>
            </a:pPr>
            <a:endParaRPr>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32"/>
        <p:cNvGrpSpPr/>
        <p:nvPr/>
      </p:nvGrpSpPr>
      <p:grpSpPr>
        <a:xfrm>
          <a:off x="0" y="0"/>
          <a:ext cx="0" cy="0"/>
          <a:chOff x="0" y="0"/>
          <a:chExt cx="0" cy="0"/>
        </a:xfrm>
      </p:grpSpPr>
      <p:sp>
        <p:nvSpPr>
          <p:cNvPr id="933" name="Google Shape;933;p126"/>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Data Redundancy</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7"/>
          <p:cNvSpPr txBox="1">
            <a:spLocks noGrp="1"/>
          </p:cNvSpPr>
          <p:nvPr>
            <p:ph type="title"/>
          </p:nvPr>
        </p:nvSpPr>
        <p:spPr>
          <a:xfrm>
            <a:off x="5630067" y="423467"/>
            <a:ext cx="5722800" cy="700000"/>
          </a:xfrm>
          <a:prstGeom prst="rect">
            <a:avLst/>
          </a:prstGeom>
          <a:noFill/>
          <a:ln>
            <a:noFill/>
          </a:ln>
        </p:spPr>
        <p:txBody>
          <a:bodyPr spcFirstLastPara="1" wrap="square" lIns="0" tIns="9667" rIns="0" bIns="0" anchor="ctr" anchorCtr="0">
            <a:noAutofit/>
          </a:bodyPr>
          <a:lstStyle/>
          <a:p>
            <a:pPr marL="16933">
              <a:buSzPts val="2600"/>
            </a:pPr>
            <a:r>
              <a:rPr lang="en" b="0" i="0" u="none" strike="noStrike" cap="none">
                <a:solidFill>
                  <a:schemeClr val="dk1"/>
                </a:solidFill>
                <a:latin typeface="Calibri"/>
                <a:ea typeface="Calibri"/>
                <a:cs typeface="Calibri"/>
                <a:sym typeface="Calibri"/>
              </a:rPr>
              <a:t>Backups and Archives</a:t>
            </a:r>
            <a:endParaRPr b="0" i="0" u="none" strike="noStrike" cap="none">
              <a:solidFill>
                <a:schemeClr val="dk1"/>
              </a:solidFill>
              <a:latin typeface="Calibri"/>
              <a:ea typeface="Calibri"/>
              <a:cs typeface="Calibri"/>
              <a:sym typeface="Calibri"/>
            </a:endParaRPr>
          </a:p>
        </p:txBody>
      </p:sp>
      <p:sp>
        <p:nvSpPr>
          <p:cNvPr id="940" name="Google Shape;940;p127"/>
          <p:cNvSpPr txBox="1"/>
          <p:nvPr/>
        </p:nvSpPr>
        <p:spPr>
          <a:xfrm>
            <a:off x="1179444" y="2447439"/>
            <a:ext cx="8258400" cy="2498000"/>
          </a:xfrm>
          <a:prstGeom prst="rect">
            <a:avLst/>
          </a:prstGeom>
          <a:noFill/>
          <a:ln>
            <a:noFill/>
          </a:ln>
        </p:spPr>
        <p:txBody>
          <a:bodyPr spcFirstLastPara="1" wrap="square" lIns="0" tIns="9667" rIns="0" bIns="0" anchor="t" anchorCtr="0">
            <a:noAutofit/>
          </a:bodyPr>
          <a:lstStyle/>
          <a:p>
            <a:pPr marL="287859" marR="67732" indent="-270927" defTabSz="1219170">
              <a:buClr>
                <a:srgbClr val="000000"/>
              </a:buClr>
              <a:buSzPts val="1600"/>
              <a:buFont typeface="Noto Sans Symbols"/>
              <a:buChar char="➢"/>
            </a:pPr>
            <a:r>
              <a:rPr lang="en" sz="2133" kern="0">
                <a:solidFill>
                  <a:srgbClr val="000000"/>
                </a:solidFill>
                <a:latin typeface="Calibri"/>
                <a:ea typeface="Calibri"/>
                <a:cs typeface="Calibri"/>
                <a:sym typeface="Calibri"/>
              </a:rPr>
              <a:t>Keep Data Retention Requirements  in mind</a:t>
            </a:r>
            <a:endParaRPr sz="2133" kern="0">
              <a:solidFill>
                <a:srgbClr val="000000"/>
              </a:solidFill>
              <a:latin typeface="Calibri"/>
              <a:ea typeface="Calibri"/>
              <a:cs typeface="Calibri"/>
              <a:sym typeface="Calibri"/>
            </a:endParaRPr>
          </a:p>
          <a:p>
            <a:pPr marL="287859" indent="-270927" defTabSz="1219170">
              <a:spcBef>
                <a:spcPts val="667"/>
              </a:spcBef>
              <a:buClr>
                <a:srgbClr val="000000"/>
              </a:buClr>
              <a:buSzPts val="1600"/>
              <a:buFont typeface="Noto Sans Symbols"/>
              <a:buChar char="➢"/>
            </a:pPr>
            <a:r>
              <a:rPr lang="en" sz="2133" kern="0">
                <a:solidFill>
                  <a:srgbClr val="000000"/>
                </a:solidFill>
                <a:latin typeface="Calibri"/>
                <a:ea typeface="Calibri"/>
                <a:cs typeface="Calibri"/>
                <a:sym typeface="Calibri"/>
              </a:rPr>
              <a:t>Select Backup methods appropriate  with Business Objectives</a:t>
            </a:r>
            <a:endParaRPr sz="2133" kern="0">
              <a:solidFill>
                <a:srgbClr val="000000"/>
              </a:solidFill>
              <a:latin typeface="Calibri"/>
              <a:ea typeface="Calibri"/>
              <a:cs typeface="Calibri"/>
              <a:sym typeface="Calibri"/>
            </a:endParaRPr>
          </a:p>
          <a:p>
            <a:pPr marL="287859" marR="423323" indent="-270927" defTabSz="1219170">
              <a:spcBef>
                <a:spcPts val="667"/>
              </a:spcBef>
              <a:buClr>
                <a:srgbClr val="000000"/>
              </a:buClr>
              <a:buSzPts val="1600"/>
              <a:buFont typeface="Noto Sans Symbols"/>
              <a:buChar char="➢"/>
            </a:pPr>
            <a:r>
              <a:rPr lang="en" sz="2133" kern="0">
                <a:solidFill>
                  <a:srgbClr val="000000"/>
                </a:solidFill>
                <a:latin typeface="Calibri"/>
                <a:ea typeface="Calibri"/>
                <a:cs typeface="Calibri"/>
                <a:sym typeface="Calibri"/>
              </a:rPr>
              <a:t>Use Numbers from BIA: RTO and  RPO</a:t>
            </a:r>
            <a:endParaRPr sz="2133" kern="0">
              <a:solidFill>
                <a:srgbClr val="000000"/>
              </a:solidFill>
              <a:latin typeface="Calibri"/>
              <a:ea typeface="Calibri"/>
              <a:cs typeface="Calibri"/>
              <a:sym typeface="Calibri"/>
            </a:endParaRPr>
          </a:p>
          <a:p>
            <a:pPr marL="287859" marR="761981" indent="-270927" defTabSz="1219170">
              <a:spcBef>
                <a:spcPts val="667"/>
              </a:spcBef>
              <a:buClr>
                <a:srgbClr val="000000"/>
              </a:buClr>
              <a:buSzPts val="1600"/>
              <a:buFont typeface="Noto Sans Symbols"/>
              <a:buChar char="➢"/>
            </a:pPr>
            <a:r>
              <a:rPr lang="en" sz="2133" kern="0">
                <a:solidFill>
                  <a:srgbClr val="000000"/>
                </a:solidFill>
                <a:latin typeface="Calibri"/>
                <a:ea typeface="Calibri"/>
                <a:cs typeface="Calibri"/>
                <a:sym typeface="Calibri"/>
              </a:rPr>
              <a:t>Remember security of backup  media</a:t>
            </a:r>
            <a:endParaRPr sz="2133" kern="0">
              <a:solidFill>
                <a:srgbClr val="000000"/>
              </a:solidFill>
              <a:latin typeface="Calibri"/>
              <a:ea typeface="Calibri"/>
              <a:cs typeface="Calibri"/>
              <a:sym typeface="Calibri"/>
            </a:endParaRPr>
          </a:p>
          <a:p>
            <a:pPr marL="287859" marR="761981" indent="-270927" defTabSz="1219170">
              <a:spcBef>
                <a:spcPts val="667"/>
              </a:spcBef>
              <a:buClr>
                <a:srgbClr val="000000"/>
              </a:buClr>
              <a:buSzPts val="1600"/>
              <a:buFont typeface="Noto Sans Symbols"/>
              <a:buChar char="➢"/>
            </a:pPr>
            <a:r>
              <a:rPr lang="en" sz="2133" kern="0">
                <a:solidFill>
                  <a:srgbClr val="000000"/>
                </a:solidFill>
                <a:latin typeface="Calibri"/>
                <a:ea typeface="Calibri"/>
                <a:cs typeface="Calibri"/>
                <a:sym typeface="Calibri"/>
              </a:rPr>
              <a:t>Backups are copies of current data, intended for fault tolerance</a:t>
            </a:r>
            <a:endParaRPr sz="1600" kern="0">
              <a:solidFill>
                <a:srgbClr val="000000"/>
              </a:solidFill>
              <a:latin typeface="Arial"/>
              <a:cs typeface="Arial"/>
              <a:sym typeface="Arial"/>
            </a:endParaRPr>
          </a:p>
          <a:p>
            <a:pPr marL="287859" marR="761981" indent="-270927" defTabSz="1219170">
              <a:spcBef>
                <a:spcPts val="667"/>
              </a:spcBef>
              <a:buClr>
                <a:srgbClr val="000000"/>
              </a:buClr>
              <a:buSzPts val="1600"/>
              <a:buFont typeface="Noto Sans Symbols"/>
              <a:buChar char="➢"/>
            </a:pPr>
            <a:r>
              <a:rPr lang="en" sz="2133" kern="0">
                <a:solidFill>
                  <a:srgbClr val="000000"/>
                </a:solidFill>
                <a:latin typeface="Calibri"/>
                <a:ea typeface="Calibri"/>
                <a:cs typeface="Calibri"/>
                <a:sym typeface="Calibri"/>
              </a:rPr>
              <a:t>Archives are data considered to be out of use, but preserved in the event that it is required at a later time</a:t>
            </a:r>
            <a:endParaRPr sz="2133" kern="0">
              <a:solidFill>
                <a:srgbClr val="000000"/>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28"/>
          <p:cNvSpPr txBox="1">
            <a:spLocks noGrp="1"/>
          </p:cNvSpPr>
          <p:nvPr>
            <p:ph type="title"/>
          </p:nvPr>
        </p:nvSpPr>
        <p:spPr>
          <a:xfrm>
            <a:off x="954033" y="353525"/>
            <a:ext cx="10515600" cy="1325600"/>
          </a:xfrm>
          <a:prstGeom prst="rect">
            <a:avLst/>
          </a:prstGeom>
          <a:noFill/>
          <a:ln>
            <a:noFill/>
          </a:ln>
        </p:spPr>
        <p:txBody>
          <a:bodyPr spcFirstLastPara="1" wrap="square" lIns="100767" tIns="50367" rIns="100767" bIns="50367" anchor="ctr" anchorCtr="0">
            <a:noAutofit/>
          </a:bodyPr>
          <a:lstStyle/>
          <a:p>
            <a:pPr>
              <a:buSzPts val="2700"/>
            </a:pPr>
            <a:r>
              <a:rPr lang="en" b="0" i="0" u="none" strike="noStrike" cap="none">
                <a:solidFill>
                  <a:schemeClr val="dk1"/>
                </a:solidFill>
                <a:latin typeface="Calibri"/>
                <a:ea typeface="Calibri"/>
                <a:cs typeface="Calibri"/>
                <a:sym typeface="Calibri"/>
              </a:rPr>
              <a:t>Data Protection policies:  Retention</a:t>
            </a:r>
            <a:endParaRPr/>
          </a:p>
        </p:txBody>
      </p:sp>
      <p:sp>
        <p:nvSpPr>
          <p:cNvPr id="947" name="Google Shape;947;p128"/>
          <p:cNvSpPr txBox="1">
            <a:spLocks noGrp="1"/>
          </p:cNvSpPr>
          <p:nvPr>
            <p:ph type="body" idx="1"/>
          </p:nvPr>
        </p:nvSpPr>
        <p:spPr>
          <a:xfrm>
            <a:off x="838200" y="1825625"/>
            <a:ext cx="10515600" cy="43512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Data retention:  Established protocol for keeping information for operational or regulatory compliance needs. </a:t>
            </a:r>
            <a:endParaRPr sz="1600"/>
          </a:p>
          <a:p>
            <a:pPr marL="203195" indent="-194728">
              <a:buFont typeface="Arial"/>
              <a:buChar char="•"/>
            </a:pPr>
            <a:r>
              <a:rPr lang="en">
                <a:latin typeface="Calibri"/>
                <a:ea typeface="Calibri"/>
                <a:cs typeface="Calibri"/>
                <a:sym typeface="Calibri"/>
              </a:rPr>
              <a:t>Cloud considerations:</a:t>
            </a:r>
            <a:endParaRPr sz="1600"/>
          </a:p>
          <a:p>
            <a:pPr marL="626518" lvl="1" indent="-203195">
              <a:spcBef>
                <a:spcPts val="400"/>
              </a:spcBef>
              <a:buFont typeface="Arial"/>
              <a:buChar char="•"/>
            </a:pPr>
            <a:r>
              <a:rPr lang="en">
                <a:latin typeface="Calibri"/>
                <a:ea typeface="Calibri"/>
                <a:cs typeface="Calibri"/>
                <a:sym typeface="Calibri"/>
              </a:rPr>
              <a:t>Legal, regulatory and standards requirements must be well-documented and agreed upon</a:t>
            </a:r>
            <a:endParaRPr sz="1600"/>
          </a:p>
          <a:p>
            <a:pPr marL="626518" lvl="1" indent="-203195">
              <a:spcBef>
                <a:spcPts val="400"/>
              </a:spcBef>
              <a:buFont typeface="Arial"/>
              <a:buChar char="•"/>
            </a:pPr>
            <a:r>
              <a:rPr lang="en">
                <a:latin typeface="Calibri"/>
                <a:ea typeface="Calibri"/>
                <a:cs typeface="Calibri"/>
                <a:sym typeface="Calibri"/>
              </a:rPr>
              <a:t>Data mapping should map all relevant data in order to understand formats, data types and data locations</a:t>
            </a:r>
            <a:endParaRPr sz="1600"/>
          </a:p>
          <a:p>
            <a:pPr marL="626518" lvl="1" indent="-203195">
              <a:spcBef>
                <a:spcPts val="400"/>
              </a:spcBef>
              <a:buFont typeface="Arial"/>
              <a:buChar char="•"/>
            </a:pPr>
            <a:r>
              <a:rPr lang="en">
                <a:latin typeface="Calibri"/>
                <a:ea typeface="Calibri"/>
                <a:cs typeface="Calibri"/>
                <a:sym typeface="Calibri"/>
              </a:rPr>
              <a:t>Data Classification based on locations, compliance requirements, ownership and business usage</a:t>
            </a:r>
            <a:endParaRPr sz="1600"/>
          </a:p>
          <a:p>
            <a:pPr marL="626518" lvl="1" indent="-203195">
              <a:spcBef>
                <a:spcPts val="400"/>
              </a:spcBef>
              <a:spcAft>
                <a:spcPts val="2133"/>
              </a:spcAft>
              <a:buFont typeface="Arial"/>
              <a:buChar char="•"/>
            </a:pPr>
            <a:r>
              <a:rPr lang="en">
                <a:latin typeface="Calibri"/>
                <a:ea typeface="Calibri"/>
                <a:cs typeface="Calibri"/>
                <a:sym typeface="Calibri"/>
              </a:rPr>
              <a:t>Each category’s procedures should be followed based on appropriate policy that governs the data type</a:t>
            </a:r>
            <a:endParaRPr sz="16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29"/>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buSzPts val="1900"/>
            </a:pPr>
            <a:r>
              <a:rPr lang="en" b="0" i="0" u="none" strike="noStrike" cap="none">
                <a:solidFill>
                  <a:schemeClr val="dk1"/>
                </a:solidFill>
                <a:latin typeface="Calibri"/>
                <a:ea typeface="Calibri"/>
                <a:cs typeface="Calibri"/>
                <a:sym typeface="Calibri"/>
              </a:rPr>
              <a:t>Data Protection policies:  Data archiving</a:t>
            </a:r>
            <a:endParaRPr/>
          </a:p>
        </p:txBody>
      </p:sp>
      <p:sp>
        <p:nvSpPr>
          <p:cNvPr id="954" name="Google Shape;954;p129"/>
          <p:cNvSpPr txBox="1">
            <a:spLocks noGrp="1"/>
          </p:cNvSpPr>
          <p:nvPr>
            <p:ph type="body" idx="1"/>
          </p:nvPr>
        </p:nvSpPr>
        <p:spPr>
          <a:xfrm>
            <a:off x="838200" y="1603025"/>
            <a:ext cx="10515600" cy="4351200"/>
          </a:xfrm>
          <a:prstGeom prst="rect">
            <a:avLst/>
          </a:prstGeom>
          <a:noFill/>
          <a:ln>
            <a:noFill/>
          </a:ln>
        </p:spPr>
        <p:txBody>
          <a:bodyPr spcFirstLastPara="1" wrap="square" lIns="100767" tIns="50367" rIns="100767" bIns="50367" anchor="t" anchorCtr="0">
            <a:noAutofit/>
          </a:bodyPr>
          <a:lstStyle/>
          <a:p>
            <a:pPr marL="203195" indent="-194728">
              <a:spcBef>
                <a:spcPts val="0"/>
              </a:spcBef>
              <a:buFont typeface="Arial"/>
              <a:buChar char="•"/>
            </a:pPr>
            <a:r>
              <a:rPr lang="en">
                <a:latin typeface="Calibri"/>
                <a:ea typeface="Calibri"/>
                <a:cs typeface="Calibri"/>
                <a:sym typeface="Calibri"/>
              </a:rPr>
              <a:t>Data archiving is the process of identifying and moving inactive data out of current productions systems and into specialized long-term archival storage systems.  Considerations include:</a:t>
            </a:r>
            <a:endParaRPr sz="1600"/>
          </a:p>
          <a:p>
            <a:pPr marL="626518" lvl="1" indent="-203195">
              <a:spcBef>
                <a:spcPts val="400"/>
              </a:spcBef>
              <a:buFont typeface="Arial"/>
              <a:buChar char="•"/>
            </a:pPr>
            <a:r>
              <a:rPr lang="en">
                <a:latin typeface="Calibri"/>
                <a:ea typeface="Calibri"/>
                <a:cs typeface="Calibri"/>
                <a:sym typeface="Calibri"/>
              </a:rPr>
              <a:t>Encryption</a:t>
            </a:r>
            <a:endParaRPr sz="1600"/>
          </a:p>
          <a:p>
            <a:pPr marL="626518" lvl="1" indent="-203195">
              <a:spcBef>
                <a:spcPts val="400"/>
              </a:spcBef>
              <a:buFont typeface="Arial"/>
              <a:buChar char="•"/>
            </a:pPr>
            <a:r>
              <a:rPr lang="en">
                <a:latin typeface="Calibri"/>
                <a:ea typeface="Calibri"/>
                <a:cs typeface="Calibri"/>
                <a:sym typeface="Calibri"/>
              </a:rPr>
              <a:t>Monitoring</a:t>
            </a:r>
            <a:endParaRPr sz="1600"/>
          </a:p>
          <a:p>
            <a:pPr marL="626518" lvl="1" indent="-203195">
              <a:spcBef>
                <a:spcPts val="400"/>
              </a:spcBef>
              <a:buFont typeface="Arial"/>
              <a:buChar char="•"/>
            </a:pPr>
            <a:r>
              <a:rPr lang="en">
                <a:latin typeface="Calibri"/>
                <a:ea typeface="Calibri"/>
                <a:cs typeface="Calibri"/>
                <a:sym typeface="Calibri"/>
              </a:rPr>
              <a:t>Granular retrieval</a:t>
            </a:r>
            <a:endParaRPr sz="1600"/>
          </a:p>
          <a:p>
            <a:pPr marL="626518" lvl="1" indent="-203195">
              <a:spcBef>
                <a:spcPts val="400"/>
              </a:spcBef>
              <a:buFont typeface="Arial"/>
              <a:buChar char="•"/>
            </a:pPr>
            <a:r>
              <a:rPr lang="en" b="1">
                <a:latin typeface="Calibri"/>
                <a:ea typeface="Calibri"/>
                <a:cs typeface="Calibri"/>
                <a:sym typeface="Calibri"/>
              </a:rPr>
              <a:t>Electronic discovery</a:t>
            </a:r>
            <a:r>
              <a:rPr lang="en">
                <a:latin typeface="Calibri"/>
                <a:ea typeface="Calibri"/>
                <a:cs typeface="Calibri"/>
                <a:sym typeface="Calibri"/>
              </a:rPr>
              <a:t> (also called </a:t>
            </a:r>
            <a:r>
              <a:rPr lang="en" b="1">
                <a:latin typeface="Calibri"/>
                <a:ea typeface="Calibri"/>
                <a:cs typeface="Calibri"/>
                <a:sym typeface="Calibri"/>
              </a:rPr>
              <a:t>e-discovery</a:t>
            </a:r>
            <a:r>
              <a:rPr lang="en">
                <a:latin typeface="Calibri"/>
                <a:ea typeface="Calibri"/>
                <a:cs typeface="Calibri"/>
                <a:sym typeface="Calibri"/>
              </a:rPr>
              <a:t>) any process in which electronic data is sought, located, secured, and searched with the intent of using it as evidence in a civil or criminal legal case</a:t>
            </a:r>
            <a:endParaRPr sz="1600"/>
          </a:p>
          <a:p>
            <a:pPr marL="626518" lvl="1" indent="-203195">
              <a:spcBef>
                <a:spcPts val="400"/>
              </a:spcBef>
              <a:buFont typeface="Arial"/>
              <a:buChar char="•"/>
            </a:pPr>
            <a:r>
              <a:rPr lang="en">
                <a:latin typeface="Calibri"/>
                <a:ea typeface="Calibri"/>
                <a:cs typeface="Calibri"/>
                <a:sym typeface="Calibri"/>
              </a:rPr>
              <a:t>Backup and recovery</a:t>
            </a:r>
            <a:endParaRPr sz="1600"/>
          </a:p>
          <a:p>
            <a:pPr marL="626518" lvl="1" indent="-203195">
              <a:spcBef>
                <a:spcPts val="400"/>
              </a:spcBef>
              <a:buFont typeface="Arial"/>
              <a:buChar char="•"/>
            </a:pPr>
            <a:r>
              <a:rPr lang="en">
                <a:latin typeface="Calibri"/>
                <a:ea typeface="Calibri"/>
                <a:cs typeface="Calibri"/>
                <a:sym typeface="Calibri"/>
              </a:rPr>
              <a:t>Media Type</a:t>
            </a:r>
            <a:endParaRPr sz="1600"/>
          </a:p>
          <a:p>
            <a:pPr marL="626518" lvl="1" indent="-203195">
              <a:spcBef>
                <a:spcPts val="400"/>
              </a:spcBef>
              <a:buFont typeface="Arial"/>
              <a:buChar char="•"/>
            </a:pPr>
            <a:r>
              <a:rPr lang="en">
                <a:latin typeface="Calibri"/>
                <a:ea typeface="Calibri"/>
                <a:cs typeface="Calibri"/>
                <a:sym typeface="Calibri"/>
              </a:rPr>
              <a:t>Restoration procedures</a:t>
            </a:r>
            <a:endParaRPr sz="1600"/>
          </a:p>
          <a:p>
            <a:pPr marL="626518" lvl="1" indent="-67732">
              <a:spcBef>
                <a:spcPts val="400"/>
              </a:spcBef>
              <a:spcAft>
                <a:spcPts val="2133"/>
              </a:spcAft>
              <a:buNone/>
            </a:pP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110400" y="348225"/>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What is Security?</a:t>
            </a:r>
            <a:endParaRPr sz="1600">
              <a:latin typeface="Assistant"/>
              <a:ea typeface="Assistant"/>
              <a:cs typeface="Assistant"/>
              <a:sym typeface="Assistant"/>
            </a:endParaRPr>
          </a:p>
        </p:txBody>
      </p:sp>
      <p:sp>
        <p:nvSpPr>
          <p:cNvPr id="167" name="Google Shape;167;p28"/>
          <p:cNvSpPr txBox="1">
            <a:spLocks noGrp="1"/>
          </p:cNvSpPr>
          <p:nvPr>
            <p:ph type="body" idx="1"/>
          </p:nvPr>
        </p:nvSpPr>
        <p:spPr>
          <a:xfrm>
            <a:off x="737921" y="2207645"/>
            <a:ext cx="5572000" cy="3054000"/>
          </a:xfrm>
          <a:prstGeom prst="rect">
            <a:avLst/>
          </a:prstGeom>
          <a:noFill/>
          <a:ln>
            <a:noFill/>
          </a:ln>
        </p:spPr>
        <p:txBody>
          <a:bodyPr spcFirstLastPara="1" wrap="square" lIns="100767" tIns="50367" rIns="100767" bIns="50367" anchor="t" anchorCtr="0">
            <a:noAutofit/>
          </a:bodyPr>
          <a:lstStyle/>
          <a:p>
            <a:pPr marL="203195" indent="-160863">
              <a:spcBef>
                <a:spcPts val="0"/>
              </a:spcBef>
              <a:buSzPts val="1500"/>
              <a:buFont typeface="Assistant"/>
              <a:buChar char="●"/>
            </a:pPr>
            <a:r>
              <a:rPr lang="en" sz="2400"/>
              <a:t>A managed, risk-based approach to protecting the assets of an organization through applying controls relating to</a:t>
            </a:r>
            <a:endParaRPr sz="2400"/>
          </a:p>
          <a:p>
            <a:pPr marL="626518" lvl="1" indent="-220128">
              <a:spcBef>
                <a:spcPts val="0"/>
              </a:spcBef>
              <a:buSzPts val="1800"/>
              <a:buFont typeface="Assistant"/>
              <a:buChar char="○"/>
            </a:pPr>
            <a:r>
              <a:rPr lang="en" sz="2400"/>
              <a:t>People/Human</a:t>
            </a:r>
            <a:endParaRPr sz="2400"/>
          </a:p>
          <a:p>
            <a:pPr marL="626518" lvl="1" indent="-220128">
              <a:spcBef>
                <a:spcPts val="0"/>
              </a:spcBef>
              <a:buSzPts val="1800"/>
              <a:buFont typeface="Assistant"/>
              <a:buChar char="○"/>
            </a:pPr>
            <a:r>
              <a:rPr lang="en" sz="2400"/>
              <a:t>Processes/Organizational</a:t>
            </a:r>
            <a:endParaRPr sz="2400"/>
          </a:p>
          <a:p>
            <a:pPr marL="626518" lvl="1" indent="-220128">
              <a:spcBef>
                <a:spcPts val="0"/>
              </a:spcBef>
              <a:buSzPts val="1800"/>
              <a:buFont typeface="Assistant"/>
              <a:buChar char="○"/>
            </a:pPr>
            <a:r>
              <a:rPr lang="en" sz="2400"/>
              <a:t>Technology/Technical</a:t>
            </a:r>
            <a:endParaRPr sz="2400"/>
          </a:p>
          <a:p>
            <a:pPr marL="203195" indent="0">
              <a:buSzPts val="2300"/>
              <a:buNone/>
            </a:pPr>
            <a:endParaRPr sz="2400"/>
          </a:p>
          <a:p>
            <a:pPr marL="203195" indent="0">
              <a:spcAft>
                <a:spcPts val="2133"/>
              </a:spcAft>
              <a:buSzPts val="2300"/>
              <a:buNone/>
            </a:pPr>
            <a:endParaRPr sz="2400"/>
          </a:p>
        </p:txBody>
      </p:sp>
      <p:grpSp>
        <p:nvGrpSpPr>
          <p:cNvPr id="168" name="Google Shape;168;p28"/>
          <p:cNvGrpSpPr/>
          <p:nvPr/>
        </p:nvGrpSpPr>
        <p:grpSpPr>
          <a:xfrm>
            <a:off x="5842904" y="1378791"/>
            <a:ext cx="6181424" cy="4894168"/>
            <a:chOff x="5398311" y="592327"/>
            <a:chExt cx="7461883" cy="6104484"/>
          </a:xfrm>
        </p:grpSpPr>
        <p:sp>
          <p:nvSpPr>
            <p:cNvPr id="169" name="Google Shape;169;p28"/>
            <p:cNvSpPr/>
            <p:nvPr/>
          </p:nvSpPr>
          <p:spPr>
            <a:xfrm>
              <a:off x="5398311" y="3146938"/>
              <a:ext cx="3788400" cy="3535800"/>
            </a:xfrm>
            <a:prstGeom prst="ellipse">
              <a:avLst/>
            </a:prstGeom>
            <a:solidFill>
              <a:srgbClr val="666666"/>
            </a:solidFill>
            <a:ln>
              <a:noFill/>
            </a:ln>
          </p:spPr>
          <p:txBody>
            <a:bodyPr spcFirstLastPara="1" wrap="square" lIns="100767" tIns="50367" rIns="100767" bIns="50367" anchor="ctr" anchorCtr="0">
              <a:noAutofit/>
            </a:bodyPr>
            <a:lstStyle/>
            <a:p>
              <a:pPr algn="ctr" defTabSz="1219170">
                <a:buClr>
                  <a:srgbClr val="000000"/>
                </a:buClr>
              </a:pPr>
              <a:r>
                <a:rPr lang="en" sz="1600" b="1" kern="0">
                  <a:solidFill>
                    <a:srgbClr val="FFFFFF"/>
                  </a:solidFill>
                  <a:latin typeface="Calibri"/>
                  <a:ea typeface="Calibri"/>
                  <a:cs typeface="Calibri"/>
                  <a:sym typeface="Calibri"/>
                </a:rPr>
                <a:t>PEOPLE</a:t>
              </a:r>
              <a:endParaRPr sz="1600" b="1" kern="0">
                <a:solidFill>
                  <a:srgbClr val="000000"/>
                </a:solidFill>
                <a:latin typeface="Arial"/>
                <a:cs typeface="Arial"/>
                <a:sym typeface="Arial"/>
              </a:endParaRPr>
            </a:p>
            <a:p>
              <a:pPr marL="253994" indent="-262460" defTabSz="1219170">
                <a:buClr>
                  <a:srgbClr val="FFFFFF"/>
                </a:buClr>
                <a:buSzPts val="1100"/>
                <a:buFont typeface="Arial"/>
                <a:buChar char="•"/>
              </a:pPr>
              <a:r>
                <a:rPr lang="en" sz="1467" b="1" kern="0">
                  <a:solidFill>
                    <a:srgbClr val="FFFFFF"/>
                  </a:solidFill>
                  <a:latin typeface="Calibri"/>
                  <a:ea typeface="Calibri"/>
                  <a:cs typeface="Calibri"/>
                  <a:sym typeface="Calibri"/>
                </a:rPr>
                <a:t>Training/awareness</a:t>
              </a:r>
              <a:endParaRPr sz="1600" b="1" kern="0">
                <a:solidFill>
                  <a:srgbClr val="000000"/>
                </a:solidFill>
                <a:latin typeface="Arial"/>
                <a:cs typeface="Arial"/>
                <a:sym typeface="Arial"/>
              </a:endParaRPr>
            </a:p>
            <a:p>
              <a:pPr marL="253994" indent="-262460" defTabSz="1219170">
                <a:buClr>
                  <a:srgbClr val="FFFFFF"/>
                </a:buClr>
                <a:buSzPts val="1100"/>
                <a:buFont typeface="Arial"/>
                <a:buChar char="•"/>
              </a:pPr>
              <a:r>
                <a:rPr lang="en" sz="1467" b="1" kern="0">
                  <a:solidFill>
                    <a:srgbClr val="FFFFFF"/>
                  </a:solidFill>
                  <a:latin typeface="Calibri"/>
                  <a:ea typeface="Calibri"/>
                  <a:cs typeface="Calibri"/>
                  <a:sym typeface="Calibri"/>
                </a:rPr>
                <a:t>Knowledge and Skill set</a:t>
              </a:r>
              <a:endParaRPr sz="1600" b="1" kern="0">
                <a:solidFill>
                  <a:srgbClr val="000000"/>
                </a:solidFill>
                <a:latin typeface="Arial"/>
                <a:cs typeface="Arial"/>
                <a:sym typeface="Arial"/>
              </a:endParaRPr>
            </a:p>
            <a:p>
              <a:pPr marL="253994" indent="-262460" defTabSz="1219170">
                <a:buClr>
                  <a:srgbClr val="FFFFFF"/>
                </a:buClr>
                <a:buSzPts val="1100"/>
                <a:buFont typeface="Arial"/>
                <a:buChar char="•"/>
              </a:pPr>
              <a:r>
                <a:rPr lang="en" sz="1467" b="1" kern="0">
                  <a:solidFill>
                    <a:srgbClr val="FFFFFF"/>
                  </a:solidFill>
                  <a:latin typeface="Calibri"/>
                  <a:ea typeface="Calibri"/>
                  <a:cs typeface="Calibri"/>
                  <a:sym typeface="Calibri"/>
                </a:rPr>
                <a:t>Company Culture</a:t>
              </a:r>
              <a:endParaRPr sz="1600" b="1" kern="0">
                <a:solidFill>
                  <a:srgbClr val="000000"/>
                </a:solidFill>
                <a:latin typeface="Arial"/>
                <a:cs typeface="Arial"/>
                <a:sym typeface="Arial"/>
              </a:endParaRPr>
            </a:p>
            <a:p>
              <a:pPr algn="ctr" defTabSz="1219170">
                <a:buClr>
                  <a:srgbClr val="000000"/>
                </a:buClr>
              </a:pPr>
              <a:endParaRPr sz="1600" kern="0">
                <a:solidFill>
                  <a:srgbClr val="FFFFFF"/>
                </a:solidFill>
                <a:latin typeface="Calibri"/>
                <a:ea typeface="Calibri"/>
                <a:cs typeface="Calibri"/>
                <a:sym typeface="Calibri"/>
              </a:endParaRPr>
            </a:p>
          </p:txBody>
        </p:sp>
        <p:sp>
          <p:nvSpPr>
            <p:cNvPr id="170" name="Google Shape;170;p28"/>
            <p:cNvSpPr/>
            <p:nvPr/>
          </p:nvSpPr>
          <p:spPr>
            <a:xfrm>
              <a:off x="7388111" y="592327"/>
              <a:ext cx="3798900" cy="3806100"/>
            </a:xfrm>
            <a:prstGeom prst="ellipse">
              <a:avLst/>
            </a:prstGeom>
            <a:solidFill>
              <a:srgbClr val="000000"/>
            </a:solidFill>
            <a:ln>
              <a:noFill/>
            </a:ln>
          </p:spPr>
          <p:txBody>
            <a:bodyPr spcFirstLastPara="1" wrap="square" lIns="100767" tIns="50367" rIns="100767" bIns="50367" anchor="ctr" anchorCtr="0">
              <a:noAutofit/>
            </a:bodyPr>
            <a:lstStyle/>
            <a:p>
              <a:pPr defTabSz="1219170">
                <a:buClr>
                  <a:srgbClr val="000000"/>
                </a:buClr>
              </a:pPr>
              <a:r>
                <a:rPr lang="en" sz="1600" b="1" kern="0">
                  <a:solidFill>
                    <a:srgbClr val="FFFFFF"/>
                  </a:solidFill>
                  <a:latin typeface="Calibri"/>
                  <a:ea typeface="Calibri"/>
                  <a:cs typeface="Calibri"/>
                  <a:sym typeface="Calibri"/>
                </a:rPr>
                <a:t>         PROCESS</a:t>
              </a:r>
              <a:endParaRPr sz="1600" b="1" kern="0">
                <a:solidFill>
                  <a:srgbClr val="000000"/>
                </a:solidFill>
                <a:latin typeface="Arial"/>
                <a:cs typeface="Arial"/>
                <a:sym typeface="Arial"/>
              </a:endParaRPr>
            </a:p>
            <a:p>
              <a:pPr marL="253994" indent="-262460" defTabSz="1219170">
                <a:buClr>
                  <a:srgbClr val="FFFFFF"/>
                </a:buClr>
                <a:buSzPts val="1100"/>
                <a:buFont typeface="Arial"/>
                <a:buChar char="•"/>
              </a:pPr>
              <a:r>
                <a:rPr lang="en" sz="1467" b="1" kern="0">
                  <a:solidFill>
                    <a:srgbClr val="FFFFFF"/>
                  </a:solidFill>
                  <a:latin typeface="Calibri"/>
                  <a:ea typeface="Calibri"/>
                  <a:cs typeface="Calibri"/>
                  <a:sym typeface="Calibri"/>
                </a:rPr>
                <a:t>Strategic Planning</a:t>
              </a:r>
              <a:endParaRPr sz="1600" b="1" kern="0">
                <a:solidFill>
                  <a:srgbClr val="000000"/>
                </a:solidFill>
                <a:latin typeface="Arial"/>
                <a:cs typeface="Arial"/>
                <a:sym typeface="Arial"/>
              </a:endParaRPr>
            </a:p>
            <a:p>
              <a:pPr marL="253994" indent="-262460" defTabSz="1219170">
                <a:buClr>
                  <a:srgbClr val="FFFFFF"/>
                </a:buClr>
                <a:buSzPts val="1100"/>
                <a:buFont typeface="Arial"/>
                <a:buChar char="•"/>
              </a:pPr>
              <a:r>
                <a:rPr lang="en" sz="1467" b="1" kern="0">
                  <a:solidFill>
                    <a:srgbClr val="FFFFFF"/>
                  </a:solidFill>
                  <a:latin typeface="Calibri"/>
                  <a:ea typeface="Calibri"/>
                  <a:cs typeface="Calibri"/>
                  <a:sym typeface="Calibri"/>
                </a:rPr>
                <a:t> Management Systems</a:t>
              </a:r>
              <a:endParaRPr sz="1600" b="1" kern="0">
                <a:solidFill>
                  <a:srgbClr val="000000"/>
                </a:solidFill>
                <a:latin typeface="Arial"/>
                <a:cs typeface="Arial"/>
                <a:sym typeface="Arial"/>
              </a:endParaRPr>
            </a:p>
            <a:p>
              <a:pPr marL="253994" indent="-262460" defTabSz="1219170">
                <a:buClr>
                  <a:srgbClr val="FFFFFF"/>
                </a:buClr>
                <a:buSzPts val="1100"/>
                <a:buFont typeface="Arial"/>
                <a:buChar char="•"/>
              </a:pPr>
              <a:r>
                <a:rPr lang="en" sz="1467" b="1" kern="0">
                  <a:solidFill>
                    <a:srgbClr val="FFFFFF"/>
                  </a:solidFill>
                  <a:latin typeface="Calibri"/>
                  <a:ea typeface="Calibri"/>
                  <a:cs typeface="Calibri"/>
                  <a:sym typeface="Calibri"/>
                </a:rPr>
                <a:t>Frameworks</a:t>
              </a:r>
              <a:endParaRPr sz="1600" b="1" kern="0">
                <a:solidFill>
                  <a:srgbClr val="000000"/>
                </a:solidFill>
                <a:latin typeface="Arial"/>
                <a:cs typeface="Arial"/>
                <a:sym typeface="Arial"/>
              </a:endParaRPr>
            </a:p>
            <a:p>
              <a:pPr marL="253994" indent="-262460" defTabSz="1219170">
                <a:buClr>
                  <a:srgbClr val="FFFFFF"/>
                </a:buClr>
                <a:buSzPts val="1100"/>
                <a:buFont typeface="Arial"/>
                <a:buChar char="•"/>
              </a:pPr>
              <a:r>
                <a:rPr lang="en" sz="1467" b="1" kern="0">
                  <a:solidFill>
                    <a:srgbClr val="FFFFFF"/>
                  </a:solidFill>
                  <a:latin typeface="Calibri"/>
                  <a:ea typeface="Calibri"/>
                  <a:cs typeface="Calibri"/>
                  <a:sym typeface="Calibri"/>
                </a:rPr>
                <a:t>Alignment with Standards</a:t>
              </a:r>
              <a:endParaRPr sz="1600" b="1" kern="0">
                <a:solidFill>
                  <a:srgbClr val="000000"/>
                </a:solidFill>
                <a:latin typeface="Arial"/>
                <a:cs typeface="Arial"/>
                <a:sym typeface="Arial"/>
              </a:endParaRPr>
            </a:p>
            <a:p>
              <a:pPr marL="169329" indent="-177796" defTabSz="1219170">
                <a:buClr>
                  <a:srgbClr val="FFFFFF"/>
                </a:buClr>
                <a:buSzPts val="1100"/>
                <a:buFont typeface="Arial"/>
                <a:buChar char="•"/>
              </a:pPr>
              <a:r>
                <a:rPr lang="en" sz="1467" b="1" kern="0">
                  <a:solidFill>
                    <a:srgbClr val="FFFFFF"/>
                  </a:solidFill>
                  <a:latin typeface="Calibri"/>
                  <a:ea typeface="Calibri"/>
                  <a:cs typeface="Calibri"/>
                  <a:sym typeface="Calibri"/>
                </a:rPr>
                <a:t>Audit</a:t>
              </a:r>
              <a:endParaRPr sz="1600" b="1" kern="0">
                <a:solidFill>
                  <a:srgbClr val="000000"/>
                </a:solidFill>
                <a:latin typeface="Arial"/>
                <a:cs typeface="Arial"/>
                <a:sym typeface="Arial"/>
              </a:endParaRPr>
            </a:p>
            <a:p>
              <a:pPr marL="253994" indent="-152396" defTabSz="1219170">
                <a:buClr>
                  <a:srgbClr val="000000"/>
                </a:buClr>
                <a:buSzPts val="1200"/>
              </a:pPr>
              <a:endParaRPr sz="1600" kern="0">
                <a:solidFill>
                  <a:srgbClr val="FFFFFF"/>
                </a:solidFill>
                <a:latin typeface="Calibri"/>
                <a:ea typeface="Calibri"/>
                <a:cs typeface="Calibri"/>
                <a:sym typeface="Calibri"/>
              </a:endParaRPr>
            </a:p>
            <a:p>
              <a:pPr algn="ctr" defTabSz="1219170">
                <a:buClr>
                  <a:srgbClr val="000000"/>
                </a:buClr>
              </a:pPr>
              <a:endParaRPr sz="1600" kern="0">
                <a:solidFill>
                  <a:srgbClr val="FFFFFF"/>
                </a:solidFill>
                <a:latin typeface="Calibri"/>
                <a:ea typeface="Calibri"/>
                <a:cs typeface="Calibri"/>
                <a:sym typeface="Calibri"/>
              </a:endParaRPr>
            </a:p>
          </p:txBody>
        </p:sp>
        <p:sp>
          <p:nvSpPr>
            <p:cNvPr id="171" name="Google Shape;171;p28"/>
            <p:cNvSpPr/>
            <p:nvPr/>
          </p:nvSpPr>
          <p:spPr>
            <a:xfrm>
              <a:off x="9086794" y="3132811"/>
              <a:ext cx="3773400" cy="3564000"/>
            </a:xfrm>
            <a:prstGeom prst="ellipse">
              <a:avLst/>
            </a:prstGeom>
            <a:solidFill>
              <a:srgbClr val="434343"/>
            </a:solidFill>
            <a:ln>
              <a:noFill/>
            </a:ln>
          </p:spPr>
          <p:txBody>
            <a:bodyPr spcFirstLastPara="1" wrap="square" lIns="100767" tIns="50367" rIns="100767" bIns="50367" anchor="ctr" anchorCtr="0">
              <a:noAutofit/>
            </a:bodyPr>
            <a:lstStyle/>
            <a:p>
              <a:pPr algn="ctr" defTabSz="1219170">
                <a:buClr>
                  <a:srgbClr val="000000"/>
                </a:buClr>
              </a:pPr>
              <a:r>
                <a:rPr lang="en" sz="1600" b="1" kern="0">
                  <a:solidFill>
                    <a:srgbClr val="FFFFFF"/>
                  </a:solidFill>
                  <a:latin typeface="Calibri"/>
                  <a:ea typeface="Calibri"/>
                  <a:cs typeface="Calibri"/>
                  <a:sym typeface="Calibri"/>
                </a:rPr>
                <a:t>TECHNOLOGY</a:t>
              </a:r>
              <a:endParaRPr sz="1600" b="1" kern="0">
                <a:solidFill>
                  <a:srgbClr val="000000"/>
                </a:solidFill>
                <a:latin typeface="Arial"/>
                <a:cs typeface="Arial"/>
                <a:sym typeface="Arial"/>
              </a:endParaRPr>
            </a:p>
            <a:p>
              <a:pPr marL="253994" indent="-253994" defTabSz="1219170">
                <a:buClr>
                  <a:srgbClr val="FFFFFF"/>
                </a:buClr>
                <a:buSzPts val="1200"/>
                <a:buFont typeface="Arial"/>
                <a:buChar char="•"/>
              </a:pPr>
              <a:r>
                <a:rPr lang="en" sz="1600" b="1" kern="0">
                  <a:solidFill>
                    <a:srgbClr val="FFFFFF"/>
                  </a:solidFill>
                  <a:latin typeface="Calibri"/>
                  <a:ea typeface="Calibri"/>
                  <a:cs typeface="Calibri"/>
                  <a:sym typeface="Calibri"/>
                </a:rPr>
                <a:t>The success of the technology is driven by the people and processes of the organization</a:t>
              </a:r>
              <a:endParaRPr sz="1600" b="1" kern="0">
                <a:solidFill>
                  <a:srgbClr val="000000"/>
                </a:solidFill>
                <a:latin typeface="Arial"/>
                <a:cs typeface="Arial"/>
                <a:sym typeface="Arial"/>
              </a:endParaRPr>
            </a:p>
          </p:txBody>
        </p:sp>
      </p:grpSp>
      <p:sp>
        <p:nvSpPr>
          <p:cNvPr id="172" name="Google Shape;172;p2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12</a:t>
            </a:fld>
            <a:endParaRPr kern="0">
              <a:solidFill>
                <a:srgbClr val="00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58"/>
        <p:cNvGrpSpPr/>
        <p:nvPr/>
      </p:nvGrpSpPr>
      <p:grpSpPr>
        <a:xfrm>
          <a:off x="0" y="0"/>
          <a:ext cx="0" cy="0"/>
          <a:chOff x="0" y="0"/>
          <a:chExt cx="0" cy="0"/>
        </a:xfrm>
      </p:grpSpPr>
      <p:sp>
        <p:nvSpPr>
          <p:cNvPr id="959" name="Google Shape;959;p130"/>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Secure Data Disposal</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1"/>
          <p:cNvSpPr txBox="1">
            <a:spLocks noGrp="1"/>
          </p:cNvSpPr>
          <p:nvPr>
            <p:ph type="title"/>
          </p:nvPr>
        </p:nvSpPr>
        <p:spPr>
          <a:xfrm>
            <a:off x="4139677" y="1201085"/>
            <a:ext cx="6859600" cy="452000"/>
          </a:xfrm>
          <a:prstGeom prst="rect">
            <a:avLst/>
          </a:prstGeom>
          <a:noFill/>
          <a:ln>
            <a:noFill/>
          </a:ln>
        </p:spPr>
        <p:txBody>
          <a:bodyPr spcFirstLastPara="1" wrap="square" lIns="0" tIns="10167" rIns="0" bIns="0" anchor="ctr" anchorCtr="0">
            <a:noAutofit/>
          </a:bodyPr>
          <a:lstStyle/>
          <a:p>
            <a:pPr marL="16933"/>
            <a:r>
              <a:rPr lang="en"/>
              <a:t>Sanitizing Media</a:t>
            </a:r>
            <a:endParaRPr sz="1600"/>
          </a:p>
        </p:txBody>
      </p:sp>
      <p:sp>
        <p:nvSpPr>
          <p:cNvPr id="966" name="Google Shape;966;p131"/>
          <p:cNvSpPr txBox="1"/>
          <p:nvPr/>
        </p:nvSpPr>
        <p:spPr>
          <a:xfrm>
            <a:off x="1207400" y="2060631"/>
            <a:ext cx="8490000" cy="2833600"/>
          </a:xfrm>
          <a:prstGeom prst="rect">
            <a:avLst/>
          </a:prstGeom>
          <a:noFill/>
          <a:ln>
            <a:noFill/>
          </a:ln>
        </p:spPr>
        <p:txBody>
          <a:bodyPr spcFirstLastPara="1" wrap="square" lIns="0" tIns="64167" rIns="0" bIns="0" anchor="t" anchorCtr="0">
            <a:noAutofit/>
          </a:bodyPr>
          <a:lstStyle/>
          <a:p>
            <a:pPr marL="287859" marR="101597" indent="-270927" algn="just" defTabSz="1219170">
              <a:lnSpc>
                <a:spcPct val="80000"/>
              </a:lnSpc>
              <a:buClr>
                <a:srgbClr val="000000"/>
              </a:buClr>
              <a:buSzPts val="1600"/>
              <a:buFont typeface="Noto Sans Symbols"/>
              <a:buChar char="●"/>
            </a:pPr>
            <a:r>
              <a:rPr lang="en" sz="2133" kern="0">
                <a:solidFill>
                  <a:srgbClr val="000000"/>
                </a:solidFill>
                <a:latin typeface="Calibri"/>
                <a:ea typeface="Calibri"/>
                <a:cs typeface="Calibri"/>
                <a:sym typeface="Calibri"/>
              </a:rPr>
              <a:t>What types (e.g., optical non‐rewritable, magnetic)  and size (e.g., megabyte, gigabyte, and terabyte) of  media storage need to be sanitized?</a:t>
            </a:r>
            <a:endParaRPr sz="2133" kern="0">
              <a:solidFill>
                <a:srgbClr val="000000"/>
              </a:solidFill>
              <a:latin typeface="Calibri"/>
              <a:ea typeface="Calibri"/>
              <a:cs typeface="Calibri"/>
              <a:sym typeface="Calibri"/>
            </a:endParaRPr>
          </a:p>
          <a:p>
            <a:pPr marL="287859" marR="16933" indent="-270927" defTabSz="1219170">
              <a:lnSpc>
                <a:spcPct val="80000"/>
              </a:lnSpc>
              <a:spcBef>
                <a:spcPts val="400"/>
              </a:spcBef>
              <a:buClr>
                <a:srgbClr val="000000"/>
              </a:buClr>
              <a:buSzPts val="1600"/>
              <a:buFont typeface="Noto Sans Symbols"/>
              <a:buChar char="●"/>
            </a:pPr>
            <a:r>
              <a:rPr lang="en" sz="2133" kern="0">
                <a:solidFill>
                  <a:srgbClr val="000000"/>
                </a:solidFill>
                <a:latin typeface="Calibri"/>
                <a:ea typeface="Calibri"/>
                <a:cs typeface="Calibri"/>
                <a:sym typeface="Calibri"/>
              </a:rPr>
              <a:t>What is the confidentiality of the data stored on the  media?</a:t>
            </a:r>
            <a:endParaRPr sz="1600" kern="0">
              <a:solidFill>
                <a:srgbClr val="000000"/>
              </a:solidFill>
              <a:latin typeface="Arial"/>
              <a:cs typeface="Arial"/>
              <a:sym typeface="Arial"/>
            </a:endParaRPr>
          </a:p>
          <a:p>
            <a:pPr marL="287859" indent="-270927" defTabSz="1219170">
              <a:buClr>
                <a:srgbClr val="000000"/>
              </a:buClr>
              <a:buSzPts val="1600"/>
              <a:buFont typeface="Noto Sans Symbols"/>
              <a:buChar char="●"/>
            </a:pPr>
            <a:r>
              <a:rPr lang="en" sz="2133" kern="0">
                <a:solidFill>
                  <a:srgbClr val="000000"/>
                </a:solidFill>
                <a:latin typeface="Calibri"/>
                <a:ea typeface="Calibri"/>
                <a:cs typeface="Calibri"/>
                <a:sym typeface="Calibri"/>
              </a:rPr>
              <a:t>Will the media be processed in a controlled area?</a:t>
            </a:r>
            <a:endParaRPr sz="2133" kern="0">
              <a:solidFill>
                <a:srgbClr val="000000"/>
              </a:solidFill>
              <a:latin typeface="Calibri"/>
              <a:ea typeface="Calibri"/>
              <a:cs typeface="Calibri"/>
              <a:sym typeface="Calibri"/>
            </a:endParaRPr>
          </a:p>
          <a:p>
            <a:pPr marL="287859" indent="-270927" defTabSz="1219170">
              <a:lnSpc>
                <a:spcPct val="80000"/>
              </a:lnSpc>
              <a:spcBef>
                <a:spcPts val="400"/>
              </a:spcBef>
              <a:buClr>
                <a:srgbClr val="000000"/>
              </a:buClr>
              <a:buSzPts val="1600"/>
              <a:buFont typeface="Noto Sans Symbols"/>
              <a:buChar char="●"/>
            </a:pPr>
            <a:r>
              <a:rPr lang="en" sz="2133" kern="0">
                <a:solidFill>
                  <a:srgbClr val="000000"/>
                </a:solidFill>
                <a:latin typeface="Calibri"/>
                <a:ea typeface="Calibri"/>
                <a:cs typeface="Calibri"/>
                <a:sym typeface="Calibri"/>
              </a:rPr>
              <a:t>Should the sanitization process be conducted within  the organization or outsourced?</a:t>
            </a:r>
            <a:endParaRPr sz="2133" kern="0">
              <a:solidFill>
                <a:srgbClr val="000000"/>
              </a:solidFill>
              <a:latin typeface="Calibri"/>
              <a:ea typeface="Calibri"/>
              <a:cs typeface="Calibri"/>
              <a:sym typeface="Calibri"/>
            </a:endParaRPr>
          </a:p>
          <a:p>
            <a:pPr marL="287859" marR="507987" indent="-270927" defTabSz="1219170">
              <a:lnSpc>
                <a:spcPct val="80000"/>
              </a:lnSpc>
              <a:spcBef>
                <a:spcPts val="400"/>
              </a:spcBef>
              <a:buClr>
                <a:srgbClr val="000000"/>
              </a:buClr>
              <a:buSzPts val="1600"/>
              <a:buFont typeface="Noto Sans Symbols"/>
              <a:buChar char="●"/>
            </a:pPr>
            <a:r>
              <a:rPr lang="en" sz="2133" kern="0">
                <a:solidFill>
                  <a:srgbClr val="000000"/>
                </a:solidFill>
                <a:latin typeface="Calibri"/>
                <a:ea typeface="Calibri"/>
                <a:cs typeface="Calibri"/>
                <a:sym typeface="Calibri"/>
              </a:rPr>
              <a:t>What is the anticipated volume of media to be  sanitized by type of media?</a:t>
            </a:r>
            <a:endParaRPr sz="1600" kern="0">
              <a:solidFill>
                <a:srgbClr val="000000"/>
              </a:solidFill>
              <a:latin typeface="Arial"/>
              <a:cs typeface="Arial"/>
              <a:sym typeface="Arial"/>
            </a:endParaRPr>
          </a:p>
          <a:p>
            <a:pPr marL="287859" marR="287859" indent="-270927" defTabSz="1219170">
              <a:lnSpc>
                <a:spcPct val="80000"/>
              </a:lnSpc>
              <a:spcBef>
                <a:spcPts val="400"/>
              </a:spcBef>
              <a:buClr>
                <a:srgbClr val="000000"/>
              </a:buClr>
              <a:buSzPts val="1600"/>
              <a:buFont typeface="Noto Sans Symbols"/>
              <a:buChar char="●"/>
            </a:pPr>
            <a:r>
              <a:rPr lang="en" sz="2133" kern="0">
                <a:solidFill>
                  <a:srgbClr val="000000"/>
                </a:solidFill>
                <a:latin typeface="Calibri"/>
                <a:ea typeface="Calibri"/>
                <a:cs typeface="Calibri"/>
                <a:sym typeface="Calibri"/>
              </a:rPr>
              <a:t>What is the availability of sanitization equipment  and tools?</a:t>
            </a:r>
            <a:endParaRPr sz="2133" kern="0">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32"/>
          <p:cNvSpPr txBox="1">
            <a:spLocks noGrp="1"/>
          </p:cNvSpPr>
          <p:nvPr>
            <p:ph type="title"/>
          </p:nvPr>
        </p:nvSpPr>
        <p:spPr>
          <a:xfrm>
            <a:off x="3988959" y="1618959"/>
            <a:ext cx="3432800" cy="399200"/>
          </a:xfrm>
          <a:prstGeom prst="rect">
            <a:avLst/>
          </a:prstGeom>
          <a:noFill/>
          <a:ln>
            <a:noFill/>
          </a:ln>
        </p:spPr>
        <p:txBody>
          <a:bodyPr spcFirstLastPara="1" wrap="square" lIns="0" tIns="9667" rIns="0" bIns="0" anchor="ctr" anchorCtr="0">
            <a:noAutofit/>
          </a:bodyPr>
          <a:lstStyle/>
          <a:p>
            <a:pPr marL="16933">
              <a:buSzPts val="2600"/>
            </a:pPr>
            <a:r>
              <a:rPr lang="en" sz="3467"/>
              <a:t>Media Sanitation</a:t>
            </a:r>
            <a:endParaRPr sz="3467"/>
          </a:p>
        </p:txBody>
      </p:sp>
      <p:sp>
        <p:nvSpPr>
          <p:cNvPr id="973" name="Google Shape;973;p132"/>
          <p:cNvSpPr/>
          <p:nvPr/>
        </p:nvSpPr>
        <p:spPr>
          <a:xfrm>
            <a:off x="2514361" y="2558155"/>
            <a:ext cx="3493200" cy="212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
        <p:nvSpPr>
          <p:cNvPr id="974" name="Google Shape;974;p132"/>
          <p:cNvSpPr txBox="1"/>
          <p:nvPr/>
        </p:nvSpPr>
        <p:spPr>
          <a:xfrm>
            <a:off x="2515284" y="2294929"/>
            <a:ext cx="863600" cy="186000"/>
          </a:xfrm>
          <a:prstGeom prst="rect">
            <a:avLst/>
          </a:prstGeom>
          <a:noFill/>
          <a:ln>
            <a:noFill/>
          </a:ln>
        </p:spPr>
        <p:txBody>
          <a:bodyPr spcFirstLastPara="1" wrap="square" lIns="0" tIns="10167" rIns="0" bIns="0" anchor="t" anchorCtr="0">
            <a:noAutofit/>
          </a:bodyPr>
          <a:lstStyle/>
          <a:p>
            <a:pPr marL="16933" defTabSz="1219170">
              <a:buClr>
                <a:srgbClr val="000000"/>
              </a:buClr>
            </a:pPr>
            <a:r>
              <a:rPr lang="en" sz="1467" kern="0">
                <a:solidFill>
                  <a:srgbClr val="000000"/>
                </a:solidFill>
                <a:latin typeface="Arial"/>
                <a:ea typeface="Arial"/>
                <a:cs typeface="Arial"/>
                <a:sym typeface="Arial"/>
              </a:rPr>
              <a:t>Data</a:t>
            </a:r>
            <a:endParaRPr sz="1467" kern="0">
              <a:solidFill>
                <a:srgbClr val="000000"/>
              </a:solidFill>
              <a:latin typeface="Arial"/>
              <a:ea typeface="Arial"/>
              <a:cs typeface="Arial"/>
              <a:sym typeface="Arial"/>
            </a:endParaRPr>
          </a:p>
        </p:txBody>
      </p:sp>
      <p:sp>
        <p:nvSpPr>
          <p:cNvPr id="975" name="Google Shape;975;p132"/>
          <p:cNvSpPr txBox="1"/>
          <p:nvPr/>
        </p:nvSpPr>
        <p:spPr>
          <a:xfrm>
            <a:off x="2580367" y="2731484"/>
            <a:ext cx="2076800" cy="763200"/>
          </a:xfrm>
          <a:prstGeom prst="rect">
            <a:avLst/>
          </a:prstGeom>
          <a:noFill/>
          <a:ln>
            <a:noFill/>
          </a:ln>
        </p:spPr>
        <p:txBody>
          <a:bodyPr spcFirstLastPara="1" wrap="square" lIns="0" tIns="10167" rIns="0" bIns="0" anchor="t" anchorCtr="0">
            <a:noAutofit/>
          </a:bodyPr>
          <a:lstStyle/>
          <a:p>
            <a:pPr marL="16933" defTabSz="1219170">
              <a:buClr>
                <a:srgbClr val="000000"/>
              </a:buClr>
            </a:pPr>
            <a:r>
              <a:rPr lang="en" sz="1600" kern="0">
                <a:solidFill>
                  <a:srgbClr val="000000"/>
                </a:solidFill>
                <a:latin typeface="Assistant SemiBold"/>
                <a:ea typeface="Assistant SemiBold"/>
                <a:cs typeface="Assistant SemiBold"/>
                <a:sym typeface="Assistant SemiBold"/>
              </a:rPr>
              <a:t>Magnetic  Optical</a:t>
            </a:r>
            <a:endParaRPr sz="1600" kern="0">
              <a:solidFill>
                <a:srgbClr val="000000"/>
              </a:solidFill>
              <a:latin typeface="Assistant SemiBold"/>
              <a:ea typeface="Assistant SemiBold"/>
              <a:cs typeface="Assistant SemiBold"/>
              <a:sym typeface="Assistant SemiBold"/>
            </a:endParaRPr>
          </a:p>
          <a:p>
            <a:pPr marL="16933" defTabSz="1219170">
              <a:buClr>
                <a:srgbClr val="000000"/>
              </a:buClr>
            </a:pPr>
            <a:endParaRPr sz="1600" kern="0">
              <a:solidFill>
                <a:srgbClr val="000000"/>
              </a:solidFill>
              <a:latin typeface="Assistant SemiBold"/>
              <a:ea typeface="Assistant SemiBold"/>
              <a:cs typeface="Assistant SemiBold"/>
              <a:sym typeface="Assistant SemiBold"/>
            </a:endParaRPr>
          </a:p>
          <a:p>
            <a:pPr marL="16933" defTabSz="1219170">
              <a:buClr>
                <a:srgbClr val="000000"/>
              </a:buClr>
            </a:pPr>
            <a:r>
              <a:rPr lang="en" sz="1600" kern="0">
                <a:solidFill>
                  <a:srgbClr val="000000"/>
                </a:solidFill>
                <a:latin typeface="Assistant SemiBold"/>
                <a:ea typeface="Assistant SemiBold"/>
                <a:cs typeface="Assistant SemiBold"/>
                <a:sym typeface="Assistant SemiBold"/>
              </a:rPr>
              <a:t>Electrical</a:t>
            </a:r>
            <a:endParaRPr sz="1600" kern="0">
              <a:solidFill>
                <a:srgbClr val="000000"/>
              </a:solidFill>
              <a:latin typeface="Assistant SemiBold"/>
              <a:ea typeface="Assistant SemiBold"/>
              <a:cs typeface="Assistant SemiBold"/>
              <a:sym typeface="Assistant SemiBold"/>
            </a:endParaRPr>
          </a:p>
        </p:txBody>
      </p:sp>
      <p:sp>
        <p:nvSpPr>
          <p:cNvPr id="976" name="Google Shape;976;p132"/>
          <p:cNvSpPr/>
          <p:nvPr/>
        </p:nvSpPr>
        <p:spPr>
          <a:xfrm>
            <a:off x="5940560" y="2558181"/>
            <a:ext cx="3364000" cy="21288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defTabSz="1219170">
              <a:buClr>
                <a:srgbClr val="000000"/>
              </a:buClr>
            </a:pPr>
            <a:endParaRPr sz="1600" kern="0">
              <a:solidFill>
                <a:srgbClr val="000000"/>
              </a:solidFill>
              <a:latin typeface="Assistant SemiBold"/>
              <a:ea typeface="Assistant SemiBold"/>
              <a:cs typeface="Assistant SemiBold"/>
              <a:sym typeface="Assistant SemiBold"/>
            </a:endParaRPr>
          </a:p>
        </p:txBody>
      </p:sp>
      <p:sp>
        <p:nvSpPr>
          <p:cNvPr id="977" name="Google Shape;977;p132"/>
          <p:cNvSpPr txBox="1"/>
          <p:nvPr/>
        </p:nvSpPr>
        <p:spPr>
          <a:xfrm>
            <a:off x="5940576" y="2294925"/>
            <a:ext cx="1102000" cy="186000"/>
          </a:xfrm>
          <a:prstGeom prst="rect">
            <a:avLst/>
          </a:prstGeom>
          <a:noFill/>
          <a:ln>
            <a:noFill/>
          </a:ln>
        </p:spPr>
        <p:txBody>
          <a:bodyPr spcFirstLastPara="1" wrap="square" lIns="0" tIns="10167" rIns="0" bIns="0" anchor="t" anchorCtr="0">
            <a:noAutofit/>
          </a:bodyPr>
          <a:lstStyle/>
          <a:p>
            <a:pPr marL="16933" defTabSz="1219170">
              <a:buClr>
                <a:srgbClr val="000000"/>
              </a:buClr>
            </a:pPr>
            <a:r>
              <a:rPr lang="en" sz="1467" kern="0">
                <a:solidFill>
                  <a:srgbClr val="000000"/>
                </a:solidFill>
                <a:latin typeface="Arial"/>
                <a:ea typeface="Arial"/>
                <a:cs typeface="Arial"/>
                <a:sym typeface="Arial"/>
              </a:rPr>
              <a:t>Media</a:t>
            </a:r>
            <a:endParaRPr sz="1467" kern="0">
              <a:solidFill>
                <a:srgbClr val="000000"/>
              </a:solidFill>
              <a:latin typeface="Arial"/>
              <a:ea typeface="Arial"/>
              <a:cs typeface="Arial"/>
              <a:sym typeface="Arial"/>
            </a:endParaRPr>
          </a:p>
        </p:txBody>
      </p:sp>
      <p:sp>
        <p:nvSpPr>
          <p:cNvPr id="978" name="Google Shape;978;p132"/>
          <p:cNvSpPr txBox="1"/>
          <p:nvPr/>
        </p:nvSpPr>
        <p:spPr>
          <a:xfrm>
            <a:off x="6731667" y="2731487"/>
            <a:ext cx="2228800" cy="763200"/>
          </a:xfrm>
          <a:prstGeom prst="rect">
            <a:avLst/>
          </a:prstGeom>
          <a:noFill/>
          <a:ln>
            <a:noFill/>
          </a:ln>
        </p:spPr>
        <p:txBody>
          <a:bodyPr spcFirstLastPara="1" wrap="square" lIns="0" tIns="10167" rIns="0" bIns="0" anchor="t" anchorCtr="0">
            <a:noAutofit/>
          </a:bodyPr>
          <a:lstStyle/>
          <a:p>
            <a:pPr marL="16933" defTabSz="1219170">
              <a:buClr>
                <a:srgbClr val="000000"/>
              </a:buClr>
            </a:pPr>
            <a:r>
              <a:rPr lang="en" sz="1600" kern="0">
                <a:solidFill>
                  <a:srgbClr val="000000"/>
                </a:solidFill>
                <a:latin typeface="Assistant SemiBold"/>
                <a:ea typeface="Assistant SemiBold"/>
                <a:cs typeface="Assistant SemiBold"/>
                <a:sym typeface="Assistant SemiBold"/>
              </a:rPr>
              <a:t>Hard copy</a:t>
            </a:r>
            <a:endParaRPr sz="1600" kern="0">
              <a:solidFill>
                <a:srgbClr val="000000"/>
              </a:solidFill>
              <a:latin typeface="Assistant SemiBold"/>
              <a:ea typeface="Assistant SemiBold"/>
              <a:cs typeface="Assistant SemiBold"/>
              <a:sym typeface="Assistant SemiBold"/>
            </a:endParaRPr>
          </a:p>
          <a:p>
            <a:pPr marL="16933" defTabSz="1219170">
              <a:buClr>
                <a:srgbClr val="000000"/>
              </a:buClr>
            </a:pPr>
            <a:endParaRPr sz="1600" kern="0">
              <a:solidFill>
                <a:srgbClr val="000000"/>
              </a:solidFill>
              <a:latin typeface="Assistant SemiBold"/>
              <a:ea typeface="Assistant SemiBold"/>
              <a:cs typeface="Assistant SemiBold"/>
              <a:sym typeface="Assistant SemiBold"/>
            </a:endParaRPr>
          </a:p>
          <a:p>
            <a:pPr marL="16933" defTabSz="1219170">
              <a:buClr>
                <a:srgbClr val="000000"/>
              </a:buClr>
            </a:pPr>
            <a:r>
              <a:rPr lang="en" sz="1600" kern="0">
                <a:solidFill>
                  <a:srgbClr val="000000"/>
                </a:solidFill>
                <a:latin typeface="Assistant SemiBold"/>
                <a:ea typeface="Assistant SemiBold"/>
                <a:cs typeface="Assistant SemiBold"/>
                <a:sym typeface="Assistant SemiBold"/>
              </a:rPr>
              <a:t>Electronic copy</a:t>
            </a:r>
            <a:endParaRPr sz="1600" kern="0">
              <a:solidFill>
                <a:srgbClr val="000000"/>
              </a:solidFill>
              <a:latin typeface="Assistant SemiBold"/>
              <a:ea typeface="Assistant SemiBold"/>
              <a:cs typeface="Assistant SemiBold"/>
              <a:sym typeface="Assistant SemiBold"/>
            </a:endParaRPr>
          </a:p>
        </p:txBody>
      </p:sp>
      <p:sp>
        <p:nvSpPr>
          <p:cNvPr id="979" name="Google Shape;979;p132"/>
          <p:cNvSpPr/>
          <p:nvPr/>
        </p:nvSpPr>
        <p:spPr>
          <a:xfrm>
            <a:off x="2515300" y="3575833"/>
            <a:ext cx="6798800" cy="560400"/>
          </a:xfrm>
          <a:prstGeom prst="rect">
            <a:avLst/>
          </a:prstGeom>
          <a:solidFill>
            <a:srgbClr val="FFFFFF"/>
          </a:solid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
        <p:nvSpPr>
          <p:cNvPr id="980" name="Google Shape;980;p132"/>
          <p:cNvSpPr/>
          <p:nvPr/>
        </p:nvSpPr>
        <p:spPr>
          <a:xfrm>
            <a:off x="2511567" y="3572900"/>
            <a:ext cx="6798628" cy="575005"/>
          </a:xfrm>
          <a:custGeom>
            <a:avLst/>
            <a:gdLst/>
            <a:ahLst/>
            <a:cxnLst/>
            <a:rect l="l" t="t" r="r" b="b"/>
            <a:pathLst>
              <a:path w="6334125" h="391160" extrusionOk="0">
                <a:moveTo>
                  <a:pt x="6333744" y="388619"/>
                </a:moveTo>
                <a:lnTo>
                  <a:pt x="6333744" y="2285"/>
                </a:lnTo>
                <a:lnTo>
                  <a:pt x="6331458" y="0"/>
                </a:lnTo>
                <a:lnTo>
                  <a:pt x="1523" y="0"/>
                </a:lnTo>
                <a:lnTo>
                  <a:pt x="0" y="2286"/>
                </a:lnTo>
                <a:lnTo>
                  <a:pt x="0" y="388620"/>
                </a:lnTo>
                <a:lnTo>
                  <a:pt x="1524" y="390906"/>
                </a:lnTo>
                <a:lnTo>
                  <a:pt x="4572" y="390906"/>
                </a:lnTo>
                <a:lnTo>
                  <a:pt x="4572" y="9906"/>
                </a:lnTo>
                <a:lnTo>
                  <a:pt x="9144" y="4572"/>
                </a:lnTo>
                <a:lnTo>
                  <a:pt x="9143" y="9906"/>
                </a:lnTo>
                <a:lnTo>
                  <a:pt x="6324599" y="9905"/>
                </a:lnTo>
                <a:lnTo>
                  <a:pt x="6324599" y="4571"/>
                </a:lnTo>
                <a:lnTo>
                  <a:pt x="6329172" y="9905"/>
                </a:lnTo>
                <a:lnTo>
                  <a:pt x="6329172" y="390905"/>
                </a:lnTo>
                <a:lnTo>
                  <a:pt x="6331458" y="390905"/>
                </a:lnTo>
                <a:lnTo>
                  <a:pt x="6333744" y="388619"/>
                </a:lnTo>
                <a:close/>
              </a:path>
              <a:path w="6334125" h="391160" extrusionOk="0">
                <a:moveTo>
                  <a:pt x="9144" y="9906"/>
                </a:moveTo>
                <a:lnTo>
                  <a:pt x="9144" y="4572"/>
                </a:lnTo>
                <a:lnTo>
                  <a:pt x="4572" y="9906"/>
                </a:lnTo>
                <a:lnTo>
                  <a:pt x="9144" y="9906"/>
                </a:lnTo>
                <a:close/>
              </a:path>
              <a:path w="6334125" h="391160" extrusionOk="0">
                <a:moveTo>
                  <a:pt x="9144" y="381000"/>
                </a:moveTo>
                <a:lnTo>
                  <a:pt x="9144" y="9906"/>
                </a:lnTo>
                <a:lnTo>
                  <a:pt x="4572" y="9906"/>
                </a:lnTo>
                <a:lnTo>
                  <a:pt x="4572" y="381000"/>
                </a:lnTo>
                <a:lnTo>
                  <a:pt x="9144" y="381000"/>
                </a:lnTo>
                <a:close/>
              </a:path>
              <a:path w="6334125" h="391160" extrusionOk="0">
                <a:moveTo>
                  <a:pt x="6329172" y="380999"/>
                </a:moveTo>
                <a:lnTo>
                  <a:pt x="4572" y="381000"/>
                </a:lnTo>
                <a:lnTo>
                  <a:pt x="9144" y="385572"/>
                </a:lnTo>
                <a:lnTo>
                  <a:pt x="9143" y="390906"/>
                </a:lnTo>
                <a:lnTo>
                  <a:pt x="6324599" y="390905"/>
                </a:lnTo>
                <a:lnTo>
                  <a:pt x="6324599" y="385572"/>
                </a:lnTo>
                <a:lnTo>
                  <a:pt x="6329172" y="380999"/>
                </a:lnTo>
                <a:close/>
              </a:path>
              <a:path w="6334125" h="391160" extrusionOk="0">
                <a:moveTo>
                  <a:pt x="9143" y="390906"/>
                </a:moveTo>
                <a:lnTo>
                  <a:pt x="9144" y="385572"/>
                </a:lnTo>
                <a:lnTo>
                  <a:pt x="4572" y="381000"/>
                </a:lnTo>
                <a:lnTo>
                  <a:pt x="4572" y="390906"/>
                </a:lnTo>
                <a:lnTo>
                  <a:pt x="9143" y="390906"/>
                </a:lnTo>
                <a:close/>
              </a:path>
              <a:path w="6334125" h="391160" extrusionOk="0">
                <a:moveTo>
                  <a:pt x="6329172" y="9905"/>
                </a:moveTo>
                <a:lnTo>
                  <a:pt x="6324599" y="4571"/>
                </a:lnTo>
                <a:lnTo>
                  <a:pt x="6324599" y="9905"/>
                </a:lnTo>
                <a:lnTo>
                  <a:pt x="6329172" y="9905"/>
                </a:lnTo>
                <a:close/>
              </a:path>
              <a:path w="6334125" h="391160" extrusionOk="0">
                <a:moveTo>
                  <a:pt x="6329172" y="380999"/>
                </a:moveTo>
                <a:lnTo>
                  <a:pt x="6329172" y="9905"/>
                </a:lnTo>
                <a:lnTo>
                  <a:pt x="6324599" y="9905"/>
                </a:lnTo>
                <a:lnTo>
                  <a:pt x="6324599" y="380999"/>
                </a:lnTo>
                <a:lnTo>
                  <a:pt x="6329172" y="380999"/>
                </a:lnTo>
                <a:close/>
              </a:path>
              <a:path w="6334125" h="391160" extrusionOk="0">
                <a:moveTo>
                  <a:pt x="6329172" y="390905"/>
                </a:moveTo>
                <a:lnTo>
                  <a:pt x="6329172" y="380999"/>
                </a:lnTo>
                <a:lnTo>
                  <a:pt x="6324599" y="385572"/>
                </a:lnTo>
                <a:lnTo>
                  <a:pt x="6324599" y="390905"/>
                </a:lnTo>
                <a:lnTo>
                  <a:pt x="6329172" y="390905"/>
                </a:lnTo>
                <a:close/>
              </a:path>
            </a:pathLst>
          </a:custGeom>
          <a:solidFill>
            <a:srgbClr val="000000"/>
          </a:solid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
        <p:nvSpPr>
          <p:cNvPr id="981" name="Google Shape;981;p132"/>
          <p:cNvSpPr txBox="1"/>
          <p:nvPr/>
        </p:nvSpPr>
        <p:spPr>
          <a:xfrm>
            <a:off x="2506100" y="3590200"/>
            <a:ext cx="6798800" cy="245600"/>
          </a:xfrm>
          <a:prstGeom prst="rect">
            <a:avLst/>
          </a:prstGeom>
          <a:noFill/>
          <a:ln>
            <a:noFill/>
          </a:ln>
        </p:spPr>
        <p:txBody>
          <a:bodyPr spcFirstLastPara="1" wrap="square" lIns="0" tIns="10167" rIns="0" bIns="0" anchor="t" anchorCtr="0">
            <a:noAutofit/>
          </a:bodyPr>
          <a:lstStyle/>
          <a:p>
            <a:pPr marL="16933" algn="ctr" defTabSz="1219170">
              <a:buClr>
                <a:srgbClr val="000000"/>
              </a:buClr>
            </a:pPr>
            <a:r>
              <a:rPr lang="en" sz="1867" kern="0">
                <a:solidFill>
                  <a:srgbClr val="000000"/>
                </a:solidFill>
                <a:latin typeface="Times"/>
                <a:ea typeface="Times"/>
                <a:cs typeface="Times"/>
                <a:sym typeface="Times"/>
              </a:rPr>
              <a:t>Disposal, Clearing, Purging, Destroying</a:t>
            </a:r>
            <a:endParaRPr sz="1600" kern="0">
              <a:solidFill>
                <a:srgbClr val="000000"/>
              </a:solidFill>
              <a:latin typeface="Arial"/>
              <a:cs typeface="Arial"/>
              <a:sym typeface="Arial"/>
            </a:endParaRPr>
          </a:p>
        </p:txBody>
      </p:sp>
      <p:sp>
        <p:nvSpPr>
          <p:cNvPr id="982" name="Google Shape;982;p132"/>
          <p:cNvSpPr/>
          <p:nvPr/>
        </p:nvSpPr>
        <p:spPr>
          <a:xfrm>
            <a:off x="4329601" y="3921859"/>
            <a:ext cx="3092400" cy="164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
        <p:nvSpPr>
          <p:cNvPr id="983" name="Google Shape;983;p132"/>
          <p:cNvSpPr/>
          <p:nvPr/>
        </p:nvSpPr>
        <p:spPr>
          <a:xfrm>
            <a:off x="5384349" y="2924067"/>
            <a:ext cx="1060704" cy="378047"/>
          </a:xfrm>
          <a:custGeom>
            <a:avLst/>
            <a:gdLst/>
            <a:ahLst/>
            <a:cxnLst/>
            <a:rect l="l" t="t" r="r" b="b"/>
            <a:pathLst>
              <a:path w="1219200" h="257175" extrusionOk="0">
                <a:moveTo>
                  <a:pt x="1105798" y="128504"/>
                </a:moveTo>
                <a:lnTo>
                  <a:pt x="1056719" y="99929"/>
                </a:lnTo>
                <a:lnTo>
                  <a:pt x="0" y="99929"/>
                </a:lnTo>
                <a:lnTo>
                  <a:pt x="0" y="157079"/>
                </a:lnTo>
                <a:lnTo>
                  <a:pt x="1056719" y="157079"/>
                </a:lnTo>
                <a:lnTo>
                  <a:pt x="1105798" y="128504"/>
                </a:lnTo>
                <a:close/>
              </a:path>
              <a:path w="1219200" h="257175" extrusionOk="0">
                <a:moveTo>
                  <a:pt x="1219200" y="128123"/>
                </a:moveTo>
                <a:lnTo>
                  <a:pt x="1005839" y="3917"/>
                </a:lnTo>
                <a:lnTo>
                  <a:pt x="995041" y="0"/>
                </a:lnTo>
                <a:lnTo>
                  <a:pt x="984027" y="583"/>
                </a:lnTo>
                <a:lnTo>
                  <a:pt x="974014" y="5310"/>
                </a:lnTo>
                <a:lnTo>
                  <a:pt x="966215" y="13823"/>
                </a:lnTo>
                <a:lnTo>
                  <a:pt x="962739" y="24622"/>
                </a:lnTo>
                <a:lnTo>
                  <a:pt x="963549" y="35635"/>
                </a:lnTo>
                <a:lnTo>
                  <a:pt x="968359" y="45648"/>
                </a:lnTo>
                <a:lnTo>
                  <a:pt x="976884" y="53447"/>
                </a:lnTo>
                <a:lnTo>
                  <a:pt x="1056719" y="99929"/>
                </a:lnTo>
                <a:lnTo>
                  <a:pt x="1162812" y="99929"/>
                </a:lnTo>
                <a:lnTo>
                  <a:pt x="1162812" y="161150"/>
                </a:lnTo>
                <a:lnTo>
                  <a:pt x="1219200" y="128123"/>
                </a:lnTo>
                <a:close/>
              </a:path>
              <a:path w="1219200" h="257175" extrusionOk="0">
                <a:moveTo>
                  <a:pt x="1162812" y="161150"/>
                </a:moveTo>
                <a:lnTo>
                  <a:pt x="1162812" y="157079"/>
                </a:lnTo>
                <a:lnTo>
                  <a:pt x="1056719" y="157079"/>
                </a:lnTo>
                <a:lnTo>
                  <a:pt x="976884" y="203561"/>
                </a:lnTo>
                <a:lnTo>
                  <a:pt x="968359" y="211359"/>
                </a:lnTo>
                <a:lnTo>
                  <a:pt x="963549" y="221372"/>
                </a:lnTo>
                <a:lnTo>
                  <a:pt x="962739" y="232386"/>
                </a:lnTo>
                <a:lnTo>
                  <a:pt x="966215" y="243185"/>
                </a:lnTo>
                <a:lnTo>
                  <a:pt x="974014" y="251698"/>
                </a:lnTo>
                <a:lnTo>
                  <a:pt x="984027" y="256424"/>
                </a:lnTo>
                <a:lnTo>
                  <a:pt x="995041" y="257008"/>
                </a:lnTo>
                <a:lnTo>
                  <a:pt x="1005839" y="253091"/>
                </a:lnTo>
                <a:lnTo>
                  <a:pt x="1162812" y="161150"/>
                </a:lnTo>
                <a:close/>
              </a:path>
              <a:path w="1219200" h="257175" extrusionOk="0">
                <a:moveTo>
                  <a:pt x="1162812" y="157079"/>
                </a:moveTo>
                <a:lnTo>
                  <a:pt x="1162812" y="99929"/>
                </a:lnTo>
                <a:lnTo>
                  <a:pt x="1056719" y="99929"/>
                </a:lnTo>
                <a:lnTo>
                  <a:pt x="1105798" y="128504"/>
                </a:lnTo>
                <a:lnTo>
                  <a:pt x="1148334" y="103739"/>
                </a:lnTo>
                <a:lnTo>
                  <a:pt x="1148334" y="157079"/>
                </a:lnTo>
                <a:lnTo>
                  <a:pt x="1162812" y="157079"/>
                </a:lnTo>
                <a:close/>
              </a:path>
              <a:path w="1219200" h="257175" extrusionOk="0">
                <a:moveTo>
                  <a:pt x="1148334" y="157079"/>
                </a:moveTo>
                <a:lnTo>
                  <a:pt x="1148334" y="153269"/>
                </a:lnTo>
                <a:lnTo>
                  <a:pt x="1105798" y="128504"/>
                </a:lnTo>
                <a:lnTo>
                  <a:pt x="1056719" y="157079"/>
                </a:lnTo>
                <a:lnTo>
                  <a:pt x="1148334" y="157079"/>
                </a:lnTo>
                <a:close/>
              </a:path>
              <a:path w="1219200" h="257175" extrusionOk="0">
                <a:moveTo>
                  <a:pt x="1148334" y="153269"/>
                </a:moveTo>
                <a:lnTo>
                  <a:pt x="1148334" y="103739"/>
                </a:lnTo>
                <a:lnTo>
                  <a:pt x="1105798" y="128504"/>
                </a:lnTo>
                <a:lnTo>
                  <a:pt x="1148334" y="153269"/>
                </a:lnTo>
                <a:close/>
              </a:path>
            </a:pathLst>
          </a:custGeom>
          <a:solidFill>
            <a:srgbClr val="000000"/>
          </a:solidFill>
          <a:ln>
            <a:noFill/>
          </a:ln>
        </p:spPr>
        <p:txBody>
          <a:bodyPr spcFirstLastPara="1" wrap="square" lIns="0" tIns="0" rIns="0" bIns="0" anchor="t" anchorCtr="0">
            <a:noAutofit/>
          </a:bodyPr>
          <a:lstStyle/>
          <a:p>
            <a:pPr defTabSz="1219170">
              <a:buClr>
                <a:srgbClr val="000000"/>
              </a:buClr>
            </a:pPr>
            <a:endParaRPr sz="1733" kern="0">
              <a:solidFill>
                <a:srgbClr val="000000"/>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33"/>
          <p:cNvSpPr txBox="1">
            <a:spLocks noGrp="1"/>
          </p:cNvSpPr>
          <p:nvPr>
            <p:ph type="title"/>
          </p:nvPr>
        </p:nvSpPr>
        <p:spPr>
          <a:xfrm>
            <a:off x="5058533" y="853233"/>
            <a:ext cx="5647200" cy="884000"/>
          </a:xfrm>
          <a:prstGeom prst="rect">
            <a:avLst/>
          </a:prstGeom>
          <a:noFill/>
          <a:ln>
            <a:noFill/>
          </a:ln>
        </p:spPr>
        <p:txBody>
          <a:bodyPr spcFirstLastPara="1" wrap="square" lIns="0" tIns="9667" rIns="0" bIns="0" anchor="ctr" anchorCtr="0">
            <a:noAutofit/>
          </a:bodyPr>
          <a:lstStyle/>
          <a:p>
            <a:pPr marL="16933">
              <a:buSzPts val="2600"/>
            </a:pPr>
            <a:r>
              <a:rPr lang="en" sz="3467"/>
              <a:t>Removing Data Remnants</a:t>
            </a:r>
            <a:endParaRPr sz="3467"/>
          </a:p>
        </p:txBody>
      </p:sp>
      <p:sp>
        <p:nvSpPr>
          <p:cNvPr id="990" name="Google Shape;990;p133"/>
          <p:cNvSpPr txBox="1"/>
          <p:nvPr/>
        </p:nvSpPr>
        <p:spPr>
          <a:xfrm>
            <a:off x="788833" y="1811000"/>
            <a:ext cx="8532400" cy="3517600"/>
          </a:xfrm>
          <a:prstGeom prst="rect">
            <a:avLst/>
          </a:prstGeom>
          <a:noFill/>
          <a:ln>
            <a:noFill/>
          </a:ln>
        </p:spPr>
        <p:txBody>
          <a:bodyPr spcFirstLastPara="1" wrap="square" lIns="0" tIns="88133" rIns="0" bIns="0" anchor="t" anchorCtr="0">
            <a:noAutofit/>
          </a:bodyPr>
          <a:lstStyle/>
          <a:p>
            <a:pPr marL="287859" defTabSz="1219170">
              <a:buClr>
                <a:srgbClr val="000000"/>
              </a:buClr>
            </a:pPr>
            <a:r>
              <a:rPr lang="en" sz="2933" kern="0">
                <a:solidFill>
                  <a:srgbClr val="000000"/>
                </a:solidFill>
                <a:latin typeface="Calibri"/>
                <a:ea typeface="Calibri"/>
                <a:cs typeface="Calibri"/>
                <a:sym typeface="Calibri"/>
              </a:rPr>
              <a:t>Disposal</a:t>
            </a:r>
            <a:endParaRPr sz="2933" kern="0">
              <a:solidFill>
                <a:srgbClr val="000000"/>
              </a:solidFill>
              <a:latin typeface="Calibri"/>
              <a:ea typeface="Calibri"/>
              <a:cs typeface="Calibri"/>
              <a:sym typeface="Calibri"/>
            </a:endParaRPr>
          </a:p>
          <a:p>
            <a:pPr marL="812780" lvl="1" indent="-287859" defTabSz="1219170">
              <a:spcBef>
                <a:spcPts val="667"/>
              </a:spcBef>
              <a:buClr>
                <a:srgbClr val="000000"/>
              </a:buClr>
              <a:buSzPts val="2200"/>
              <a:buFont typeface="Noto Sans Symbols"/>
              <a:buChar char="○"/>
            </a:pPr>
            <a:r>
              <a:rPr lang="en" sz="2933" kern="0">
                <a:solidFill>
                  <a:srgbClr val="000000"/>
                </a:solidFill>
                <a:latin typeface="Calibri"/>
                <a:ea typeface="Calibri"/>
                <a:cs typeface="Calibri"/>
                <a:sym typeface="Calibri"/>
              </a:rPr>
              <a:t>Clearing—overwriting—renders data in accessible by normal means</a:t>
            </a:r>
            <a:endParaRPr sz="2933" kern="0">
              <a:solidFill>
                <a:srgbClr val="000000"/>
              </a:solidFill>
              <a:latin typeface="Calibri"/>
              <a:ea typeface="Calibri"/>
              <a:cs typeface="Calibri"/>
              <a:sym typeface="Calibri"/>
            </a:endParaRPr>
          </a:p>
          <a:p>
            <a:pPr marL="812780" lvl="1" indent="-287859" defTabSz="1219170">
              <a:spcBef>
                <a:spcPts val="667"/>
              </a:spcBef>
              <a:buClr>
                <a:srgbClr val="000000"/>
              </a:buClr>
              <a:buSzPts val="2200"/>
              <a:buFont typeface="Noto Sans Symbols"/>
              <a:buChar char="○"/>
            </a:pPr>
            <a:r>
              <a:rPr lang="en" sz="2933" kern="0">
                <a:solidFill>
                  <a:srgbClr val="000000"/>
                </a:solidFill>
                <a:latin typeface="Calibri"/>
                <a:ea typeface="Calibri"/>
                <a:cs typeface="Calibri"/>
                <a:sym typeface="Calibri"/>
              </a:rPr>
              <a:t>Purging—degaussing—renders media unusable by normal means</a:t>
            </a:r>
            <a:endParaRPr sz="2933" kern="0">
              <a:solidFill>
                <a:srgbClr val="000000"/>
              </a:solidFill>
              <a:latin typeface="Calibri"/>
              <a:ea typeface="Calibri"/>
              <a:cs typeface="Calibri"/>
              <a:sym typeface="Calibri"/>
            </a:endParaRPr>
          </a:p>
          <a:p>
            <a:pPr marL="812780" lvl="1" indent="-287859" defTabSz="1219170">
              <a:spcBef>
                <a:spcPts val="667"/>
              </a:spcBef>
              <a:buClr>
                <a:srgbClr val="000000"/>
              </a:buClr>
              <a:buSzPts val="2200"/>
              <a:buFont typeface="Noto Sans Symbols"/>
              <a:buChar char="○"/>
            </a:pPr>
            <a:r>
              <a:rPr lang="en" sz="2933" kern="0">
                <a:solidFill>
                  <a:srgbClr val="000000"/>
                </a:solidFill>
                <a:latin typeface="Calibri"/>
                <a:ea typeface="Calibri"/>
                <a:cs typeface="Calibri"/>
                <a:sym typeface="Calibri"/>
              </a:rPr>
              <a:t>Destruction—Physical destruction  Irreversible by all known techniques</a:t>
            </a:r>
            <a:endParaRPr sz="2933" kern="0">
              <a:solidFill>
                <a:srgbClr val="000000"/>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34"/>
          <p:cNvSpPr txBox="1">
            <a:spLocks noGrp="1"/>
          </p:cNvSpPr>
          <p:nvPr>
            <p:ph type="title"/>
          </p:nvPr>
        </p:nvSpPr>
        <p:spPr>
          <a:xfrm>
            <a:off x="1083791" y="719708"/>
            <a:ext cx="10515600" cy="964800"/>
          </a:xfrm>
          <a:prstGeom prst="rect">
            <a:avLst/>
          </a:prstGeom>
          <a:noFill/>
          <a:ln>
            <a:noFill/>
          </a:ln>
        </p:spPr>
        <p:txBody>
          <a:bodyPr spcFirstLastPara="1" wrap="square" lIns="100767" tIns="50367" rIns="100767" bIns="50367" anchor="ctr" anchorCtr="0">
            <a:noAutofit/>
          </a:bodyPr>
          <a:lstStyle/>
          <a:p>
            <a:r>
              <a:rPr lang="en"/>
              <a:t>Asset Security Review</a:t>
            </a:r>
            <a:endParaRPr sz="1600"/>
          </a:p>
        </p:txBody>
      </p:sp>
      <p:sp>
        <p:nvSpPr>
          <p:cNvPr id="997" name="Google Shape;997;p134"/>
          <p:cNvSpPr txBox="1">
            <a:spLocks noGrp="1"/>
          </p:cNvSpPr>
          <p:nvPr>
            <p:ph type="body" idx="1"/>
          </p:nvPr>
        </p:nvSpPr>
        <p:spPr>
          <a:xfrm>
            <a:off x="838200" y="1883533"/>
            <a:ext cx="4851200" cy="4504000"/>
          </a:xfrm>
          <a:prstGeom prst="rect">
            <a:avLst/>
          </a:prstGeom>
          <a:noFill/>
          <a:ln>
            <a:noFill/>
          </a:ln>
        </p:spPr>
        <p:txBody>
          <a:bodyPr spcFirstLastPara="1" wrap="square" lIns="100767" tIns="50367" rIns="100767" bIns="50367" anchor="t" anchorCtr="0">
            <a:noAutofit/>
          </a:bodyPr>
          <a:lstStyle/>
          <a:p>
            <a:pPr marL="203195" indent="-211661">
              <a:spcBef>
                <a:spcPts val="0"/>
              </a:spcBef>
              <a:buSzPts val="1700"/>
              <a:buFont typeface="Arial"/>
              <a:buChar char="•"/>
            </a:pPr>
            <a:r>
              <a:rPr lang="en" sz="2267">
                <a:latin typeface="Calibri"/>
                <a:ea typeface="Calibri"/>
                <a:cs typeface="Calibri"/>
                <a:sym typeface="Calibri"/>
              </a:rPr>
              <a:t>Determining the Value of Assets</a:t>
            </a:r>
            <a:endParaRPr sz="1600"/>
          </a:p>
          <a:p>
            <a:pPr marL="203195" indent="-211661">
              <a:buSzPts val="1700"/>
              <a:buFont typeface="Arial"/>
              <a:buChar char="•"/>
            </a:pPr>
            <a:r>
              <a:rPr lang="en" sz="2267">
                <a:latin typeface="Calibri"/>
                <a:ea typeface="Calibri"/>
                <a:cs typeface="Calibri"/>
                <a:sym typeface="Calibri"/>
              </a:rPr>
              <a:t>Classification of Data</a:t>
            </a:r>
            <a:endParaRPr sz="1600"/>
          </a:p>
          <a:p>
            <a:pPr marL="203195" indent="-211661">
              <a:buSzPts val="1700"/>
              <a:buFont typeface="Arial"/>
              <a:buChar char="•"/>
            </a:pPr>
            <a:r>
              <a:rPr lang="en" sz="2267">
                <a:latin typeface="Calibri"/>
                <a:ea typeface="Calibri"/>
                <a:cs typeface="Calibri"/>
                <a:sym typeface="Calibri"/>
              </a:rPr>
              <a:t>Data Security Lifecycle</a:t>
            </a:r>
            <a:endParaRPr sz="1600"/>
          </a:p>
          <a:p>
            <a:pPr marL="203195" indent="-211661">
              <a:buSzPts val="1700"/>
              <a:buFont typeface="Arial"/>
              <a:buChar char="•"/>
            </a:pPr>
            <a:r>
              <a:rPr lang="en" sz="2267">
                <a:latin typeface="Calibri"/>
                <a:ea typeface="Calibri"/>
                <a:cs typeface="Calibri"/>
                <a:sym typeface="Calibri"/>
              </a:rPr>
              <a:t>Security Across Data States</a:t>
            </a:r>
            <a:endParaRPr sz="1600"/>
          </a:p>
          <a:p>
            <a:pPr marL="626518" lvl="1" indent="-211661">
              <a:spcBef>
                <a:spcPts val="400"/>
              </a:spcBef>
              <a:buSzPts val="1500"/>
              <a:buFont typeface="Arial"/>
              <a:buChar char="•"/>
            </a:pPr>
            <a:r>
              <a:rPr lang="en" sz="2000">
                <a:latin typeface="Calibri"/>
                <a:ea typeface="Calibri"/>
                <a:cs typeface="Calibri"/>
                <a:sym typeface="Calibri"/>
              </a:rPr>
              <a:t>In Storage</a:t>
            </a:r>
            <a:endParaRPr sz="1600"/>
          </a:p>
          <a:p>
            <a:pPr marL="626518" lvl="1" indent="-211661">
              <a:spcBef>
                <a:spcPts val="400"/>
              </a:spcBef>
              <a:buSzPts val="1500"/>
              <a:buFont typeface="Arial"/>
              <a:buChar char="•"/>
            </a:pPr>
            <a:r>
              <a:rPr lang="en" sz="2000">
                <a:latin typeface="Calibri"/>
                <a:ea typeface="Calibri"/>
                <a:cs typeface="Calibri"/>
                <a:sym typeface="Calibri"/>
              </a:rPr>
              <a:t>In Process</a:t>
            </a:r>
            <a:endParaRPr sz="1600"/>
          </a:p>
          <a:p>
            <a:pPr marL="626518" lvl="1" indent="-211661">
              <a:spcBef>
                <a:spcPts val="400"/>
              </a:spcBef>
              <a:buSzPts val="1500"/>
              <a:buFont typeface="Arial"/>
              <a:buChar char="•"/>
            </a:pPr>
            <a:r>
              <a:rPr lang="en" sz="2000">
                <a:latin typeface="Calibri"/>
                <a:ea typeface="Calibri"/>
                <a:cs typeface="Calibri"/>
                <a:sym typeface="Calibri"/>
              </a:rPr>
              <a:t>In Transit</a:t>
            </a:r>
            <a:endParaRPr sz="1600"/>
          </a:p>
          <a:p>
            <a:pPr marL="203195" indent="-211661">
              <a:buSzPts val="1700"/>
              <a:buFont typeface="Arial"/>
              <a:buChar char="•"/>
            </a:pPr>
            <a:r>
              <a:rPr lang="en" sz="2267">
                <a:latin typeface="Calibri"/>
                <a:ea typeface="Calibri"/>
                <a:cs typeface="Calibri"/>
                <a:sym typeface="Calibri"/>
              </a:rPr>
              <a:t>Data Lifecycle Security</a:t>
            </a:r>
            <a:r>
              <a:rPr lang="en" sz="2267"/>
              <a:t>Storage Architectures</a:t>
            </a:r>
            <a:endParaRPr sz="1600"/>
          </a:p>
          <a:p>
            <a:pPr marL="203195" indent="-211661">
              <a:buSzPts val="1700"/>
              <a:buFont typeface="Arial"/>
              <a:buChar char="•"/>
            </a:pPr>
            <a:r>
              <a:rPr lang="en" sz="2267"/>
              <a:t>Data Retention </a:t>
            </a:r>
            <a:endParaRPr sz="1600"/>
          </a:p>
          <a:p>
            <a:pPr marL="203195" indent="-67732">
              <a:spcAft>
                <a:spcPts val="2133"/>
              </a:spcAft>
              <a:buSzPts val="1700"/>
              <a:buNone/>
            </a:pPr>
            <a:endParaRPr sz="2267">
              <a:latin typeface="Calibri"/>
              <a:ea typeface="Calibri"/>
              <a:cs typeface="Calibri"/>
              <a:sym typeface="Calibri"/>
            </a:endParaRPr>
          </a:p>
        </p:txBody>
      </p:sp>
      <p:sp>
        <p:nvSpPr>
          <p:cNvPr id="998" name="Google Shape;998;p134"/>
          <p:cNvSpPr txBox="1"/>
          <p:nvPr/>
        </p:nvSpPr>
        <p:spPr>
          <a:xfrm>
            <a:off x="6713433" y="1996233"/>
            <a:ext cx="4000000" cy="3237600"/>
          </a:xfrm>
          <a:prstGeom prst="rect">
            <a:avLst/>
          </a:prstGeom>
          <a:noFill/>
          <a:ln>
            <a:noFill/>
          </a:ln>
        </p:spPr>
        <p:txBody>
          <a:bodyPr spcFirstLastPara="1" wrap="square" lIns="121900" tIns="121900" rIns="121900" bIns="121900" anchor="ctr" anchorCtr="0">
            <a:noAutofit/>
          </a:bodyPr>
          <a:lstStyle/>
          <a:p>
            <a:pPr marL="203195" indent="-211661" defTabSz="1219170">
              <a:lnSpc>
                <a:spcPct val="90000"/>
              </a:lnSpc>
              <a:spcBef>
                <a:spcPts val="933"/>
              </a:spcBef>
              <a:buClr>
                <a:srgbClr val="000000"/>
              </a:buClr>
              <a:buSzPts val="1700"/>
              <a:buFont typeface="Arial"/>
              <a:buChar char="•"/>
            </a:pPr>
            <a:r>
              <a:rPr lang="en" sz="2267" kern="0">
                <a:solidFill>
                  <a:srgbClr val="000000"/>
                </a:solidFill>
                <a:latin typeface="Calibri"/>
                <a:ea typeface="Calibri"/>
                <a:cs typeface="Calibri"/>
                <a:sym typeface="Calibri"/>
              </a:rPr>
              <a:t>Database Security</a:t>
            </a:r>
            <a:endParaRPr sz="1600" kern="0">
              <a:solidFill>
                <a:srgbClr val="000000"/>
              </a:solidFill>
              <a:latin typeface="Calibri"/>
              <a:ea typeface="Calibri"/>
              <a:cs typeface="Calibri"/>
              <a:sym typeface="Calibri"/>
            </a:endParaRPr>
          </a:p>
          <a:p>
            <a:pPr marL="203195" indent="-211661" defTabSz="1219170">
              <a:lnSpc>
                <a:spcPct val="90000"/>
              </a:lnSpc>
              <a:spcBef>
                <a:spcPts val="933"/>
              </a:spcBef>
              <a:buClr>
                <a:srgbClr val="000000"/>
              </a:buClr>
              <a:buSzPts val="1700"/>
              <a:buFont typeface="Arial"/>
              <a:buChar char="•"/>
            </a:pPr>
            <a:r>
              <a:rPr lang="en" sz="2267" kern="0">
                <a:solidFill>
                  <a:srgbClr val="000000"/>
                </a:solidFill>
                <a:latin typeface="Calibri"/>
                <a:ea typeface="Calibri"/>
                <a:cs typeface="Calibri"/>
                <a:sym typeface="Calibri"/>
              </a:rPr>
              <a:t>Data Loss Prevention (DLP)</a:t>
            </a:r>
            <a:endParaRPr sz="1600" kern="0">
              <a:solidFill>
                <a:srgbClr val="000000"/>
              </a:solidFill>
              <a:latin typeface="Calibri"/>
              <a:ea typeface="Calibri"/>
              <a:cs typeface="Calibri"/>
              <a:sym typeface="Calibri"/>
            </a:endParaRPr>
          </a:p>
          <a:p>
            <a:pPr marL="203195" indent="-211661" defTabSz="1219170">
              <a:lnSpc>
                <a:spcPct val="90000"/>
              </a:lnSpc>
              <a:spcBef>
                <a:spcPts val="933"/>
              </a:spcBef>
              <a:buClr>
                <a:srgbClr val="000000"/>
              </a:buClr>
              <a:buSzPts val="1700"/>
              <a:buFont typeface="Arial"/>
              <a:buChar char="•"/>
            </a:pPr>
            <a:r>
              <a:rPr lang="en" sz="2267" kern="0">
                <a:solidFill>
                  <a:srgbClr val="000000"/>
                </a:solidFill>
                <a:latin typeface="Calibri"/>
                <a:ea typeface="Calibri"/>
                <a:cs typeface="Calibri"/>
                <a:sym typeface="Calibri"/>
              </a:rPr>
              <a:t>Data Encryption</a:t>
            </a:r>
            <a:endParaRPr sz="1600" kern="0">
              <a:solidFill>
                <a:srgbClr val="000000"/>
              </a:solidFill>
              <a:latin typeface="Calibri"/>
              <a:ea typeface="Calibri"/>
              <a:cs typeface="Calibri"/>
              <a:sym typeface="Calibri"/>
            </a:endParaRPr>
          </a:p>
          <a:p>
            <a:pPr marL="626518" lvl="1" indent="-211661" defTabSz="1219170">
              <a:lnSpc>
                <a:spcPct val="90000"/>
              </a:lnSpc>
              <a:spcBef>
                <a:spcPts val="400"/>
              </a:spcBef>
              <a:buClr>
                <a:srgbClr val="000000"/>
              </a:buClr>
              <a:buSzPts val="1500"/>
              <a:buFont typeface="Arial"/>
              <a:buChar char="•"/>
            </a:pPr>
            <a:r>
              <a:rPr lang="en" sz="2000" kern="0">
                <a:solidFill>
                  <a:srgbClr val="000000"/>
                </a:solidFill>
                <a:latin typeface="Calibri"/>
                <a:ea typeface="Calibri"/>
                <a:cs typeface="Calibri"/>
                <a:sym typeface="Calibri"/>
              </a:rPr>
              <a:t>Key Management</a:t>
            </a:r>
            <a:endParaRPr sz="1600" kern="0">
              <a:solidFill>
                <a:srgbClr val="000000"/>
              </a:solidFill>
              <a:latin typeface="Calibri"/>
              <a:ea typeface="Calibri"/>
              <a:cs typeface="Calibri"/>
              <a:sym typeface="Calibri"/>
            </a:endParaRPr>
          </a:p>
          <a:p>
            <a:pPr marL="203195" indent="-211661" defTabSz="1219170">
              <a:lnSpc>
                <a:spcPct val="90000"/>
              </a:lnSpc>
              <a:spcBef>
                <a:spcPts val="933"/>
              </a:spcBef>
              <a:buClr>
                <a:srgbClr val="000000"/>
              </a:buClr>
              <a:buSzPts val="1700"/>
              <a:buFont typeface="Arial"/>
              <a:buChar char="•"/>
            </a:pPr>
            <a:r>
              <a:rPr lang="en" sz="2267" kern="0">
                <a:solidFill>
                  <a:srgbClr val="000000"/>
                </a:solidFill>
                <a:latin typeface="Calibri"/>
                <a:ea typeface="Calibri"/>
                <a:cs typeface="Calibri"/>
                <a:sym typeface="Calibri"/>
              </a:rPr>
              <a:t>Secure Data Disposal</a:t>
            </a:r>
            <a:endParaRPr sz="1600" kern="0">
              <a:solidFill>
                <a:srgbClr val="000000"/>
              </a:solidFill>
              <a:latin typeface="Calibri"/>
              <a:ea typeface="Calibri"/>
              <a:cs typeface="Calibri"/>
              <a:sym typeface="Calibri"/>
            </a:endParaRPr>
          </a:p>
          <a:p>
            <a:pPr marL="203195" defTabSz="1219170">
              <a:lnSpc>
                <a:spcPct val="90000"/>
              </a:lnSpc>
              <a:spcBef>
                <a:spcPts val="933"/>
              </a:spcBef>
              <a:buClr>
                <a:srgbClr val="000000"/>
              </a:buClr>
            </a:pPr>
            <a:endParaRPr sz="2267" kern="0">
              <a:solidFill>
                <a:srgbClr val="000000"/>
              </a:solidFill>
              <a:latin typeface="Calibri"/>
              <a:ea typeface="Calibri"/>
              <a:cs typeface="Calibri"/>
              <a:sym typeface="Calibri"/>
            </a:endParaRPr>
          </a:p>
          <a:p>
            <a:pPr marL="626518" lvl="1" indent="-84665" defTabSz="1219170">
              <a:lnSpc>
                <a:spcPct val="90000"/>
              </a:lnSpc>
              <a:spcBef>
                <a:spcPts val="400"/>
              </a:spcBef>
              <a:buClr>
                <a:srgbClr val="000000"/>
              </a:buClr>
            </a:pPr>
            <a:endParaRPr sz="2000" kern="0">
              <a:solidFill>
                <a:srgbClr val="000000"/>
              </a:solidFill>
              <a:latin typeface="Calibri"/>
              <a:ea typeface="Calibri"/>
              <a:cs typeface="Calibri"/>
              <a:sym typeface="Calibri"/>
            </a:endParaRPr>
          </a:p>
          <a:p>
            <a:pPr marL="203195" indent="-67732" defTabSz="1219170">
              <a:lnSpc>
                <a:spcPct val="90000"/>
              </a:lnSpc>
              <a:spcBef>
                <a:spcPts val="933"/>
              </a:spcBef>
              <a:spcAft>
                <a:spcPts val="2133"/>
              </a:spcAft>
              <a:buClr>
                <a:srgbClr val="000000"/>
              </a:buClr>
            </a:pPr>
            <a:endParaRPr sz="2267" kern="0">
              <a:solidFill>
                <a:srgbClr val="000000"/>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35"/>
          <p:cNvSpPr/>
          <p:nvPr/>
        </p:nvSpPr>
        <p:spPr>
          <a:xfrm>
            <a:off x="0" y="0"/>
            <a:ext cx="12192000" cy="6858000"/>
          </a:xfrm>
          <a:prstGeom prst="rect">
            <a:avLst/>
          </a:prstGeom>
          <a:solidFill>
            <a:srgbClr val="FFFFFF"/>
          </a:solidFill>
          <a:ln>
            <a:noFill/>
          </a:ln>
        </p:spPr>
        <p:txBody>
          <a:bodyPr spcFirstLastPara="1" wrap="square" lIns="100767" tIns="50367" rIns="100767" bIns="50367" anchor="ctr" anchorCtr="0">
            <a:noAutofit/>
          </a:bodyPr>
          <a:lstStyle/>
          <a:p>
            <a:pPr algn="ctr" defTabSz="1219170">
              <a:buClr>
                <a:srgbClr val="000000"/>
              </a:buClr>
            </a:pPr>
            <a:endParaRPr sz="2000" kern="0">
              <a:solidFill>
                <a:srgbClr val="FFFFFF"/>
              </a:solidFill>
              <a:latin typeface="Calibri"/>
              <a:ea typeface="Calibri"/>
              <a:cs typeface="Calibri"/>
              <a:sym typeface="Calibri"/>
            </a:endParaRPr>
          </a:p>
        </p:txBody>
      </p:sp>
      <p:sp>
        <p:nvSpPr>
          <p:cNvPr id="1005" name="Google Shape;1005;p135"/>
          <p:cNvSpPr/>
          <p:nvPr/>
        </p:nvSpPr>
        <p:spPr>
          <a:xfrm>
            <a:off x="336884" y="321176"/>
            <a:ext cx="4332400" cy="61796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100767" tIns="50367" rIns="100767" bIns="50367" anchor="ctr" anchorCtr="0">
            <a:noAutofit/>
          </a:bodyPr>
          <a:lstStyle/>
          <a:p>
            <a:pPr algn="ctr" defTabSz="1219170">
              <a:buClr>
                <a:srgbClr val="000000"/>
              </a:buClr>
            </a:pPr>
            <a:endParaRPr sz="2000" kern="0">
              <a:solidFill>
                <a:srgbClr val="FFFFFF"/>
              </a:solidFill>
              <a:latin typeface="Calibri"/>
              <a:ea typeface="Calibri"/>
              <a:cs typeface="Calibri"/>
              <a:sym typeface="Calibri"/>
            </a:endParaRPr>
          </a:p>
        </p:txBody>
      </p:sp>
      <p:cxnSp>
        <p:nvCxnSpPr>
          <p:cNvPr id="1006" name="Google Shape;1006;p135"/>
          <p:cNvCxnSpPr/>
          <p:nvPr/>
        </p:nvCxnSpPr>
        <p:spPr>
          <a:xfrm>
            <a:off x="1191125" y="3910267"/>
            <a:ext cx="2586800" cy="0"/>
          </a:xfrm>
          <a:prstGeom prst="straightConnector1">
            <a:avLst/>
          </a:prstGeom>
          <a:noFill/>
          <a:ln w="22225" cap="flat" cmpd="sng">
            <a:solidFill>
              <a:srgbClr val="D9D9D9"/>
            </a:solidFill>
            <a:prstDash val="solid"/>
            <a:miter lim="800000"/>
            <a:headEnd type="none" w="sm" len="sm"/>
            <a:tailEnd type="none" w="sm" len="sm"/>
          </a:ln>
        </p:spPr>
      </p:cxnSp>
      <p:pic>
        <p:nvPicPr>
          <p:cNvPr id="1007" name="Google Shape;1007;p135"/>
          <p:cNvPicPr preferRelativeResize="0"/>
          <p:nvPr/>
        </p:nvPicPr>
        <p:blipFill rotWithShape="1">
          <a:blip r:embed="rId3">
            <a:alphaModFix/>
          </a:blip>
          <a:srcRect/>
          <a:stretch/>
        </p:blipFill>
        <p:spPr>
          <a:xfrm>
            <a:off x="5153822" y="992770"/>
            <a:ext cx="4770593" cy="4880401"/>
          </a:xfrm>
          <a:prstGeom prst="rect">
            <a:avLst/>
          </a:prstGeom>
          <a:noFill/>
          <a:ln>
            <a:noFill/>
          </a:ln>
        </p:spPr>
      </p:pic>
      <p:sp>
        <p:nvSpPr>
          <p:cNvPr id="1008" name="Google Shape;1008;p135"/>
          <p:cNvSpPr txBox="1">
            <a:spLocks noGrp="1"/>
          </p:cNvSpPr>
          <p:nvPr>
            <p:ph type="title"/>
          </p:nvPr>
        </p:nvSpPr>
        <p:spPr>
          <a:xfrm>
            <a:off x="674236" y="914400"/>
            <a:ext cx="3657600" cy="2887600"/>
          </a:xfrm>
          <a:prstGeom prst="rect">
            <a:avLst/>
          </a:prstGeom>
          <a:noFill/>
          <a:ln>
            <a:noFill/>
          </a:ln>
        </p:spPr>
        <p:txBody>
          <a:bodyPr spcFirstLastPara="1" wrap="square" lIns="100767" tIns="50367" rIns="100767" bIns="50367" anchor="b" anchorCtr="0">
            <a:noAutofit/>
          </a:bodyPr>
          <a:lstStyle/>
          <a:p>
            <a:pPr algn="ctr">
              <a:buClr>
                <a:srgbClr val="FFFFFF"/>
              </a:buClr>
              <a:buSzPts val="3900"/>
            </a:pPr>
            <a:r>
              <a:rPr lang="en" sz="5200">
                <a:solidFill>
                  <a:srgbClr val="FFFFFF"/>
                </a:solidFill>
              </a:rPr>
              <a:t>Domain 3</a:t>
            </a:r>
            <a:br>
              <a:rPr lang="en" sz="5200">
                <a:solidFill>
                  <a:srgbClr val="FFFFFF"/>
                </a:solidFill>
              </a:rPr>
            </a:br>
            <a:r>
              <a:rPr lang="en" sz="2133"/>
              <a:t>Security Architecture and Engineering</a:t>
            </a:r>
            <a:endParaRPr sz="5200">
              <a:solidFill>
                <a:srgbClr val="FFFFFF"/>
              </a:solidFill>
            </a:endParaRPr>
          </a:p>
        </p:txBody>
      </p:sp>
      <p:sp>
        <p:nvSpPr>
          <p:cNvPr id="1009" name="Google Shape;1009;p135"/>
          <p:cNvSpPr txBox="1">
            <a:spLocks noGrp="1"/>
          </p:cNvSpPr>
          <p:nvPr>
            <p:ph type="sldNum" idx="12"/>
          </p:nvPr>
        </p:nvSpPr>
        <p:spPr>
          <a:xfrm>
            <a:off x="9991021" y="6356349"/>
            <a:ext cx="1362800" cy="365200"/>
          </a:xfrm>
          <a:prstGeom prst="rect">
            <a:avLst/>
          </a:prstGeom>
          <a:noFill/>
          <a:ln>
            <a:noFill/>
          </a:ln>
        </p:spPr>
        <p:txBody>
          <a:bodyPr spcFirstLastPara="1" wrap="square" lIns="100767" tIns="50367" rIns="100767" bIns="50367" anchor="ctr" anchorCtr="0">
            <a:noAutofit/>
          </a:bodyPr>
          <a:lstStyle/>
          <a:p>
            <a:pPr defTabSz="1219170">
              <a:buClr>
                <a:srgbClr val="595959"/>
              </a:buClr>
              <a:buSzPts val="1000"/>
            </a:pPr>
            <a:fld id="{00000000-1234-1234-1234-123412341234}" type="slidenum">
              <a:rPr lang="en" sz="1333" kern="0">
                <a:solidFill>
                  <a:srgbClr val="595959"/>
                </a:solidFill>
                <a:latin typeface="Calibri"/>
                <a:ea typeface="Calibri"/>
                <a:cs typeface="Calibri"/>
                <a:sym typeface="Calibri"/>
              </a:rPr>
              <a:pPr defTabSz="1219170">
                <a:buClr>
                  <a:srgbClr val="595959"/>
                </a:buClr>
                <a:buSzPts val="1000"/>
              </a:pPr>
              <a:t>125</a:t>
            </a:fld>
            <a:endParaRPr sz="1333" kern="0">
              <a:solidFill>
                <a:srgbClr val="595959"/>
              </a:solidFill>
              <a:latin typeface="Calibri"/>
              <a:ea typeface="Calibri"/>
              <a:cs typeface="Calibri"/>
              <a:sym typeface="Calibri"/>
            </a:endParaRPr>
          </a:p>
        </p:txBody>
      </p:sp>
      <p:sp>
        <p:nvSpPr>
          <p:cNvPr id="1010" name="Google Shape;1010;p135"/>
          <p:cNvSpPr txBox="1">
            <a:spLocks noGrp="1"/>
          </p:cNvSpPr>
          <p:nvPr>
            <p:ph type="subTitle" idx="4294967295"/>
          </p:nvPr>
        </p:nvSpPr>
        <p:spPr>
          <a:xfrm>
            <a:off x="674236" y="4170500"/>
            <a:ext cx="3657600" cy="1525600"/>
          </a:xfrm>
          <a:prstGeom prst="rect">
            <a:avLst/>
          </a:prstGeom>
          <a:noFill/>
          <a:ln>
            <a:noFill/>
          </a:ln>
        </p:spPr>
        <p:txBody>
          <a:bodyPr spcFirstLastPara="1" wrap="square" lIns="100767" tIns="50367" rIns="100767" bIns="50367" anchor="t" anchorCtr="0">
            <a:noAutofit/>
          </a:bodyPr>
          <a:lstStyle/>
          <a:p>
            <a:pPr marL="0" indent="0" algn="ctr">
              <a:lnSpc>
                <a:spcPct val="90000"/>
              </a:lnSpc>
              <a:spcAft>
                <a:spcPts val="2133"/>
              </a:spcAft>
              <a:buClr>
                <a:srgbClr val="FFFFFF"/>
              </a:buClr>
              <a:buSzPts val="1600"/>
              <a:buNone/>
            </a:pPr>
            <a:r>
              <a:rPr lang="en" sz="2133">
                <a:solidFill>
                  <a:srgbClr val="FFFFFF"/>
                </a:solidFill>
                <a:latin typeface="Calibri"/>
                <a:ea typeface="Calibri"/>
                <a:cs typeface="Calibri"/>
                <a:sym typeface="Calibri"/>
              </a:rPr>
              <a:t>Part 1 :  Cryptography</a:t>
            </a:r>
            <a:endParaRPr sz="16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36"/>
          <p:cNvSpPr txBox="1">
            <a:spLocks noGrp="1"/>
          </p:cNvSpPr>
          <p:nvPr>
            <p:ph type="title"/>
          </p:nvPr>
        </p:nvSpPr>
        <p:spPr>
          <a:xfrm>
            <a:off x="838200" y="281659"/>
            <a:ext cx="10515600" cy="1325600"/>
          </a:xfrm>
          <a:prstGeom prst="rect">
            <a:avLst/>
          </a:prstGeom>
          <a:noFill/>
          <a:ln>
            <a:noFill/>
          </a:ln>
        </p:spPr>
        <p:txBody>
          <a:bodyPr spcFirstLastPara="1" wrap="square" lIns="100767" tIns="50367" rIns="100767" bIns="50367" anchor="ctr" anchorCtr="0">
            <a:noAutofit/>
          </a:bodyPr>
          <a:lstStyle/>
          <a:p>
            <a:r>
              <a:rPr lang="en" dirty="0"/>
              <a:t>Module 3 Security Engineering and Architecure Part 1:  Cryptography  </a:t>
            </a:r>
            <a:endParaRPr sz="1600" dirty="0"/>
          </a:p>
        </p:txBody>
      </p:sp>
      <p:sp>
        <p:nvSpPr>
          <p:cNvPr id="1017" name="Google Shape;1017;p13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126</a:t>
            </a:fld>
            <a:endParaRPr kern="0">
              <a:solidFill>
                <a:srgbClr val="000000"/>
              </a:solidFill>
            </a:endParaRPr>
          </a:p>
        </p:txBody>
      </p:sp>
      <p:sp>
        <p:nvSpPr>
          <p:cNvPr id="1018" name="Google Shape;1018;p136"/>
          <p:cNvSpPr txBox="1">
            <a:spLocks noGrp="1"/>
          </p:cNvSpPr>
          <p:nvPr>
            <p:ph type="body" idx="4294967295"/>
          </p:nvPr>
        </p:nvSpPr>
        <p:spPr>
          <a:xfrm>
            <a:off x="938528" y="1690487"/>
            <a:ext cx="7885600" cy="4764588"/>
          </a:xfrm>
          <a:prstGeom prst="rect">
            <a:avLst/>
          </a:prstGeom>
          <a:noFill/>
          <a:ln>
            <a:noFill/>
          </a:ln>
        </p:spPr>
        <p:txBody>
          <a:bodyPr spcFirstLastPara="1" wrap="square" lIns="100767" tIns="50367" rIns="100767" bIns="50367" anchor="t" anchorCtr="0">
            <a:noAutofit/>
          </a:bodyPr>
          <a:lstStyle/>
          <a:p>
            <a:pPr marL="440256" indent="-338658">
              <a:lnSpc>
                <a:spcPct val="90000"/>
              </a:lnSpc>
              <a:buClr>
                <a:schemeClr val="dk1"/>
              </a:buClr>
              <a:buSzPts val="1600"/>
              <a:buFont typeface="Arial"/>
              <a:buChar char="•"/>
            </a:pPr>
            <a:r>
              <a:rPr lang="en" sz="2133" dirty="0">
                <a:solidFill>
                  <a:schemeClr val="dk1"/>
                </a:solidFill>
                <a:latin typeface="Calibri"/>
                <a:ea typeface="Calibri"/>
                <a:cs typeface="Calibri"/>
                <a:sym typeface="Calibri"/>
              </a:rPr>
              <a:t>Cryptography </a:t>
            </a:r>
            <a:r>
              <a:rPr lang="en-US" sz="2133" dirty="0">
                <a:solidFill>
                  <a:schemeClr val="dk1"/>
                </a:solidFill>
                <a:latin typeface="Calibri"/>
                <a:ea typeface="Calibri"/>
                <a:cs typeface="Calibri"/>
                <a:sym typeface="Calibri"/>
              </a:rPr>
              <a:t>Through</a:t>
            </a:r>
            <a:r>
              <a:rPr lang="en" sz="2133" dirty="0">
                <a:solidFill>
                  <a:schemeClr val="dk1"/>
                </a:solidFill>
                <a:latin typeface="Calibri"/>
                <a:ea typeface="Calibri"/>
                <a:cs typeface="Calibri"/>
                <a:sym typeface="Calibri"/>
              </a:rPr>
              <a:t> </a:t>
            </a:r>
            <a:r>
              <a:rPr lang="en-US" sz="2133" dirty="0">
                <a:solidFill>
                  <a:schemeClr val="dk1"/>
                </a:solidFill>
                <a:latin typeface="Calibri"/>
                <a:ea typeface="Calibri"/>
                <a:cs typeface="Calibri"/>
                <a:sym typeface="Calibri"/>
              </a:rPr>
              <a:t>H</a:t>
            </a:r>
            <a:r>
              <a:rPr lang="en" sz="2133" dirty="0">
                <a:solidFill>
                  <a:schemeClr val="dk1"/>
                </a:solidFill>
                <a:latin typeface="Calibri"/>
                <a:ea typeface="Calibri"/>
                <a:cs typeface="Calibri"/>
                <a:sym typeface="Calibri"/>
              </a:rPr>
              <a:t>istory</a:t>
            </a:r>
            <a:endParaRPr sz="2133" dirty="0"/>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ea typeface="Calibri"/>
                <a:cs typeface="Calibri"/>
                <a:sym typeface="Calibri"/>
              </a:rPr>
              <a:t>Cryptography Basics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Hybrid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Public Key Infrastructure</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MACs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IPSec</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Email Cryptosystems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Attacks on Cryptography</a:t>
            </a:r>
            <a:endParaRPr sz="2133"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Cryptography Through History</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38"/>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Cryptography in History</a:t>
            </a:r>
            <a:endParaRPr sz="1600"/>
          </a:p>
        </p:txBody>
      </p:sp>
      <p:sp>
        <p:nvSpPr>
          <p:cNvPr id="1030" name="Google Shape;1030;p13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128</a:t>
            </a:fld>
            <a:endParaRPr kern="0">
              <a:solidFill>
                <a:srgbClr val="000000"/>
              </a:solidFill>
            </a:endParaRPr>
          </a:p>
        </p:txBody>
      </p:sp>
      <p:sp>
        <p:nvSpPr>
          <p:cNvPr id="1031" name="Google Shape;1031;p138"/>
          <p:cNvSpPr txBox="1">
            <a:spLocks noGrp="1"/>
          </p:cNvSpPr>
          <p:nvPr>
            <p:ph type="body" idx="4294967295"/>
          </p:nvPr>
        </p:nvSpPr>
        <p:spPr>
          <a:xfrm>
            <a:off x="1016000" y="2151529"/>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Caesar Cipher</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Scytale</a:t>
            </a:r>
            <a:endParaRPr sz="3067">
              <a:solidFill>
                <a:schemeClr val="dk1"/>
              </a:solidFill>
              <a:latin typeface="Calibri"/>
              <a:ea typeface="Calibri"/>
              <a:cs typeface="Calibri"/>
              <a:sym typeface="Calibri"/>
            </a:endParaRPr>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Vignere</a:t>
            </a:r>
            <a:endParaRPr sz="3067">
              <a:solidFill>
                <a:schemeClr val="dk1"/>
              </a:solidFill>
              <a:latin typeface="Calibri"/>
              <a:ea typeface="Calibri"/>
              <a:cs typeface="Calibri"/>
              <a:sym typeface="Calibri"/>
            </a:endParaRPr>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Vernam</a:t>
            </a:r>
            <a:endParaRPr sz="3067">
              <a:solidFill>
                <a:schemeClr val="dk1"/>
              </a:solidFill>
              <a:latin typeface="Calibri"/>
              <a:ea typeface="Calibri"/>
              <a:cs typeface="Calibri"/>
              <a:sym typeface="Calibri"/>
            </a:endParaRPr>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Enigma Machine and Purple Machine</a:t>
            </a:r>
            <a:endParaRPr sz="1600"/>
          </a:p>
          <a:p>
            <a:pPr marL="203195" indent="0">
              <a:lnSpc>
                <a:spcPct val="90000"/>
              </a:lnSpc>
              <a:spcBef>
                <a:spcPts val="933"/>
              </a:spcBef>
              <a:spcAft>
                <a:spcPts val="2133"/>
              </a:spcAft>
              <a:buClr>
                <a:schemeClr val="dk1"/>
              </a:buClr>
              <a:buSzPts val="2300"/>
              <a:buNone/>
            </a:pPr>
            <a:endParaRPr sz="3067">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39"/>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Caesar Cipher</a:t>
            </a:r>
            <a:endParaRPr sz="1600"/>
          </a:p>
        </p:txBody>
      </p:sp>
      <p:sp>
        <p:nvSpPr>
          <p:cNvPr id="1038" name="Google Shape;1038;p139"/>
          <p:cNvSpPr txBox="1">
            <a:spLocks noGrp="1"/>
          </p:cNvSpPr>
          <p:nvPr>
            <p:ph type="body" idx="4294967295"/>
          </p:nvPr>
        </p:nvSpPr>
        <p:spPr>
          <a:xfrm>
            <a:off x="752764" y="2286000"/>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Simple Substitution</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Shift Characters 3 spaces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A=D, B=E, C=F, etc</a:t>
            </a:r>
            <a:endParaRPr sz="2533">
              <a:solidFill>
                <a:schemeClr val="dk1"/>
              </a:solidFill>
              <a:latin typeface="Calibri"/>
              <a:ea typeface="Calibri"/>
              <a:cs typeface="Calibri"/>
              <a:sym typeface="Calibri"/>
            </a:endParaRPr>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Substitution Ciphers are subject to pattern analysis</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
        <p:nvSpPr>
          <p:cNvPr id="1039" name="Google Shape;1039;p13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129</a:t>
            </a:fld>
            <a:endParaRPr kern="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838200" y="295559"/>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The Information Security Triad</a:t>
            </a:r>
            <a:endParaRPr sz="1600">
              <a:latin typeface="Assistant"/>
              <a:ea typeface="Assistant"/>
              <a:cs typeface="Assistant"/>
              <a:sym typeface="Assistant"/>
            </a:endParaRPr>
          </a:p>
        </p:txBody>
      </p:sp>
      <p:pic>
        <p:nvPicPr>
          <p:cNvPr id="179" name="Google Shape;179;p29"/>
          <p:cNvPicPr preferRelativeResize="0">
            <a:picLocks noGrp="1"/>
          </p:cNvPicPr>
          <p:nvPr>
            <p:ph type="body" idx="1"/>
          </p:nvPr>
        </p:nvPicPr>
        <p:blipFill rotWithShape="1">
          <a:blip r:embed="rId3">
            <a:alphaModFix/>
          </a:blip>
          <a:srcRect/>
          <a:stretch/>
        </p:blipFill>
        <p:spPr>
          <a:xfrm>
            <a:off x="7281400" y="2270800"/>
            <a:ext cx="4072400" cy="3296000"/>
          </a:xfrm>
          <a:prstGeom prst="rect">
            <a:avLst/>
          </a:prstGeom>
          <a:noFill/>
          <a:ln>
            <a:noFill/>
          </a:ln>
        </p:spPr>
      </p:pic>
      <p:sp>
        <p:nvSpPr>
          <p:cNvPr id="180" name="Google Shape;180;p29"/>
          <p:cNvSpPr txBox="1"/>
          <p:nvPr/>
        </p:nvSpPr>
        <p:spPr>
          <a:xfrm>
            <a:off x="838200" y="1466833"/>
            <a:ext cx="6074800" cy="36660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2667" b="1" kern="0">
                <a:solidFill>
                  <a:srgbClr val="000000"/>
                </a:solidFill>
                <a:latin typeface="Assistant"/>
                <a:ea typeface="Assistant"/>
                <a:cs typeface="Assistant"/>
                <a:sym typeface="Assistant"/>
              </a:rPr>
              <a:t>Threats to the CIA</a:t>
            </a:r>
            <a:endParaRPr sz="1600" kern="0">
              <a:solidFill>
                <a:srgbClr val="000000"/>
              </a:solidFill>
              <a:latin typeface="Assistant"/>
              <a:ea typeface="Assistant"/>
              <a:cs typeface="Assistant"/>
              <a:sym typeface="Assistant"/>
            </a:endParaRPr>
          </a:p>
          <a:p>
            <a:pPr defTabSz="1219170">
              <a:buClr>
                <a:srgbClr val="000000"/>
              </a:buClr>
            </a:pPr>
            <a:endParaRPr sz="2667" b="1" kern="0">
              <a:solidFill>
                <a:srgbClr val="000000"/>
              </a:solidFill>
              <a:latin typeface="Assistant"/>
              <a:ea typeface="Assistant"/>
              <a:cs typeface="Assistant"/>
              <a:sym typeface="Assistant"/>
            </a:endParaRPr>
          </a:p>
          <a:p>
            <a:pPr marL="609585" indent="-474121" defTabSz="1219170">
              <a:buClr>
                <a:srgbClr val="000000"/>
              </a:buClr>
              <a:buSzPts val="2000"/>
              <a:buFont typeface="Assistant"/>
              <a:buChar char="●"/>
            </a:pPr>
            <a:r>
              <a:rPr lang="en" sz="2667" kern="0">
                <a:solidFill>
                  <a:srgbClr val="000000"/>
                </a:solidFill>
                <a:latin typeface="Assistant"/>
                <a:ea typeface="Assistant"/>
                <a:cs typeface="Assistant"/>
                <a:sym typeface="Assistant"/>
              </a:rPr>
              <a:t>Confidentiality</a:t>
            </a:r>
            <a:endParaRPr sz="1600" kern="0">
              <a:solidFill>
                <a:srgbClr val="000000"/>
              </a:solidFill>
              <a:latin typeface="Assistant"/>
              <a:ea typeface="Assistant"/>
              <a:cs typeface="Assistant"/>
              <a:sym typeface="Assistant"/>
            </a:endParaRPr>
          </a:p>
          <a:p>
            <a:pPr marL="1219170" lvl="1" indent="-474121" defTabSz="1219170">
              <a:buClr>
                <a:srgbClr val="000000"/>
              </a:buClr>
              <a:buSzPts val="2000"/>
              <a:buFont typeface="Assistant"/>
              <a:buChar char="○"/>
            </a:pPr>
            <a:r>
              <a:rPr lang="en" sz="2667" kern="0">
                <a:solidFill>
                  <a:srgbClr val="000000"/>
                </a:solidFill>
                <a:latin typeface="Assistant"/>
                <a:ea typeface="Assistant"/>
                <a:cs typeface="Assistant"/>
                <a:sym typeface="Assistant"/>
              </a:rPr>
              <a:t>Social Engineering</a:t>
            </a:r>
            <a:endParaRPr sz="1600" kern="0">
              <a:solidFill>
                <a:srgbClr val="000000"/>
              </a:solidFill>
              <a:latin typeface="Assistant"/>
              <a:ea typeface="Assistant"/>
              <a:cs typeface="Assistant"/>
              <a:sym typeface="Assistant"/>
            </a:endParaRPr>
          </a:p>
          <a:p>
            <a:pPr marL="1219170" lvl="1" indent="-474121" defTabSz="1219170">
              <a:buClr>
                <a:srgbClr val="000000"/>
              </a:buClr>
              <a:buSzPts val="2000"/>
              <a:buFont typeface="Assistant"/>
              <a:buChar char="○"/>
            </a:pPr>
            <a:r>
              <a:rPr lang="en" sz="2667" kern="0">
                <a:solidFill>
                  <a:srgbClr val="000000"/>
                </a:solidFill>
                <a:latin typeface="Assistant"/>
                <a:ea typeface="Assistant"/>
                <a:cs typeface="Assistant"/>
                <a:sym typeface="Assistant"/>
              </a:rPr>
              <a:t>Eavesdropping</a:t>
            </a:r>
            <a:endParaRPr sz="1600" kern="0">
              <a:solidFill>
                <a:srgbClr val="000000"/>
              </a:solidFill>
              <a:latin typeface="Assistant"/>
              <a:ea typeface="Assistant"/>
              <a:cs typeface="Assistant"/>
              <a:sym typeface="Assistant"/>
            </a:endParaRPr>
          </a:p>
          <a:p>
            <a:pPr marL="1219170" lvl="1" indent="-474121" defTabSz="1219170">
              <a:buClr>
                <a:srgbClr val="000000"/>
              </a:buClr>
              <a:buSzPts val="2000"/>
              <a:buFont typeface="Assistant"/>
              <a:buChar char="○"/>
            </a:pPr>
            <a:r>
              <a:rPr lang="en" sz="2667" kern="0">
                <a:solidFill>
                  <a:srgbClr val="000000"/>
                </a:solidFill>
                <a:latin typeface="Assistant"/>
                <a:ea typeface="Assistant"/>
                <a:cs typeface="Assistant"/>
                <a:sym typeface="Assistant"/>
              </a:rPr>
              <a:t>Media Reuse</a:t>
            </a:r>
            <a:endParaRPr sz="2667" kern="0">
              <a:solidFill>
                <a:srgbClr val="000000"/>
              </a:solidFill>
              <a:latin typeface="Assistant"/>
              <a:ea typeface="Assistant"/>
              <a:cs typeface="Assistant"/>
              <a:sym typeface="Assistant"/>
            </a:endParaRPr>
          </a:p>
          <a:p>
            <a:pPr marL="253994" indent="-211661" defTabSz="1219170">
              <a:buClr>
                <a:srgbClr val="000000"/>
              </a:buClr>
              <a:buSzPts val="1500"/>
              <a:buFont typeface="Assistant"/>
              <a:buChar char="●"/>
            </a:pPr>
            <a:r>
              <a:rPr lang="en" sz="2667" kern="0">
                <a:solidFill>
                  <a:srgbClr val="000000"/>
                </a:solidFill>
                <a:latin typeface="Assistant"/>
                <a:ea typeface="Assistant"/>
                <a:cs typeface="Assistant"/>
                <a:sym typeface="Assistant"/>
              </a:rPr>
              <a:t>Integrity</a:t>
            </a:r>
            <a:endParaRPr sz="1600" kern="0">
              <a:solidFill>
                <a:srgbClr val="000000"/>
              </a:solidFill>
              <a:latin typeface="Assistant"/>
              <a:ea typeface="Assistant"/>
              <a:cs typeface="Assistant"/>
              <a:sym typeface="Assistant"/>
            </a:endParaRPr>
          </a:p>
          <a:p>
            <a:pPr marL="677316" lvl="1" indent="-270927" defTabSz="1219170">
              <a:buClr>
                <a:srgbClr val="000000"/>
              </a:buClr>
              <a:buSzPts val="2000"/>
              <a:buFont typeface="Assistant"/>
              <a:buChar char="○"/>
            </a:pPr>
            <a:r>
              <a:rPr lang="en" sz="2667" kern="0">
                <a:solidFill>
                  <a:srgbClr val="000000"/>
                </a:solidFill>
                <a:latin typeface="Assistant"/>
                <a:ea typeface="Assistant"/>
                <a:cs typeface="Assistant"/>
                <a:sym typeface="Assistant"/>
              </a:rPr>
              <a:t>Corruption</a:t>
            </a:r>
            <a:endParaRPr sz="1600" kern="0">
              <a:solidFill>
                <a:srgbClr val="000000"/>
              </a:solidFill>
              <a:latin typeface="Assistant"/>
              <a:ea typeface="Assistant"/>
              <a:cs typeface="Assistant"/>
              <a:sym typeface="Assistant"/>
            </a:endParaRPr>
          </a:p>
          <a:p>
            <a:pPr marL="677316" lvl="1" indent="-270927" defTabSz="1219170">
              <a:buClr>
                <a:srgbClr val="000000"/>
              </a:buClr>
              <a:buSzPts val="2000"/>
              <a:buFont typeface="Assistant"/>
              <a:buChar char="○"/>
            </a:pPr>
            <a:r>
              <a:rPr lang="en" sz="2667" kern="0">
                <a:solidFill>
                  <a:srgbClr val="000000"/>
                </a:solidFill>
                <a:latin typeface="Assistant"/>
                <a:ea typeface="Assistant"/>
                <a:cs typeface="Assistant"/>
                <a:sym typeface="Assistant"/>
              </a:rPr>
              <a:t>Malicious Modification</a:t>
            </a:r>
            <a:endParaRPr sz="1600" kern="0">
              <a:solidFill>
                <a:srgbClr val="000000"/>
              </a:solidFill>
              <a:latin typeface="Assistant"/>
              <a:ea typeface="Assistant"/>
              <a:cs typeface="Assistant"/>
              <a:sym typeface="Assistant"/>
            </a:endParaRPr>
          </a:p>
          <a:p>
            <a:pPr marL="253994" indent="-211661" defTabSz="1219170">
              <a:buClr>
                <a:srgbClr val="000000"/>
              </a:buClr>
              <a:buSzPts val="1500"/>
              <a:buFont typeface="Assistant"/>
              <a:buChar char="●"/>
            </a:pPr>
            <a:r>
              <a:rPr lang="en" sz="2667" kern="0">
                <a:solidFill>
                  <a:srgbClr val="000000"/>
                </a:solidFill>
                <a:latin typeface="Assistant"/>
                <a:ea typeface="Assistant"/>
                <a:cs typeface="Assistant"/>
                <a:sym typeface="Assistant"/>
              </a:rPr>
              <a:t>Availability</a:t>
            </a:r>
            <a:endParaRPr sz="1600" kern="0">
              <a:solidFill>
                <a:srgbClr val="000000"/>
              </a:solidFill>
              <a:latin typeface="Assistant"/>
              <a:ea typeface="Assistant"/>
              <a:cs typeface="Assistant"/>
              <a:sym typeface="Assistant"/>
            </a:endParaRPr>
          </a:p>
          <a:p>
            <a:pPr marL="677316" lvl="1" indent="-270927" defTabSz="1219170">
              <a:buClr>
                <a:srgbClr val="000000"/>
              </a:buClr>
              <a:buSzPts val="2000"/>
              <a:buFont typeface="Assistant"/>
              <a:buChar char="○"/>
            </a:pPr>
            <a:r>
              <a:rPr lang="en" sz="2667" kern="0">
                <a:solidFill>
                  <a:srgbClr val="000000"/>
                </a:solidFill>
                <a:latin typeface="Assistant"/>
                <a:ea typeface="Assistant"/>
                <a:cs typeface="Assistant"/>
                <a:sym typeface="Assistant"/>
              </a:rPr>
              <a:t>Unavailability--Redundancy</a:t>
            </a:r>
            <a:endParaRPr sz="1600" kern="0">
              <a:solidFill>
                <a:srgbClr val="000000"/>
              </a:solidFill>
              <a:latin typeface="Assistant"/>
              <a:ea typeface="Assistant"/>
              <a:cs typeface="Assistant"/>
              <a:sym typeface="Assistant"/>
            </a:endParaRPr>
          </a:p>
        </p:txBody>
      </p:sp>
      <p:sp>
        <p:nvSpPr>
          <p:cNvPr id="181" name="Google Shape;181;p2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a:t>
            </a:fld>
            <a:endParaRPr kern="0">
              <a:solidFill>
                <a:srgbClr val="000000"/>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40"/>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Scytale</a:t>
            </a:r>
            <a:endParaRPr/>
          </a:p>
        </p:txBody>
      </p:sp>
      <p:sp>
        <p:nvSpPr>
          <p:cNvPr id="1046" name="Google Shape;1046;p14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130</a:t>
            </a:fld>
            <a:endParaRPr kern="0">
              <a:solidFill>
                <a:srgbClr val="000000"/>
              </a:solidFill>
            </a:endParaRPr>
          </a:p>
        </p:txBody>
      </p:sp>
      <p:sp>
        <p:nvSpPr>
          <p:cNvPr id="1047" name="Google Shape;1047;p140"/>
          <p:cNvSpPr txBox="1">
            <a:spLocks noGrp="1"/>
          </p:cNvSpPr>
          <p:nvPr>
            <p:ph type="body" idx="4294967295"/>
          </p:nvPr>
        </p:nvSpPr>
        <p:spPr>
          <a:xfrm>
            <a:off x="1108364" y="2151529"/>
            <a:ext cx="72392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Spartans used this cipher to communicate messages to generals in the field</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Wrapped tape around a rod</a:t>
            </a:r>
            <a:endParaRPr sz="1600"/>
          </a:p>
          <a:p>
            <a:pPr marL="203195" indent="-194728">
              <a:lnSpc>
                <a:spcPct val="90000"/>
              </a:lnSpc>
              <a:spcBef>
                <a:spcPts val="933"/>
              </a:spcBef>
              <a:spcAft>
                <a:spcPts val="2133"/>
              </a:spcAft>
              <a:buClr>
                <a:schemeClr val="dk1"/>
              </a:buClr>
              <a:buSzPts val="2300"/>
              <a:buFont typeface="Arial"/>
              <a:buChar char="•"/>
            </a:pPr>
            <a:r>
              <a:rPr lang="en" sz="3067">
                <a:solidFill>
                  <a:schemeClr val="dk1"/>
                </a:solidFill>
                <a:latin typeface="Calibri"/>
                <a:ea typeface="Calibri"/>
                <a:cs typeface="Calibri"/>
                <a:sym typeface="Calibri"/>
              </a:rPr>
              <a:t>Diameter of the rod is the pre-agreed upon secret (key) </a:t>
            </a:r>
            <a:endParaRPr sz="16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41"/>
          <p:cNvSpPr txBox="1">
            <a:spLocks noGrp="1"/>
          </p:cNvSpPr>
          <p:nvPr>
            <p:ph type="title"/>
          </p:nvPr>
        </p:nvSpPr>
        <p:spPr>
          <a:xfrm>
            <a:off x="838200" y="202459"/>
            <a:ext cx="10515600" cy="1325600"/>
          </a:xfrm>
          <a:prstGeom prst="rect">
            <a:avLst/>
          </a:prstGeom>
          <a:noFill/>
          <a:ln>
            <a:noFill/>
          </a:ln>
        </p:spPr>
        <p:txBody>
          <a:bodyPr spcFirstLastPara="1" wrap="square" lIns="100767" tIns="50367" rIns="100767" bIns="50367" anchor="ctr" anchorCtr="0">
            <a:noAutofit/>
          </a:bodyPr>
          <a:lstStyle/>
          <a:p>
            <a:r>
              <a:rPr lang="en"/>
              <a:t>Vignere </a:t>
            </a:r>
            <a:endParaRPr sz="1600"/>
          </a:p>
        </p:txBody>
      </p:sp>
      <p:sp>
        <p:nvSpPr>
          <p:cNvPr id="1054" name="Google Shape;1054;p141"/>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131</a:t>
            </a:fld>
            <a:endParaRPr kern="0">
              <a:solidFill>
                <a:srgbClr val="000000"/>
              </a:solidFill>
            </a:endParaRPr>
          </a:p>
        </p:txBody>
      </p:sp>
      <p:sp>
        <p:nvSpPr>
          <p:cNvPr id="1055" name="Google Shape;1055;p141"/>
          <p:cNvSpPr txBox="1">
            <a:spLocks noGrp="1"/>
          </p:cNvSpPr>
          <p:nvPr>
            <p:ph type="body" idx="4294967295"/>
          </p:nvPr>
        </p:nvSpPr>
        <p:spPr>
          <a:xfrm>
            <a:off x="838200" y="1166352"/>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First polyalphabetic cipher</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Key word is agreed upon ahead of time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First letter of the key is matched up against first letter of the message, and so on</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pic>
        <p:nvPicPr>
          <p:cNvPr id="1056" name="Google Shape;1056;p141"/>
          <p:cNvPicPr preferRelativeResize="0"/>
          <p:nvPr/>
        </p:nvPicPr>
        <p:blipFill rotWithShape="1">
          <a:blip r:embed="rId3">
            <a:alphaModFix/>
          </a:blip>
          <a:srcRect/>
          <a:stretch/>
        </p:blipFill>
        <p:spPr>
          <a:xfrm>
            <a:off x="3504102" y="3177835"/>
            <a:ext cx="4647567" cy="29733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42"/>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Cryptography in Warfare</a:t>
            </a:r>
            <a:endParaRPr sz="1600"/>
          </a:p>
        </p:txBody>
      </p:sp>
      <p:sp>
        <p:nvSpPr>
          <p:cNvPr id="1063" name="Google Shape;1063;p14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132</a:t>
            </a:fld>
            <a:endParaRPr kern="0">
              <a:solidFill>
                <a:srgbClr val="000000"/>
              </a:solidFill>
            </a:endParaRPr>
          </a:p>
        </p:txBody>
      </p:sp>
      <p:sp>
        <p:nvSpPr>
          <p:cNvPr id="1064" name="Google Shape;1064;p142"/>
          <p:cNvSpPr txBox="1">
            <a:spLocks noGrp="1"/>
          </p:cNvSpPr>
          <p:nvPr>
            <p:ph type="body" idx="4294967295"/>
          </p:nvPr>
        </p:nvSpPr>
        <p:spPr>
          <a:xfrm>
            <a:off x="646545" y="2218765"/>
            <a:ext cx="5254400" cy="32944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Enigma Machine/Purple Machine</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Used by the Germans/Japanese in WWII</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Breaking the cryptography of these devices is credited with reducing the length of the war.  </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pic>
        <p:nvPicPr>
          <p:cNvPr id="1065" name="Google Shape;1065;p142"/>
          <p:cNvPicPr preferRelativeResize="0"/>
          <p:nvPr/>
        </p:nvPicPr>
        <p:blipFill rotWithShape="1">
          <a:blip r:embed="rId3">
            <a:alphaModFix/>
          </a:blip>
          <a:srcRect/>
          <a:stretch/>
        </p:blipFill>
        <p:spPr>
          <a:xfrm>
            <a:off x="6182468" y="1690689"/>
            <a:ext cx="3877224" cy="402431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43"/>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Vernam Cipher</a:t>
            </a:r>
            <a:endParaRPr sz="1600"/>
          </a:p>
        </p:txBody>
      </p:sp>
      <p:sp>
        <p:nvSpPr>
          <p:cNvPr id="1072" name="Google Shape;1072;p14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133</a:t>
            </a:fld>
            <a:endParaRPr kern="0">
              <a:solidFill>
                <a:srgbClr val="000000"/>
              </a:solidFill>
            </a:endParaRPr>
          </a:p>
        </p:txBody>
      </p:sp>
      <p:sp>
        <p:nvSpPr>
          <p:cNvPr id="1073" name="Google Shape;1073;p143"/>
          <p:cNvSpPr txBox="1">
            <a:spLocks noGrp="1"/>
          </p:cNvSpPr>
          <p:nvPr>
            <p:ph type="body" idx="4294967295"/>
          </p:nvPr>
        </p:nvSpPr>
        <p:spPr>
          <a:xfrm>
            <a:off x="1108364" y="1949824"/>
            <a:ext cx="8162800" cy="33616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One Time Pad</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Only mathematically unbreakable form of cryptography</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Key must be used only once</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Pad must be at least as long as the message</a:t>
            </a:r>
            <a:endParaRPr sz="1600"/>
          </a:p>
          <a:p>
            <a:pPr marL="626518" lvl="1" indent="-220128">
              <a:lnSpc>
                <a:spcPct val="90000"/>
              </a:lnSpc>
              <a:spcBef>
                <a:spcPts val="400"/>
              </a:spcBef>
              <a:buClr>
                <a:schemeClr val="dk1"/>
              </a:buClr>
              <a:buSzPts val="2000"/>
              <a:buFont typeface="Arial"/>
              <a:buChar char="•"/>
            </a:pPr>
            <a:r>
              <a:rPr lang="en" sz="2667">
                <a:solidFill>
                  <a:schemeClr val="dk1"/>
                </a:solidFill>
                <a:latin typeface="Calibri"/>
                <a:ea typeface="Calibri"/>
                <a:cs typeface="Calibri"/>
                <a:sym typeface="Calibri"/>
              </a:rPr>
              <a:t>Key pad is statistically unpredictable</a:t>
            </a:r>
            <a:endParaRPr sz="1600"/>
          </a:p>
          <a:p>
            <a:pPr marL="626518" lvl="1" indent="-220128">
              <a:lnSpc>
                <a:spcPct val="90000"/>
              </a:lnSpc>
              <a:spcBef>
                <a:spcPts val="400"/>
              </a:spcBef>
              <a:spcAft>
                <a:spcPts val="2133"/>
              </a:spcAft>
              <a:buClr>
                <a:schemeClr val="dk1"/>
              </a:buClr>
              <a:buSzPts val="2000"/>
              <a:buFont typeface="Arial"/>
              <a:buChar char="•"/>
            </a:pPr>
            <a:r>
              <a:rPr lang="en" sz="2667">
                <a:solidFill>
                  <a:schemeClr val="dk1"/>
                </a:solidFill>
                <a:latin typeface="Calibri"/>
                <a:ea typeface="Calibri"/>
                <a:cs typeface="Calibri"/>
                <a:sym typeface="Calibri"/>
              </a:rPr>
              <a:t>Key Pad must be delivered and stored securely</a:t>
            </a:r>
            <a:endParaRPr sz="16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dirty="0"/>
              <a:t>Cryptography </a:t>
            </a:r>
            <a:r>
              <a:rPr lang="en-US" dirty="0"/>
              <a:t>Basics</a:t>
            </a:r>
            <a:endParaRPr dirty="0"/>
          </a:p>
        </p:txBody>
      </p:sp>
    </p:spTree>
    <p:extLst>
      <p:ext uri="{BB962C8B-B14F-4D97-AF65-F5344CB8AC3E}">
        <p14:creationId xmlns:p14="http://schemas.microsoft.com/office/powerpoint/2010/main" val="22032349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44"/>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lgn="l"/>
            <a:r>
              <a:rPr lang="en" dirty="0"/>
              <a:t>Security Services provided by Cryptography</a:t>
            </a:r>
            <a:endParaRPr sz="1600" dirty="0"/>
          </a:p>
        </p:txBody>
      </p:sp>
      <p:sp>
        <p:nvSpPr>
          <p:cNvPr id="1080" name="Google Shape;1080;p144"/>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135</a:t>
            </a:fld>
            <a:endParaRPr kern="0">
              <a:solidFill>
                <a:srgbClr val="000000"/>
              </a:solidFill>
            </a:endParaRPr>
          </a:p>
        </p:txBody>
      </p:sp>
      <p:sp>
        <p:nvSpPr>
          <p:cNvPr id="1081" name="Google Shape;1081;p144"/>
          <p:cNvSpPr txBox="1">
            <a:spLocks noGrp="1"/>
          </p:cNvSpPr>
          <p:nvPr>
            <p:ph type="body" idx="4294967295"/>
          </p:nvPr>
        </p:nvSpPr>
        <p:spPr>
          <a:xfrm>
            <a:off x="1200727" y="2084295"/>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a:solidFill>
                  <a:schemeClr val="dk1"/>
                </a:solidFill>
                <a:latin typeface="Calibri"/>
                <a:ea typeface="Calibri"/>
                <a:cs typeface="Calibri"/>
                <a:sym typeface="Calibri"/>
              </a:rPr>
              <a:t>Privacy:  Prevents unauthorized disclosure of information</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Authenticity:  Verifies the claimed identity </a:t>
            </a:r>
            <a:endParaRPr sz="1600"/>
          </a:p>
          <a:p>
            <a:pPr marL="203195" indent="-194728">
              <a:lnSpc>
                <a:spcPct val="90000"/>
              </a:lnSpc>
              <a:spcBef>
                <a:spcPts val="933"/>
              </a:spcBef>
              <a:buClr>
                <a:schemeClr val="dk1"/>
              </a:buClr>
              <a:buSzPts val="2300"/>
              <a:buFont typeface="Arial"/>
              <a:buChar char="•"/>
            </a:pPr>
            <a:r>
              <a:rPr lang="en" sz="3067">
                <a:solidFill>
                  <a:schemeClr val="dk1"/>
                </a:solidFill>
                <a:latin typeface="Calibri"/>
                <a:ea typeface="Calibri"/>
                <a:cs typeface="Calibri"/>
                <a:sym typeface="Calibri"/>
              </a:rPr>
              <a:t>Integrity:  Detects modification or corruption</a:t>
            </a:r>
            <a:endParaRPr sz="1600"/>
          </a:p>
          <a:p>
            <a:pPr marL="203195" indent="-194728">
              <a:lnSpc>
                <a:spcPct val="90000"/>
              </a:lnSpc>
              <a:spcBef>
                <a:spcPts val="933"/>
              </a:spcBef>
              <a:spcAft>
                <a:spcPts val="2133"/>
              </a:spcAft>
              <a:buClr>
                <a:schemeClr val="dk1"/>
              </a:buClr>
              <a:buSzPts val="2300"/>
              <a:buFont typeface="Arial"/>
              <a:buChar char="•"/>
            </a:pPr>
            <a:r>
              <a:rPr lang="en" sz="3067">
                <a:solidFill>
                  <a:schemeClr val="dk1"/>
                </a:solidFill>
                <a:latin typeface="Calibri"/>
                <a:ea typeface="Calibri"/>
                <a:cs typeface="Calibri"/>
                <a:sym typeface="Calibri"/>
              </a:rPr>
              <a:t>Non-Repudiation:  Combines authenticity and integrity.  A sender can’t dispute having sent a message, nor its contents.</a:t>
            </a:r>
            <a:endParaRPr sz="16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45"/>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lgn="l"/>
            <a:r>
              <a:rPr lang="en" dirty="0"/>
              <a:t>Definitions and Concepts</a:t>
            </a:r>
            <a:endParaRPr sz="1600" dirty="0"/>
          </a:p>
        </p:txBody>
      </p:sp>
      <p:sp>
        <p:nvSpPr>
          <p:cNvPr id="1088" name="Google Shape;1088;p145"/>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136</a:t>
            </a:fld>
            <a:endParaRPr kern="0">
              <a:solidFill>
                <a:srgbClr val="000000"/>
              </a:solidFill>
            </a:endParaRPr>
          </a:p>
        </p:txBody>
      </p:sp>
      <p:sp>
        <p:nvSpPr>
          <p:cNvPr id="1089" name="Google Shape;1089;p145"/>
          <p:cNvSpPr txBox="1">
            <a:spLocks noGrp="1"/>
          </p:cNvSpPr>
          <p:nvPr>
            <p:ph type="body" idx="4294967295"/>
          </p:nvPr>
        </p:nvSpPr>
        <p:spPr>
          <a:xfrm>
            <a:off x="1108364" y="2286000"/>
            <a:ext cx="9513600" cy="3698000"/>
          </a:xfrm>
          <a:prstGeom prst="rect">
            <a:avLst/>
          </a:prstGeom>
          <a:noFill/>
          <a:ln>
            <a:noFill/>
          </a:ln>
        </p:spPr>
        <p:txBody>
          <a:bodyPr spcFirstLastPara="1" wrap="square" lIns="100767" tIns="50367" rIns="100767" bIns="50367" anchor="t" anchorCtr="0">
            <a:noAutofit/>
          </a:bodyPr>
          <a:lstStyle/>
          <a:p>
            <a:pPr marL="203195" indent="-203195" algn="ctr">
              <a:lnSpc>
                <a:spcPct val="90000"/>
              </a:lnSpc>
              <a:buClr>
                <a:schemeClr val="dk1"/>
              </a:buClr>
              <a:buSzPts val="2600"/>
              <a:buNone/>
            </a:pPr>
            <a:r>
              <a:rPr lang="en" sz="3467" b="1">
                <a:solidFill>
                  <a:schemeClr val="dk1"/>
                </a:solidFill>
                <a:latin typeface="Calibri"/>
                <a:ea typeface="Calibri"/>
                <a:cs typeface="Calibri"/>
                <a:sym typeface="Calibri"/>
              </a:rPr>
              <a:t>Plain Text + Initialization Vector + Algorithm (aka Cipher) + Key</a:t>
            </a:r>
            <a:endParaRPr sz="1600"/>
          </a:p>
          <a:p>
            <a:pPr marL="1032908" lvl="2" indent="-203195">
              <a:lnSpc>
                <a:spcPct val="90000"/>
              </a:lnSpc>
              <a:spcBef>
                <a:spcPts val="400"/>
              </a:spcBef>
              <a:buClr>
                <a:schemeClr val="dk1"/>
              </a:buClr>
              <a:buSzPts val="2000"/>
              <a:buNone/>
            </a:pPr>
            <a:r>
              <a:rPr lang="en" sz="2667">
                <a:solidFill>
                  <a:schemeClr val="dk1"/>
                </a:solidFill>
                <a:latin typeface="Calibri"/>
                <a:ea typeface="Calibri"/>
                <a:cs typeface="Calibri"/>
                <a:sym typeface="Calibri"/>
              </a:rPr>
              <a:t>                                               </a:t>
            </a:r>
            <a:r>
              <a:rPr lang="en" sz="4400" b="1">
                <a:solidFill>
                  <a:schemeClr val="dk1"/>
                </a:solidFill>
                <a:latin typeface="Calibri"/>
                <a:ea typeface="Calibri"/>
                <a:cs typeface="Calibri"/>
                <a:sym typeface="Calibri"/>
              </a:rPr>
              <a:t>=</a:t>
            </a:r>
            <a:endParaRPr sz="1600"/>
          </a:p>
          <a:p>
            <a:pPr marL="1032908" lvl="2" indent="-203195" algn="ctr">
              <a:lnSpc>
                <a:spcPct val="90000"/>
              </a:lnSpc>
              <a:spcBef>
                <a:spcPts val="400"/>
              </a:spcBef>
              <a:buClr>
                <a:schemeClr val="dk1"/>
              </a:buClr>
              <a:buSzPts val="3300"/>
              <a:buNone/>
            </a:pPr>
            <a:r>
              <a:rPr lang="en" sz="4400" b="1">
                <a:solidFill>
                  <a:schemeClr val="dk1"/>
                </a:solidFill>
                <a:latin typeface="Calibri"/>
                <a:ea typeface="Calibri"/>
                <a:cs typeface="Calibri"/>
                <a:sym typeface="Calibri"/>
              </a:rPr>
              <a:t>Cipher Text</a:t>
            </a:r>
            <a:endParaRPr sz="1600"/>
          </a:p>
          <a:p>
            <a:pPr marL="1032908" lvl="2" indent="-203195" algn="just">
              <a:lnSpc>
                <a:spcPct val="90000"/>
              </a:lnSpc>
              <a:spcBef>
                <a:spcPts val="400"/>
              </a:spcBef>
              <a:spcAft>
                <a:spcPts val="2133"/>
              </a:spcAft>
              <a:buClr>
                <a:schemeClr val="dk1"/>
              </a:buClr>
              <a:buSzPts val="2000"/>
              <a:buNone/>
            </a:pPr>
            <a:endParaRPr sz="2667" b="1">
              <a:solidFill>
                <a:schemeClr val="dk1"/>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46"/>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lgn="l"/>
            <a:r>
              <a:rPr lang="en" dirty="0"/>
              <a:t>Initialization Vector	</a:t>
            </a:r>
            <a:endParaRPr sz="1600" dirty="0"/>
          </a:p>
        </p:txBody>
      </p:sp>
      <p:sp>
        <p:nvSpPr>
          <p:cNvPr id="1096" name="Google Shape;1096;p146"/>
          <p:cNvSpPr txBox="1">
            <a:spLocks noGrp="1"/>
          </p:cNvSpPr>
          <p:nvPr>
            <p:ph type="body" idx="4294967295"/>
          </p:nvPr>
        </p:nvSpPr>
        <p:spPr>
          <a:xfrm>
            <a:off x="838200" y="2098301"/>
            <a:ext cx="7389800" cy="32944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Here are some random numbers (I promise, they’re really random!)</a:t>
            </a:r>
            <a:endParaRPr sz="1600"/>
          </a:p>
          <a:p>
            <a:pPr marL="829713" lvl="1" indent="-406390">
              <a:lnSpc>
                <a:spcPct val="90000"/>
              </a:lnSpc>
              <a:spcBef>
                <a:spcPts val="400"/>
              </a:spcBef>
              <a:buClr>
                <a:schemeClr val="dk1"/>
              </a:buClr>
              <a:buSzPts val="1600"/>
              <a:buNone/>
            </a:pPr>
            <a:r>
              <a:rPr lang="en" sz="2133">
                <a:solidFill>
                  <a:schemeClr val="dk1"/>
                </a:solidFill>
                <a:latin typeface="Calibri"/>
                <a:ea typeface="Calibri"/>
                <a:cs typeface="Calibri"/>
                <a:sym typeface="Calibri"/>
              </a:rPr>
              <a:t>7  5  2  3  4  9 4</a:t>
            </a:r>
            <a:endParaRPr sz="1600"/>
          </a:p>
          <a:p>
            <a:pPr marL="829713" lvl="1" indent="-406390">
              <a:lnSpc>
                <a:spcPct val="90000"/>
              </a:lnSpc>
              <a:spcBef>
                <a:spcPts val="400"/>
              </a:spcBef>
              <a:buClr>
                <a:schemeClr val="dk1"/>
              </a:buClr>
              <a:buSzPts val="1600"/>
              <a:buNone/>
            </a:pPr>
            <a:r>
              <a:rPr lang="en" sz="2133">
                <a:solidFill>
                  <a:schemeClr val="dk1"/>
                </a:solidFill>
                <a:latin typeface="Calibri"/>
                <a:ea typeface="Calibri"/>
                <a:cs typeface="Calibri"/>
                <a:sym typeface="Calibri"/>
              </a:rPr>
              <a:t>If we start at track </a:t>
            </a:r>
            <a:r>
              <a:rPr lang="en" sz="2133">
                <a:solidFill>
                  <a:srgbClr val="FF0000"/>
                </a:solidFill>
                <a:latin typeface="Calibri"/>
                <a:ea typeface="Calibri"/>
                <a:cs typeface="Calibri"/>
                <a:sym typeface="Calibri"/>
              </a:rPr>
              <a:t>0</a:t>
            </a:r>
            <a:r>
              <a:rPr lang="en" sz="2133">
                <a:solidFill>
                  <a:schemeClr val="dk1"/>
                </a:solidFill>
                <a:latin typeface="Calibri"/>
                <a:ea typeface="Calibri"/>
                <a:cs typeface="Calibri"/>
                <a:sym typeface="Calibri"/>
              </a:rPr>
              <a:t> and +7 +5 – 2 +3 + 4 +9 -4</a:t>
            </a:r>
            <a:endParaRPr sz="1600"/>
          </a:p>
          <a:p>
            <a:pPr marL="829713" lvl="1" indent="-406390">
              <a:lnSpc>
                <a:spcPct val="90000"/>
              </a:lnSpc>
              <a:spcBef>
                <a:spcPts val="400"/>
              </a:spcBef>
              <a:buClr>
                <a:schemeClr val="dk1"/>
              </a:buClr>
              <a:buSzPts val="1600"/>
              <a:buNone/>
            </a:pPr>
            <a:r>
              <a:rPr lang="en" sz="2133">
                <a:solidFill>
                  <a:schemeClr val="dk1"/>
                </a:solidFill>
                <a:latin typeface="Calibri"/>
                <a:ea typeface="Calibri"/>
                <a:cs typeface="Calibri"/>
                <a:sym typeface="Calibri"/>
              </a:rPr>
              <a:t>We still don’t have randomness.  Vary the starting point and that will make the process more random</a:t>
            </a:r>
            <a:endParaRPr sz="1600"/>
          </a:p>
          <a:p>
            <a:pPr marL="829713" lvl="1" indent="-406390">
              <a:lnSpc>
                <a:spcPct val="90000"/>
              </a:lnSpc>
              <a:spcBef>
                <a:spcPts val="400"/>
              </a:spcBef>
              <a:spcAft>
                <a:spcPts val="2133"/>
              </a:spcAft>
              <a:buClr>
                <a:schemeClr val="dk1"/>
              </a:buClr>
              <a:buSzPts val="1600"/>
              <a:buNone/>
            </a:pPr>
            <a:r>
              <a:rPr lang="en" sz="2133">
                <a:solidFill>
                  <a:schemeClr val="dk1"/>
                </a:solidFill>
                <a:latin typeface="Calibri"/>
                <a:ea typeface="Calibri"/>
                <a:cs typeface="Calibri"/>
                <a:sym typeface="Calibri"/>
              </a:rPr>
              <a:t>Very similar to a “seed” or a “salt”</a:t>
            </a:r>
            <a:endParaRPr sz="1600"/>
          </a:p>
        </p:txBody>
      </p:sp>
      <p:sp>
        <p:nvSpPr>
          <p:cNvPr id="1097" name="Google Shape;1097;p14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137</a:t>
            </a:fld>
            <a:endParaRPr kern="0">
              <a:solidFill>
                <a:srgbClr val="00000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7"/>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Algorithm</a:t>
            </a:r>
            <a:endParaRPr sz="1600"/>
          </a:p>
        </p:txBody>
      </p:sp>
      <p:pic>
        <p:nvPicPr>
          <p:cNvPr id="1104" name="Google Shape;1104;p147"/>
          <p:cNvPicPr preferRelativeResize="0">
            <a:picLocks noGrp="1"/>
          </p:cNvPicPr>
          <p:nvPr>
            <p:ph type="body" idx="4294967295"/>
          </p:nvPr>
        </p:nvPicPr>
        <p:blipFill rotWithShape="1">
          <a:blip r:embed="rId3">
            <a:alphaModFix/>
          </a:blip>
          <a:srcRect/>
          <a:stretch/>
        </p:blipFill>
        <p:spPr>
          <a:xfrm>
            <a:off x="1148122" y="2320691"/>
            <a:ext cx="8711495" cy="2182719"/>
          </a:xfrm>
          <a:prstGeom prst="rect">
            <a:avLst/>
          </a:prstGeom>
          <a:noFill/>
          <a:ln>
            <a:noFill/>
          </a:ln>
        </p:spPr>
      </p:pic>
      <p:sp>
        <p:nvSpPr>
          <p:cNvPr id="1105" name="Google Shape;1105;p147"/>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138</a:t>
            </a:fld>
            <a:endParaRPr kern="0">
              <a:solidFill>
                <a:srgbClr val="00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48"/>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dirty="0"/>
              <a:t>Elements of Cryptography</a:t>
            </a:r>
            <a:endParaRPr sz="1600" dirty="0"/>
          </a:p>
        </p:txBody>
      </p:sp>
      <p:sp>
        <p:nvSpPr>
          <p:cNvPr id="1112" name="Google Shape;1112;p14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139</a:t>
            </a:fld>
            <a:endParaRPr kern="0">
              <a:solidFill>
                <a:srgbClr val="000000"/>
              </a:solidFill>
            </a:endParaRPr>
          </a:p>
        </p:txBody>
      </p:sp>
      <p:sp>
        <p:nvSpPr>
          <p:cNvPr id="1113" name="Google Shape;1113;p148"/>
          <p:cNvSpPr txBox="1">
            <a:spLocks noGrp="1"/>
          </p:cNvSpPr>
          <p:nvPr>
            <p:ph type="body" idx="4294967295"/>
          </p:nvPr>
        </p:nvSpPr>
        <p:spPr>
          <a:xfrm>
            <a:off x="1463919" y="1590467"/>
            <a:ext cx="7885600" cy="3167200"/>
          </a:xfrm>
          <a:prstGeom prst="rect">
            <a:avLst/>
          </a:prstGeom>
          <a:noFill/>
          <a:ln>
            <a:noFill/>
          </a:ln>
        </p:spPr>
        <p:txBody>
          <a:bodyPr spcFirstLastPara="1" wrap="square" lIns="100767" tIns="50367" rIns="100767" bIns="50367" anchor="t" anchorCtr="0">
            <a:noAutofit/>
          </a:bodyPr>
          <a:lstStyle/>
          <a:p>
            <a:pPr marL="516454" indent="-457189">
              <a:lnSpc>
                <a:spcPct val="80000"/>
              </a:lnSpc>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Desirable Qualities of an Algorithm</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Confusion</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Diffusion</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US" sz="2133" dirty="0">
                <a:solidFill>
                  <a:schemeClr val="dk1"/>
                </a:solidFill>
                <a:latin typeface="Calibri"/>
                <a:ea typeface="Calibri"/>
                <a:cs typeface="Calibri"/>
                <a:sym typeface="Calibri"/>
              </a:rPr>
              <a:t>Chaining</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Permutations</a:t>
            </a:r>
            <a:endParaRPr sz="1600" dirty="0"/>
          </a:p>
          <a:p>
            <a:pPr marL="804313" lvl="1" indent="-380990">
              <a:lnSpc>
                <a:spcPct val="8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Open—Kerchoff's Principle</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Desirable Qualities of a Key</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Long</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Random</a:t>
            </a:r>
            <a:endParaRPr sz="1600" dirty="0"/>
          </a:p>
          <a:p>
            <a:pPr marL="516454" indent="-457189">
              <a:lnSpc>
                <a:spcPct val="8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Secret</a:t>
            </a:r>
            <a:endParaRPr sz="1600" dirty="0"/>
          </a:p>
          <a:p>
            <a:pPr marL="677316" lvl="1" indent="-118530">
              <a:lnSpc>
                <a:spcPct val="80000"/>
              </a:lnSpc>
              <a:spcBef>
                <a:spcPts val="400"/>
              </a:spcBef>
              <a:spcAft>
                <a:spcPts val="2133"/>
              </a:spcAft>
              <a:buClr>
                <a:schemeClr val="dk1"/>
              </a:buClr>
              <a:buSzPts val="1600"/>
              <a:buNone/>
            </a:pPr>
            <a:endParaRPr sz="2133"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838200" y="213725"/>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The Elements of Information Security:</a:t>
            </a:r>
            <a:endParaRPr>
              <a:latin typeface="Assistant"/>
              <a:ea typeface="Assistant"/>
              <a:cs typeface="Assistant"/>
              <a:sym typeface="Assistant"/>
            </a:endParaRPr>
          </a:p>
          <a:p>
            <a:r>
              <a:rPr lang="en">
                <a:latin typeface="Assistant"/>
                <a:ea typeface="Assistant"/>
                <a:cs typeface="Assistant"/>
                <a:sym typeface="Assistant"/>
              </a:rPr>
              <a:t>NIST SP 800-12 revision 1</a:t>
            </a:r>
            <a:endParaRPr sz="1600">
              <a:latin typeface="Assistant"/>
              <a:ea typeface="Assistant"/>
              <a:cs typeface="Assistant"/>
              <a:sym typeface="Assistant"/>
            </a:endParaRPr>
          </a:p>
        </p:txBody>
      </p:sp>
      <p:sp>
        <p:nvSpPr>
          <p:cNvPr id="188" name="Google Shape;188;p30"/>
          <p:cNvSpPr txBox="1">
            <a:spLocks noGrp="1"/>
          </p:cNvSpPr>
          <p:nvPr>
            <p:ph type="sldNum" idx="12"/>
          </p:nvPr>
        </p:nvSpPr>
        <p:spPr>
          <a:xfrm>
            <a:off x="8610600" y="6394695"/>
            <a:ext cx="2743200" cy="365200"/>
          </a:xfrm>
          <a:prstGeom prst="rect">
            <a:avLst/>
          </a:prstGeom>
          <a:noFill/>
          <a:ln>
            <a:noFill/>
          </a:ln>
        </p:spPr>
        <p:txBody>
          <a:bodyPr spcFirstLastPara="1" wrap="square" lIns="100767" tIns="50367" rIns="100767" bIns="50367" anchor="t" anchorCtr="0">
            <a:noAutofit/>
          </a:bodyPr>
          <a:lstStyle/>
          <a:p>
            <a:pPr marL="84665" defTabSz="1219170">
              <a:lnSpc>
                <a:spcPct val="66875"/>
              </a:lnSpc>
              <a:buClr>
                <a:srgbClr val="000000"/>
              </a:buClr>
            </a:pPr>
            <a:fld id="{00000000-1234-1234-1234-123412341234}" type="slidenum">
              <a:rPr lang="en" sz="1733" kern="0">
                <a:solidFill>
                  <a:srgbClr val="000000"/>
                </a:solidFill>
              </a:rPr>
              <a:pPr marL="84665" defTabSz="1219170">
                <a:lnSpc>
                  <a:spcPct val="66875"/>
                </a:lnSpc>
                <a:buClr>
                  <a:srgbClr val="000000"/>
                </a:buClr>
              </a:pPr>
              <a:t>14</a:t>
            </a:fld>
            <a:endParaRPr sz="1733" kern="0">
              <a:solidFill>
                <a:srgbClr val="000000"/>
              </a:solidFill>
            </a:endParaRPr>
          </a:p>
        </p:txBody>
      </p:sp>
      <p:sp>
        <p:nvSpPr>
          <p:cNvPr id="189" name="Google Shape;189;p30"/>
          <p:cNvSpPr/>
          <p:nvPr/>
        </p:nvSpPr>
        <p:spPr>
          <a:xfrm>
            <a:off x="1108197" y="1539329"/>
            <a:ext cx="10245600" cy="3964800"/>
          </a:xfrm>
          <a:prstGeom prst="rect">
            <a:avLst/>
          </a:prstGeom>
          <a:noFill/>
          <a:ln>
            <a:noFill/>
          </a:ln>
        </p:spPr>
        <p:txBody>
          <a:bodyPr spcFirstLastPara="1" wrap="square" lIns="100767" tIns="50367" rIns="100767" bIns="50367" anchor="t" anchorCtr="0">
            <a:noAutofit/>
          </a:bodyPr>
          <a:lstStyle/>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supports the mission of the organization</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is an integral element of sound management</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protections are implemented so as to be commensurate with risk</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roles and responsibilities are made explicit</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responsibilities for system owners go beyond their own organization  </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requires a comprehensive an integrated approach</a:t>
            </a:r>
            <a:endParaRPr sz="1600" kern="0">
              <a:solidFill>
                <a:srgbClr val="000000"/>
              </a:solidFill>
              <a:latin typeface="Assistant"/>
              <a:ea typeface="Assistant"/>
              <a:cs typeface="Assistant"/>
              <a:sym typeface="Assistant"/>
            </a:endParaRPr>
          </a:p>
          <a:p>
            <a:pPr marL="812780" lvl="1" indent="-279393"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Interdependencies of security controls</a:t>
            </a:r>
            <a:endParaRPr sz="1600" kern="0">
              <a:solidFill>
                <a:srgbClr val="000000"/>
              </a:solidFill>
              <a:latin typeface="Assistant"/>
              <a:ea typeface="Assistant"/>
              <a:cs typeface="Assistant"/>
              <a:sym typeface="Assistant"/>
            </a:endParaRPr>
          </a:p>
          <a:p>
            <a:pPr marL="812780" lvl="1" indent="-279393" defTabSz="1219170">
              <a:buClr>
                <a:srgbClr val="000000"/>
              </a:buClr>
              <a:buSzPts val="1500"/>
              <a:buFont typeface="Assistant"/>
              <a:buChar char="○"/>
            </a:pPr>
            <a:r>
              <a:rPr lang="en" sz="2400" kern="0">
                <a:solidFill>
                  <a:srgbClr val="000000"/>
                </a:solidFill>
                <a:latin typeface="Assistant"/>
                <a:ea typeface="Assistant"/>
                <a:cs typeface="Assistant"/>
                <a:sym typeface="Assistant"/>
              </a:rPr>
              <a:t>Other interdependencies Information security is assessed and monitored regularly</a:t>
            </a:r>
            <a:endParaRPr sz="1600" kern="0">
              <a:solidFill>
                <a:srgbClr val="000000"/>
              </a:solidFill>
              <a:latin typeface="Assistant"/>
              <a:ea typeface="Assistant"/>
              <a:cs typeface="Assistant"/>
              <a:sym typeface="Assistant"/>
            </a:endParaRPr>
          </a:p>
          <a:p>
            <a:pPr marL="321725" indent="-296326" defTabSz="1219170">
              <a:buClr>
                <a:srgbClr val="000000"/>
              </a:buClr>
              <a:buSzPts val="1500"/>
              <a:buFont typeface="Assistant"/>
              <a:buChar char="●"/>
            </a:pPr>
            <a:r>
              <a:rPr lang="en" sz="2400" kern="0">
                <a:solidFill>
                  <a:srgbClr val="000000"/>
                </a:solidFill>
                <a:latin typeface="Assistant"/>
                <a:ea typeface="Assistant"/>
                <a:cs typeface="Assistant"/>
                <a:sym typeface="Assistant"/>
              </a:rPr>
              <a:t>Information security is constrained by societal and cultural factors</a:t>
            </a:r>
            <a:endParaRPr sz="1600" kern="0">
              <a:solidFill>
                <a:srgbClr val="000000"/>
              </a:solidFill>
              <a:latin typeface="Assistant"/>
              <a:ea typeface="Assistant"/>
              <a:cs typeface="Assistant"/>
              <a:sym typeface="Assistan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49"/>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Definitions and Concepts</a:t>
            </a:r>
            <a:endParaRPr sz="1600"/>
          </a:p>
        </p:txBody>
      </p:sp>
      <p:sp>
        <p:nvSpPr>
          <p:cNvPr id="1120" name="Google Shape;1120;p14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140</a:t>
            </a:fld>
            <a:endParaRPr kern="0">
              <a:solidFill>
                <a:srgbClr val="000000"/>
              </a:solidFill>
            </a:endParaRPr>
          </a:p>
        </p:txBody>
      </p:sp>
      <p:sp>
        <p:nvSpPr>
          <p:cNvPr id="1121" name="Google Shape;1121;p149"/>
          <p:cNvSpPr txBox="1">
            <a:spLocks noGrp="1"/>
          </p:cNvSpPr>
          <p:nvPr>
            <p:ph type="body" idx="4294967295"/>
          </p:nvPr>
        </p:nvSpPr>
        <p:spPr>
          <a:xfrm>
            <a:off x="1200727" y="2439988"/>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Plain text is unencrypted text</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Initialization Vector (IV) adds randomness to the beginning of the process</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Algorithm is the collection of math functions that can be performed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Key:  Instruction set on how to use the algorithm</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US" dirty="0"/>
              <a:t>Symmetric Cryptography</a:t>
            </a:r>
            <a:endParaRPr dirty="0"/>
          </a:p>
        </p:txBody>
      </p:sp>
    </p:spTree>
    <p:extLst>
      <p:ext uri="{BB962C8B-B14F-4D97-AF65-F5344CB8AC3E}">
        <p14:creationId xmlns:p14="http://schemas.microsoft.com/office/powerpoint/2010/main" val="21170965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50"/>
          <p:cNvSpPr txBox="1">
            <a:spLocks noGrp="1"/>
          </p:cNvSpPr>
          <p:nvPr>
            <p:ph type="title"/>
          </p:nvPr>
        </p:nvSpPr>
        <p:spPr>
          <a:xfrm>
            <a:off x="838200" y="365125"/>
            <a:ext cx="10549427" cy="1325600"/>
          </a:xfrm>
          <a:prstGeom prst="rect">
            <a:avLst/>
          </a:prstGeom>
          <a:noFill/>
          <a:ln>
            <a:noFill/>
          </a:ln>
        </p:spPr>
        <p:txBody>
          <a:bodyPr spcFirstLastPara="1" wrap="square" lIns="100767" tIns="50367" rIns="100767" bIns="50367" anchor="ctr" anchorCtr="0">
            <a:noAutofit/>
          </a:bodyPr>
          <a:lstStyle/>
          <a:p>
            <a:r>
              <a:rPr lang="en" dirty="0"/>
              <a:t>Cryptography</a:t>
            </a:r>
            <a:endParaRPr sz="1600" dirty="0"/>
          </a:p>
        </p:txBody>
      </p:sp>
      <p:sp>
        <p:nvSpPr>
          <p:cNvPr id="1128" name="Google Shape;1128;p15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142</a:t>
            </a:fld>
            <a:endParaRPr kern="0">
              <a:solidFill>
                <a:srgbClr val="000000"/>
              </a:solidFill>
            </a:endParaRPr>
          </a:p>
        </p:txBody>
      </p:sp>
      <p:pic>
        <p:nvPicPr>
          <p:cNvPr id="1129" name="Google Shape;1129;p150"/>
          <p:cNvPicPr preferRelativeResize="0"/>
          <p:nvPr/>
        </p:nvPicPr>
        <p:blipFill rotWithShape="1">
          <a:blip r:embed="rId3">
            <a:alphaModFix/>
          </a:blip>
          <a:srcRect/>
          <a:stretch/>
        </p:blipFill>
        <p:spPr>
          <a:xfrm>
            <a:off x="804373" y="1690689"/>
            <a:ext cx="10526336" cy="4360488"/>
          </a:xfrm>
          <a:prstGeom prst="rect">
            <a:avLst/>
          </a:prstGeom>
          <a:noFill/>
          <a:ln>
            <a:noFill/>
          </a:ln>
        </p:spPr>
      </p:pic>
      <p:sp>
        <p:nvSpPr>
          <p:cNvPr id="2" name="Oval 1">
            <a:extLst>
              <a:ext uri="{FF2B5EF4-FFF2-40B4-BE49-F238E27FC236}">
                <a16:creationId xmlns:a16="http://schemas.microsoft.com/office/drawing/2014/main" id="{50BA8E36-CF02-4D15-9D36-96CC50222DFA}"/>
              </a:ext>
            </a:extLst>
          </p:cNvPr>
          <p:cNvSpPr/>
          <p:nvPr/>
        </p:nvSpPr>
        <p:spPr>
          <a:xfrm>
            <a:off x="981777" y="4151698"/>
            <a:ext cx="1815967" cy="479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6" name="Oval 5">
            <a:extLst>
              <a:ext uri="{FF2B5EF4-FFF2-40B4-BE49-F238E27FC236}">
                <a16:creationId xmlns:a16="http://schemas.microsoft.com/office/drawing/2014/main" id="{11C4EED6-F8D3-470E-834A-DFB51FBA2FFD}"/>
              </a:ext>
            </a:extLst>
          </p:cNvPr>
          <p:cNvSpPr/>
          <p:nvPr/>
        </p:nvSpPr>
        <p:spPr>
          <a:xfrm>
            <a:off x="3453307" y="4483002"/>
            <a:ext cx="1815967" cy="4799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device&#10;&#10;Description generated with high confidence">
            <a:extLst>
              <a:ext uri="{FF2B5EF4-FFF2-40B4-BE49-F238E27FC236}">
                <a16:creationId xmlns:a16="http://schemas.microsoft.com/office/drawing/2014/main" id="{DD379A45-F924-4E5B-83A4-6073EA7DDBF8}"/>
              </a:ext>
            </a:extLst>
          </p:cNvPr>
          <p:cNvPicPr>
            <a:picLocks noChangeAspect="1"/>
          </p:cNvPicPr>
          <p:nvPr/>
        </p:nvPicPr>
        <p:blipFill>
          <a:blip r:embed="rId2"/>
          <a:stretch>
            <a:fillRect/>
          </a:stretch>
        </p:blipFill>
        <p:spPr>
          <a:xfrm>
            <a:off x="6233925" y="1413863"/>
            <a:ext cx="4737671" cy="2711797"/>
          </a:xfrm>
          <a:prstGeom prst="rect">
            <a:avLst/>
          </a:prstGeom>
        </p:spPr>
      </p:pic>
      <p:sp>
        <p:nvSpPr>
          <p:cNvPr id="2" name="Title 1">
            <a:extLst>
              <a:ext uri="{FF2B5EF4-FFF2-40B4-BE49-F238E27FC236}">
                <a16:creationId xmlns:a16="http://schemas.microsoft.com/office/drawing/2014/main" id="{90E8B971-D7D6-40C0-8201-8B8E1D61AABE}"/>
              </a:ext>
            </a:extLst>
          </p:cNvPr>
          <p:cNvSpPr>
            <a:spLocks noGrp="1"/>
          </p:cNvSpPr>
          <p:nvPr>
            <p:ph type="title"/>
          </p:nvPr>
        </p:nvSpPr>
        <p:spPr/>
        <p:txBody>
          <a:bodyPr/>
          <a:lstStyle/>
          <a:p>
            <a:r>
              <a:rPr lang="en-US" b="0" dirty="0">
                <a:latin typeface="+mj-lt"/>
              </a:rPr>
              <a:t>Cryptography Overview</a:t>
            </a:r>
          </a:p>
        </p:txBody>
      </p:sp>
      <p:sp>
        <p:nvSpPr>
          <p:cNvPr id="4" name="Text Placeholder 3">
            <a:extLst>
              <a:ext uri="{FF2B5EF4-FFF2-40B4-BE49-F238E27FC236}">
                <a16:creationId xmlns:a16="http://schemas.microsoft.com/office/drawing/2014/main" id="{AA4336D6-C55C-4C2C-BE4E-F56FF51F676C}"/>
              </a:ext>
            </a:extLst>
          </p:cNvPr>
          <p:cNvSpPr>
            <a:spLocks noGrp="1"/>
          </p:cNvSpPr>
          <p:nvPr>
            <p:ph type="body" idx="1"/>
          </p:nvPr>
        </p:nvSpPr>
        <p:spPr>
          <a:xfrm>
            <a:off x="360107" y="1226102"/>
            <a:ext cx="10444556" cy="4405796"/>
          </a:xfrm>
        </p:spPr>
        <p:txBody>
          <a:bodyPr/>
          <a:lstStyle/>
          <a:p>
            <a:pPr>
              <a:lnSpc>
                <a:spcPct val="100000"/>
              </a:lnSpc>
              <a:spcBef>
                <a:spcPts val="267"/>
              </a:spcBef>
            </a:pPr>
            <a:r>
              <a:rPr lang="en-US" sz="1733" dirty="0"/>
              <a:t>Symmetric Cryptography</a:t>
            </a:r>
          </a:p>
          <a:p>
            <a:pPr lvl="1">
              <a:lnSpc>
                <a:spcPct val="100000"/>
              </a:lnSpc>
              <a:spcBef>
                <a:spcPts val="267"/>
              </a:spcBef>
            </a:pPr>
            <a:r>
              <a:rPr lang="en-US" sz="1733" dirty="0"/>
              <a:t>Pros</a:t>
            </a:r>
          </a:p>
          <a:p>
            <a:pPr lvl="2">
              <a:lnSpc>
                <a:spcPct val="100000"/>
              </a:lnSpc>
              <a:spcBef>
                <a:spcPts val="267"/>
              </a:spcBef>
            </a:pPr>
            <a:r>
              <a:rPr lang="en-US" sz="1733" dirty="0"/>
              <a:t>Provides FAST data transfer</a:t>
            </a:r>
          </a:p>
          <a:p>
            <a:pPr lvl="2">
              <a:lnSpc>
                <a:spcPct val="100000"/>
              </a:lnSpc>
              <a:spcBef>
                <a:spcPts val="267"/>
              </a:spcBef>
            </a:pPr>
            <a:r>
              <a:rPr lang="en-US" sz="1733" dirty="0"/>
              <a:t>Good strong privacy</a:t>
            </a:r>
          </a:p>
          <a:p>
            <a:pPr lvl="1">
              <a:lnSpc>
                <a:spcPct val="100000"/>
              </a:lnSpc>
              <a:spcBef>
                <a:spcPts val="267"/>
              </a:spcBef>
            </a:pPr>
            <a:r>
              <a:rPr lang="en-US" sz="1733" dirty="0"/>
              <a:t>Cons</a:t>
            </a:r>
          </a:p>
          <a:p>
            <a:pPr lvl="2">
              <a:lnSpc>
                <a:spcPct val="100000"/>
              </a:lnSpc>
              <a:spcBef>
                <a:spcPts val="267"/>
              </a:spcBef>
            </a:pPr>
            <a:r>
              <a:rPr lang="en-US" sz="1733" dirty="0"/>
              <a:t>Out of band key distribution</a:t>
            </a:r>
          </a:p>
          <a:p>
            <a:pPr lvl="2">
              <a:lnSpc>
                <a:spcPct val="100000"/>
              </a:lnSpc>
              <a:spcBef>
                <a:spcPts val="267"/>
              </a:spcBef>
            </a:pPr>
            <a:r>
              <a:rPr lang="en-US" sz="1733" dirty="0"/>
              <a:t>Doesn’t scale well</a:t>
            </a:r>
          </a:p>
          <a:p>
            <a:pPr lvl="2">
              <a:lnSpc>
                <a:spcPct val="100000"/>
              </a:lnSpc>
              <a:spcBef>
                <a:spcPts val="267"/>
              </a:spcBef>
            </a:pPr>
            <a:r>
              <a:rPr lang="en-US" sz="1733" dirty="0"/>
              <a:t>Doesn’t provide non-repudiation</a:t>
            </a:r>
          </a:p>
          <a:p>
            <a:pPr lvl="1">
              <a:lnSpc>
                <a:spcPct val="100000"/>
              </a:lnSpc>
              <a:spcBef>
                <a:spcPts val="267"/>
              </a:spcBef>
            </a:pPr>
            <a:r>
              <a:rPr lang="en-US" sz="1733" dirty="0"/>
              <a:t>Can be called “Secret,”  “Private,” “Shared,” or “Session” Key</a:t>
            </a:r>
          </a:p>
          <a:p>
            <a:pPr lvl="1">
              <a:lnSpc>
                <a:spcPct val="100000"/>
              </a:lnSpc>
              <a:spcBef>
                <a:spcPts val="267"/>
              </a:spcBef>
            </a:pPr>
            <a:r>
              <a:rPr lang="en-US" sz="1733" dirty="0"/>
              <a:t>A single key is shared by both parties and is used to encrypt and decrypt</a:t>
            </a:r>
          </a:p>
          <a:p>
            <a:pPr lvl="1">
              <a:lnSpc>
                <a:spcPct val="100000"/>
              </a:lnSpc>
              <a:spcBef>
                <a:spcPts val="267"/>
              </a:spcBef>
            </a:pPr>
            <a:r>
              <a:rPr lang="en-US" sz="1733" dirty="0"/>
              <a:t>Symmetric ciphers are either 	</a:t>
            </a:r>
          </a:p>
          <a:p>
            <a:pPr lvl="2">
              <a:lnSpc>
                <a:spcPct val="100000"/>
              </a:lnSpc>
              <a:spcBef>
                <a:spcPts val="267"/>
              </a:spcBef>
            </a:pPr>
            <a:r>
              <a:rPr lang="en-US" sz="1733" dirty="0"/>
              <a:t>Stream (One bit at a time)</a:t>
            </a:r>
          </a:p>
          <a:p>
            <a:pPr lvl="2">
              <a:lnSpc>
                <a:spcPct val="100000"/>
              </a:lnSpc>
              <a:spcBef>
                <a:spcPts val="267"/>
              </a:spcBef>
            </a:pPr>
            <a:r>
              <a:rPr lang="en-US" sz="1733" dirty="0"/>
              <a:t>Block (chunks of data)</a:t>
            </a:r>
          </a:p>
          <a:p>
            <a:pPr>
              <a:lnSpc>
                <a:spcPct val="100000"/>
              </a:lnSpc>
              <a:spcBef>
                <a:spcPts val="267"/>
              </a:spcBef>
            </a:pPr>
            <a:r>
              <a:rPr lang="en-US" sz="1733" dirty="0"/>
              <a:t>Asymmetric Cryptography</a:t>
            </a:r>
          </a:p>
          <a:p>
            <a:pPr lvl="1">
              <a:lnSpc>
                <a:spcPct val="100000"/>
              </a:lnSpc>
              <a:spcBef>
                <a:spcPts val="267"/>
              </a:spcBef>
            </a:pPr>
            <a:r>
              <a:rPr lang="en-US" sz="1733" dirty="0"/>
              <a:t>Every user has a “key pair” which consists of a public and a private key</a:t>
            </a:r>
          </a:p>
          <a:p>
            <a:pPr lvl="1">
              <a:lnSpc>
                <a:spcPct val="100000"/>
              </a:lnSpc>
              <a:spcBef>
                <a:spcPts val="267"/>
              </a:spcBef>
            </a:pPr>
            <a:r>
              <a:rPr lang="en-US" sz="1733" dirty="0"/>
              <a:t>Anything encrypted with one key can only be decrypted by the other.  More on this later!</a:t>
            </a:r>
          </a:p>
        </p:txBody>
      </p:sp>
    </p:spTree>
    <p:extLst>
      <p:ext uri="{BB962C8B-B14F-4D97-AF65-F5344CB8AC3E}">
        <p14:creationId xmlns:p14="http://schemas.microsoft.com/office/powerpoint/2010/main" val="1870016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4"/>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lgn="l"/>
            <a:r>
              <a:rPr lang="en-US" dirty="0"/>
              <a:t>Symmetric Cryptography:  </a:t>
            </a:r>
            <a:r>
              <a:rPr lang="en" dirty="0"/>
              <a:t>Stream vs. Block</a:t>
            </a:r>
            <a:endParaRPr sz="1600" dirty="0"/>
          </a:p>
        </p:txBody>
      </p:sp>
      <p:sp>
        <p:nvSpPr>
          <p:cNvPr id="1161" name="Google Shape;1161;p154"/>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144</a:t>
            </a:fld>
            <a:endParaRPr kern="0">
              <a:solidFill>
                <a:srgbClr val="000000"/>
              </a:solidFill>
            </a:endParaRPr>
          </a:p>
        </p:txBody>
      </p:sp>
      <p:sp>
        <p:nvSpPr>
          <p:cNvPr id="1162" name="Google Shape;1162;p154"/>
          <p:cNvSpPr txBox="1">
            <a:spLocks noGrp="1"/>
          </p:cNvSpPr>
          <p:nvPr>
            <p:ph type="body" idx="4294967295"/>
          </p:nvPr>
        </p:nvSpPr>
        <p:spPr>
          <a:xfrm>
            <a:off x="838200" y="1690725"/>
            <a:ext cx="7885600" cy="3167200"/>
          </a:xfrm>
          <a:prstGeom prst="rect">
            <a:avLst/>
          </a:prstGeom>
          <a:noFill/>
          <a:ln>
            <a:noFill/>
          </a:ln>
        </p:spPr>
        <p:txBody>
          <a:bodyPr spcFirstLastPara="1" wrap="square" lIns="100767" tIns="50367" rIns="100767" bIns="50367" anchor="t" anchorCtr="0">
            <a:noAutofit/>
          </a:bodyPr>
          <a:lstStyle/>
          <a:p>
            <a:pPr marL="524920" indent="-457189">
              <a:lnSpc>
                <a:spcPct val="90000"/>
              </a:lnSpc>
              <a:buClr>
                <a:schemeClr val="dk1"/>
              </a:buClr>
              <a:buSzPts val="2000"/>
              <a:buFont typeface="Arial" panose="020B0604020202020204" pitchFamily="34" charset="0"/>
              <a:buChar char="•"/>
            </a:pPr>
            <a:r>
              <a:rPr lang="en" sz="3200" dirty="0">
                <a:solidFill>
                  <a:schemeClr val="dk1"/>
                </a:solidFill>
                <a:latin typeface="Calibri"/>
                <a:ea typeface="Calibri"/>
                <a:cs typeface="Calibri"/>
                <a:sym typeface="Calibri"/>
              </a:rPr>
              <a:t>Stream Ciphers encrypt one bit (up to one byte) of data at a time.</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Transposition, Substitution, XOR</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Very fast and efficient</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Not as Secure</a:t>
            </a:r>
            <a:endParaRPr dirty="0"/>
          </a:p>
          <a:p>
            <a:pPr marL="795847" lvl="1" indent="-380990">
              <a:lnSpc>
                <a:spcPct val="90000"/>
              </a:lnSpc>
              <a:spcBef>
                <a:spcPts val="400"/>
              </a:spcBef>
              <a:buClr>
                <a:schemeClr val="dk1"/>
              </a:buClr>
              <a:buSzPts val="1700"/>
              <a:buFont typeface="Arial" panose="020B0604020202020204" pitchFamily="34" charset="0"/>
              <a:buChar char="•"/>
            </a:pPr>
            <a:r>
              <a:rPr lang="en" sz="2400" dirty="0">
                <a:solidFill>
                  <a:schemeClr val="dk1"/>
                </a:solidFill>
                <a:latin typeface="Calibri"/>
                <a:ea typeface="Calibri"/>
                <a:cs typeface="Calibri"/>
                <a:sym typeface="Calibri"/>
              </a:rPr>
              <a:t>RC-4 is the only stream cipher necessary for the test</a:t>
            </a:r>
            <a:endParaRPr dirty="0"/>
          </a:p>
          <a:p>
            <a:pPr marL="524920" indent="-457189">
              <a:lnSpc>
                <a:spcPct val="90000"/>
              </a:lnSpc>
              <a:spcBef>
                <a:spcPts val="933"/>
              </a:spcBef>
              <a:buClr>
                <a:schemeClr val="dk1"/>
              </a:buClr>
              <a:buSzPts val="2000"/>
              <a:buFont typeface="Arial" panose="020B0604020202020204" pitchFamily="34" charset="0"/>
              <a:buChar char="•"/>
            </a:pPr>
            <a:r>
              <a:rPr lang="en" sz="3200" dirty="0">
                <a:solidFill>
                  <a:schemeClr val="dk1"/>
                </a:solidFill>
                <a:latin typeface="Calibri"/>
                <a:ea typeface="Calibri"/>
                <a:cs typeface="Calibri"/>
                <a:sym typeface="Calibri"/>
              </a:rPr>
              <a:t>Block Ciphers chunk data into blocks.  Each chunk goes through a series of math functions called S-boxes </a:t>
            </a:r>
            <a:endParaRPr dirty="0"/>
          </a:p>
          <a:p>
            <a:pPr marL="677316" lvl="1" indent="-118530">
              <a:lnSpc>
                <a:spcPct val="90000"/>
              </a:lnSpc>
              <a:spcBef>
                <a:spcPts val="400"/>
              </a:spcBef>
              <a:spcAft>
                <a:spcPts val="2133"/>
              </a:spcAft>
              <a:buClr>
                <a:schemeClr val="dk1"/>
              </a:buClr>
              <a:buSzPts val="1700"/>
              <a:buNone/>
            </a:pPr>
            <a:endParaRPr sz="2267" dirty="0">
              <a:solidFill>
                <a:schemeClr val="dk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51"/>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lgn="l"/>
            <a:r>
              <a:rPr lang="en" dirty="0"/>
              <a:t>Stream Ciphers XOR</a:t>
            </a:r>
            <a:endParaRPr sz="1600" dirty="0"/>
          </a:p>
        </p:txBody>
      </p:sp>
      <p:sp>
        <p:nvSpPr>
          <p:cNvPr id="1136" name="Google Shape;1136;p151"/>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145</a:t>
            </a:fld>
            <a:endParaRPr kern="0">
              <a:solidFill>
                <a:srgbClr val="000000"/>
              </a:solidFill>
            </a:endParaRPr>
          </a:p>
        </p:txBody>
      </p:sp>
      <p:pic>
        <p:nvPicPr>
          <p:cNvPr id="1137" name="Google Shape;1137;p151"/>
          <p:cNvPicPr preferRelativeResize="0">
            <a:picLocks noGrp="1"/>
          </p:cNvPicPr>
          <p:nvPr>
            <p:ph type="body" idx="4294967295"/>
          </p:nvPr>
        </p:nvPicPr>
        <p:blipFill rotWithShape="1">
          <a:blip r:embed="rId3">
            <a:alphaModFix/>
          </a:blip>
          <a:srcRect/>
          <a:stretch/>
        </p:blipFill>
        <p:spPr>
          <a:xfrm>
            <a:off x="1764267" y="3928100"/>
            <a:ext cx="5632400" cy="1718800"/>
          </a:xfrm>
          <a:prstGeom prst="rect">
            <a:avLst/>
          </a:prstGeom>
          <a:noFill/>
          <a:ln>
            <a:noFill/>
          </a:ln>
        </p:spPr>
      </p:pic>
      <p:sp>
        <p:nvSpPr>
          <p:cNvPr id="1138" name="Google Shape;1138;p151"/>
          <p:cNvSpPr txBox="1"/>
          <p:nvPr/>
        </p:nvSpPr>
        <p:spPr>
          <a:xfrm>
            <a:off x="1662545" y="1960023"/>
            <a:ext cx="4038800" cy="12220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3067" kern="0">
                <a:solidFill>
                  <a:srgbClr val="000000"/>
                </a:solidFill>
                <a:latin typeface="Calibri"/>
                <a:ea typeface="Calibri"/>
                <a:cs typeface="Calibri"/>
                <a:sym typeface="Calibri"/>
              </a:rPr>
              <a:t>If Values are:</a:t>
            </a:r>
            <a:endParaRPr sz="1600" kern="0">
              <a:solidFill>
                <a:srgbClr val="000000"/>
              </a:solidFill>
              <a:latin typeface="Arial"/>
              <a:cs typeface="Arial"/>
              <a:sym typeface="Arial"/>
            </a:endParaRPr>
          </a:p>
          <a:p>
            <a:pPr defTabSz="1219170">
              <a:buClr>
                <a:srgbClr val="000000"/>
              </a:buClr>
            </a:pPr>
            <a:r>
              <a:rPr lang="en" sz="3067" kern="0">
                <a:solidFill>
                  <a:srgbClr val="000000"/>
                </a:solidFill>
                <a:latin typeface="Calibri"/>
                <a:ea typeface="Calibri"/>
                <a:cs typeface="Calibri"/>
                <a:sym typeface="Calibri"/>
              </a:rPr>
              <a:t>Alike                   </a:t>
            </a:r>
            <a:r>
              <a:rPr lang="en" sz="3067" kern="0">
                <a:solidFill>
                  <a:srgbClr val="FF0000"/>
                </a:solidFill>
                <a:latin typeface="Calibri"/>
                <a:ea typeface="Calibri"/>
                <a:cs typeface="Calibri"/>
                <a:sym typeface="Calibri"/>
              </a:rPr>
              <a:t>0</a:t>
            </a:r>
            <a:endParaRPr sz="1600" kern="0">
              <a:solidFill>
                <a:srgbClr val="000000"/>
              </a:solidFill>
              <a:latin typeface="Arial"/>
              <a:cs typeface="Arial"/>
              <a:sym typeface="Arial"/>
            </a:endParaRPr>
          </a:p>
          <a:p>
            <a:pPr defTabSz="1219170">
              <a:buClr>
                <a:srgbClr val="000000"/>
              </a:buClr>
            </a:pPr>
            <a:r>
              <a:rPr lang="en" sz="3067" kern="0">
                <a:solidFill>
                  <a:srgbClr val="000000"/>
                </a:solidFill>
                <a:latin typeface="Calibri"/>
                <a:ea typeface="Calibri"/>
                <a:cs typeface="Calibri"/>
                <a:sym typeface="Calibri"/>
              </a:rPr>
              <a:t>Different            </a:t>
            </a:r>
            <a:r>
              <a:rPr lang="en" sz="3067" kern="0">
                <a:solidFill>
                  <a:srgbClr val="FF0000"/>
                </a:solidFill>
                <a:latin typeface="Calibri"/>
                <a:ea typeface="Calibri"/>
                <a:cs typeface="Calibri"/>
                <a:sym typeface="Calibri"/>
              </a:rPr>
              <a:t>1</a:t>
            </a:r>
            <a:endParaRPr sz="1600" kern="0">
              <a:solidFill>
                <a:srgbClr val="000000"/>
              </a:solidFill>
              <a:latin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52"/>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lgn="l"/>
            <a:r>
              <a:rPr lang="en" dirty="0"/>
              <a:t>Block Ciphers</a:t>
            </a:r>
            <a:endParaRPr sz="1600" dirty="0"/>
          </a:p>
        </p:txBody>
      </p:sp>
      <p:sp>
        <p:nvSpPr>
          <p:cNvPr id="1145" name="Google Shape;1145;p15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146</a:t>
            </a:fld>
            <a:endParaRPr kern="0">
              <a:solidFill>
                <a:srgbClr val="000000"/>
              </a:solidFill>
            </a:endParaRPr>
          </a:p>
        </p:txBody>
      </p:sp>
      <p:pic>
        <p:nvPicPr>
          <p:cNvPr id="1146" name="Google Shape;1146;p152"/>
          <p:cNvPicPr preferRelativeResize="0">
            <a:picLocks noGrp="1"/>
          </p:cNvPicPr>
          <p:nvPr>
            <p:ph type="body" idx="4294967295"/>
          </p:nvPr>
        </p:nvPicPr>
        <p:blipFill rotWithShape="1">
          <a:blip r:embed="rId3">
            <a:alphaModFix/>
          </a:blip>
          <a:srcRect/>
          <a:stretch/>
        </p:blipFill>
        <p:spPr>
          <a:xfrm>
            <a:off x="707607" y="1479176"/>
            <a:ext cx="10098800" cy="39668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60"/>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lgn="l"/>
            <a:r>
              <a:rPr lang="en" dirty="0"/>
              <a:t>Common Symmetric Algorithm</a:t>
            </a:r>
            <a:r>
              <a:rPr lang="en-US" dirty="0"/>
              <a:t>s</a:t>
            </a:r>
            <a:endParaRPr sz="1600" dirty="0"/>
          </a:p>
        </p:txBody>
      </p:sp>
      <p:sp>
        <p:nvSpPr>
          <p:cNvPr id="1211" name="Google Shape;1211;p16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147</a:t>
            </a:fld>
            <a:endParaRPr kern="0">
              <a:solidFill>
                <a:srgbClr val="000000"/>
              </a:solidFill>
            </a:endParaRPr>
          </a:p>
        </p:txBody>
      </p:sp>
      <p:sp>
        <p:nvSpPr>
          <p:cNvPr id="1212" name="Google Shape;1212;p160"/>
          <p:cNvSpPr txBox="1">
            <a:spLocks noGrp="1"/>
          </p:cNvSpPr>
          <p:nvPr>
            <p:ph type="body" idx="4294967295"/>
          </p:nvPr>
        </p:nvSpPr>
        <p:spPr>
          <a:xfrm>
            <a:off x="1847269" y="1690700"/>
            <a:ext cx="3522400" cy="4101200"/>
          </a:xfrm>
          <a:prstGeom prst="rect">
            <a:avLst/>
          </a:prstGeom>
          <a:noFill/>
          <a:ln>
            <a:noFill/>
          </a:ln>
        </p:spPr>
        <p:txBody>
          <a:bodyPr spcFirstLastPara="1" wrap="square" lIns="100767" tIns="50367" rIns="100767" bIns="50367" anchor="t" anchorCtr="0">
            <a:noAutofit/>
          </a:bodyPr>
          <a:lstStyle/>
          <a:p>
            <a:pPr marL="558786" indent="-499521">
              <a:lnSpc>
                <a:spcPct val="80000"/>
              </a:lnSpc>
              <a:buClr>
                <a:schemeClr val="dk1"/>
              </a:buClr>
              <a:buSzPts val="2100"/>
              <a:buFont typeface="Arial"/>
              <a:buChar char="•"/>
            </a:pPr>
            <a:r>
              <a:rPr lang="en" sz="2800" dirty="0">
                <a:solidFill>
                  <a:schemeClr val="dk1"/>
                </a:solidFill>
                <a:latin typeface="Calibri"/>
                <a:ea typeface="Calibri"/>
                <a:cs typeface="Calibri"/>
                <a:sym typeface="Calibri"/>
              </a:rPr>
              <a:t>DES</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3DES</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AES</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RC-4</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RC-5</a:t>
            </a:r>
            <a:endParaRPr sz="1600" dirty="0"/>
          </a:p>
          <a:p>
            <a:pPr marL="558786" indent="-499521">
              <a:lnSpc>
                <a:spcPct val="80000"/>
              </a:lnSpc>
              <a:spcBef>
                <a:spcPts val="933"/>
              </a:spcBef>
              <a:buClr>
                <a:schemeClr val="dk1"/>
              </a:buClr>
              <a:buSzPts val="2100"/>
              <a:buFont typeface="Arial"/>
              <a:buChar char="•"/>
            </a:pPr>
            <a:r>
              <a:rPr lang="en" sz="2800" dirty="0">
                <a:solidFill>
                  <a:schemeClr val="dk1"/>
                </a:solidFill>
                <a:latin typeface="Calibri"/>
                <a:ea typeface="Calibri"/>
                <a:cs typeface="Calibri"/>
                <a:sym typeface="Calibri"/>
              </a:rPr>
              <a:t>Two Fish</a:t>
            </a:r>
            <a:endParaRPr sz="1600" dirty="0"/>
          </a:p>
          <a:p>
            <a:pPr marL="558786" indent="0">
              <a:lnSpc>
                <a:spcPct val="80000"/>
              </a:lnSpc>
              <a:spcBef>
                <a:spcPts val="933"/>
              </a:spcBef>
              <a:buNone/>
            </a:pPr>
            <a:endParaRPr sz="1600" dirty="0"/>
          </a:p>
          <a:p>
            <a:pPr marL="372524" indent="-304792">
              <a:lnSpc>
                <a:spcPct val="80000"/>
              </a:lnSpc>
              <a:spcBef>
                <a:spcPts val="933"/>
              </a:spcBef>
              <a:spcAft>
                <a:spcPts val="2133"/>
              </a:spcAft>
              <a:buClr>
                <a:schemeClr val="dk1"/>
              </a:buClr>
              <a:buSzPts val="2100"/>
              <a:buNone/>
            </a:pPr>
            <a:endParaRPr sz="2800" dirty="0">
              <a:solidFill>
                <a:schemeClr val="dk1"/>
              </a:solidFill>
              <a:latin typeface="Calibri"/>
              <a:ea typeface="Calibri"/>
              <a:cs typeface="Calibri"/>
              <a:sym typeface="Calibri"/>
            </a:endParaRPr>
          </a:p>
        </p:txBody>
      </p:sp>
      <p:sp>
        <p:nvSpPr>
          <p:cNvPr id="1213" name="Google Shape;1213;p160"/>
          <p:cNvSpPr txBox="1"/>
          <p:nvPr/>
        </p:nvSpPr>
        <p:spPr>
          <a:xfrm>
            <a:off x="6844067" y="1494767"/>
            <a:ext cx="3658400" cy="4159200"/>
          </a:xfrm>
          <a:prstGeom prst="rect">
            <a:avLst/>
          </a:prstGeom>
          <a:noFill/>
          <a:ln>
            <a:noFill/>
          </a:ln>
        </p:spPr>
        <p:txBody>
          <a:bodyPr spcFirstLastPara="1" wrap="square" lIns="121900" tIns="121900" rIns="121900" bIns="121900" anchor="t" anchorCtr="0">
            <a:noAutofit/>
          </a:bodyPr>
          <a:lstStyle/>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Blowfish</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IDEA</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CAST </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MARS</a:t>
            </a:r>
            <a:endParaRPr sz="1600" kern="0">
              <a:solidFill>
                <a:srgbClr val="161B25"/>
              </a:solidFill>
              <a:latin typeface="Assistant SemiBold"/>
              <a:ea typeface="Assistant SemiBold"/>
              <a:cs typeface="Assistant SemiBold"/>
              <a:sym typeface="Assistant SemiBold"/>
            </a:endParaRPr>
          </a:p>
          <a:p>
            <a:pPr marL="558786" indent="-499521" defTabSz="1219170">
              <a:lnSpc>
                <a:spcPct val="80000"/>
              </a:lnSpc>
              <a:spcBef>
                <a:spcPts val="933"/>
              </a:spcBef>
              <a:buClr>
                <a:srgbClr val="000000"/>
              </a:buClr>
              <a:buSzPts val="2100"/>
              <a:buFont typeface="Arial"/>
              <a:buChar char="•"/>
            </a:pPr>
            <a:r>
              <a:rPr lang="en" sz="2800" kern="0">
                <a:solidFill>
                  <a:srgbClr val="000000"/>
                </a:solidFill>
                <a:latin typeface="Calibri"/>
                <a:ea typeface="Calibri"/>
                <a:cs typeface="Calibri"/>
                <a:sym typeface="Calibri"/>
              </a:rPr>
              <a:t>Skipjack</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27594164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pPr lvl="0"/>
            <a:r>
              <a:rPr lang="en-US" dirty="0"/>
              <a:t>Asymmetric </a:t>
            </a:r>
            <a:r>
              <a:rPr lang="en" dirty="0"/>
              <a:t>Cryptography</a:t>
            </a:r>
            <a:r>
              <a:rPr lang="en-US" dirty="0"/>
              <a:t> </a:t>
            </a:r>
            <a:endParaRPr dirty="0"/>
          </a:p>
        </p:txBody>
      </p:sp>
    </p:spTree>
    <p:extLst>
      <p:ext uri="{BB962C8B-B14F-4D97-AF65-F5344CB8AC3E}">
        <p14:creationId xmlns:p14="http://schemas.microsoft.com/office/powerpoint/2010/main" val="7643299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56"/>
          <p:cNvSpPr txBox="1">
            <a:spLocks noGrp="1"/>
          </p:cNvSpPr>
          <p:nvPr>
            <p:ph type="title"/>
          </p:nvPr>
        </p:nvSpPr>
        <p:spPr>
          <a:prstGeom prst="rect">
            <a:avLst/>
          </a:prstGeom>
          <a:noFill/>
          <a:ln>
            <a:noFill/>
          </a:ln>
        </p:spPr>
        <p:txBody>
          <a:bodyPr spcFirstLastPara="1" wrap="square" lIns="100767" tIns="50367" rIns="100767" bIns="50367" anchor="ctr" anchorCtr="0">
            <a:noAutofit/>
          </a:bodyPr>
          <a:lstStyle/>
          <a:p>
            <a:pPr>
              <a:lnSpc>
                <a:spcPct val="90000"/>
              </a:lnSpc>
              <a:buClr>
                <a:schemeClr val="dk1"/>
              </a:buClr>
              <a:buSzPts val="3000"/>
            </a:pPr>
            <a:r>
              <a:rPr lang="en" sz="4000" b="0" dirty="0">
                <a:solidFill>
                  <a:schemeClr val="dk1"/>
                </a:solidFill>
                <a:latin typeface="Calibri"/>
                <a:ea typeface="Calibri"/>
                <a:cs typeface="Calibri"/>
                <a:sym typeface="Calibri"/>
              </a:rPr>
              <a:t>Asymmetric Cryptography</a:t>
            </a:r>
            <a:endParaRPr sz="1600" dirty="0"/>
          </a:p>
        </p:txBody>
      </p:sp>
      <p:sp>
        <p:nvSpPr>
          <p:cNvPr id="1178" name="Google Shape;1178;p156"/>
          <p:cNvSpPr txBox="1">
            <a:spLocks noGrp="1"/>
          </p:cNvSpPr>
          <p:nvPr>
            <p:ph type="body" idx="1"/>
          </p:nvPr>
        </p:nvSpPr>
        <p:spPr>
          <a:xfrm>
            <a:off x="415600" y="1543879"/>
            <a:ext cx="5435235" cy="4276555"/>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Every user has a key pair.  </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Public key is made available to anyone who requests it </a:t>
            </a:r>
            <a:endParaRPr sz="1600" dirty="0"/>
          </a:p>
          <a:p>
            <a:pPr marL="626518" lvl="1" indent="-203195">
              <a:lnSpc>
                <a:spcPct val="90000"/>
              </a:lnSpc>
              <a:spcBef>
                <a:spcPts val="400"/>
              </a:spcBef>
              <a:buClr>
                <a:schemeClr val="dk1"/>
              </a:buClr>
              <a:buSzPts val="1600"/>
              <a:buFont typeface="Arial"/>
              <a:buChar char="•"/>
            </a:pPr>
            <a:r>
              <a:rPr lang="en" sz="2133" dirty="0">
                <a:solidFill>
                  <a:schemeClr val="dk1"/>
                </a:solidFill>
                <a:latin typeface="Calibri"/>
                <a:ea typeface="Calibri"/>
                <a:cs typeface="Calibri"/>
                <a:sym typeface="Calibri"/>
              </a:rPr>
              <a:t>Private key is only available to that user and must not be disclosed or shared</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The keys are mathematically related so that anything encrypted with one key can only be decrypted by the other.</a:t>
            </a:r>
            <a:endParaRPr sz="1600" dirty="0"/>
          </a:p>
          <a:p>
            <a:pPr marL="203195" indent="-33866">
              <a:lnSpc>
                <a:spcPct val="90000"/>
              </a:lnSpc>
              <a:spcBef>
                <a:spcPts val="933"/>
              </a:spcBef>
              <a:buClr>
                <a:schemeClr val="dk1"/>
              </a:buClr>
              <a:buSzPts val="1900"/>
              <a:buNone/>
            </a:pPr>
            <a:endParaRPr sz="2533" dirty="0">
              <a:solidFill>
                <a:schemeClr val="dk1"/>
              </a:solidFill>
              <a:latin typeface="Calibri"/>
              <a:ea typeface="Calibri"/>
              <a:cs typeface="Calibri"/>
              <a:sym typeface="Calibri"/>
            </a:endParaRPr>
          </a:p>
          <a:p>
            <a:pPr marL="203195" indent="-33866">
              <a:lnSpc>
                <a:spcPct val="90000"/>
              </a:lnSpc>
              <a:spcBef>
                <a:spcPts val="933"/>
              </a:spcBef>
              <a:buClr>
                <a:schemeClr val="dk1"/>
              </a:buClr>
              <a:buSzPts val="1900"/>
              <a:buNone/>
            </a:pPr>
            <a:endParaRPr sz="2533" dirty="0">
              <a:solidFill>
                <a:schemeClr val="dk1"/>
              </a:solidFill>
              <a:latin typeface="Calibri"/>
              <a:ea typeface="Calibri"/>
              <a:cs typeface="Calibri"/>
              <a:sym typeface="Calibri"/>
            </a:endParaRPr>
          </a:p>
          <a:p>
            <a:pPr marL="626518" lvl="1" indent="-67732">
              <a:lnSpc>
                <a:spcPct val="90000"/>
              </a:lnSpc>
              <a:spcBef>
                <a:spcPts val="400"/>
              </a:spcBef>
              <a:spcAft>
                <a:spcPts val="2133"/>
              </a:spcAft>
              <a:buClr>
                <a:schemeClr val="dk1"/>
              </a:buClr>
              <a:buSzPts val="1600"/>
              <a:buNone/>
            </a:pPr>
            <a:endParaRPr sz="2133" dirty="0">
              <a:solidFill>
                <a:schemeClr val="dk1"/>
              </a:solidFill>
              <a:latin typeface="Calibri"/>
              <a:ea typeface="Calibri"/>
              <a:cs typeface="Calibri"/>
              <a:sym typeface="Calibri"/>
            </a:endParaRPr>
          </a:p>
        </p:txBody>
      </p:sp>
      <p:sp>
        <p:nvSpPr>
          <p:cNvPr id="1177" name="Google Shape;1177;p156"/>
          <p:cNvSpPr txBox="1">
            <a:spLocks noGrp="1"/>
          </p:cNvSpPr>
          <p:nvPr>
            <p:ph type="sldNum" idx="12"/>
          </p:nvPr>
        </p:nvSpPr>
        <p:spPr>
          <a:prstGeom prst="rect">
            <a:avLst/>
          </a:prstGeom>
          <a:noFill/>
          <a:ln>
            <a:noFill/>
          </a:ln>
        </p:spPr>
        <p:txBody>
          <a:bodyPr spcFirstLastPara="1" wrap="square" lIns="100767" tIns="50367" rIns="100767" bIns="50367" anchor="t" anchorCtr="0">
            <a:noAutofit/>
          </a:bodyPr>
          <a:lstStyle/>
          <a:p>
            <a:pPr algn="r" defTabSz="1219170">
              <a:buClr>
                <a:srgbClr val="000000"/>
              </a:buClr>
            </a:pPr>
            <a:fld id="{00000000-1234-1234-1234-123412341234}" type="slidenum">
              <a:rPr lang="en" sz="1867" kern="0">
                <a:solidFill>
                  <a:srgbClr val="000000"/>
                </a:solidFill>
                <a:latin typeface="Arial"/>
                <a:cs typeface="Arial"/>
                <a:sym typeface="Arial"/>
              </a:rPr>
              <a:pPr algn="r" defTabSz="1219170">
                <a:buClr>
                  <a:srgbClr val="000000"/>
                </a:buClr>
              </a:pPr>
              <a:t>149</a:t>
            </a:fld>
            <a:endParaRPr sz="1867" kern="0">
              <a:solidFill>
                <a:srgbClr val="000000"/>
              </a:solidFill>
              <a:latin typeface="Arial"/>
              <a:cs typeface="Arial"/>
              <a:sym typeface="Arial"/>
            </a:endParaRPr>
          </a:p>
        </p:txBody>
      </p:sp>
      <p:pic>
        <p:nvPicPr>
          <p:cNvPr id="3" name="Picture 2" descr="A close up of a sign&#10;&#10;Description generated with high confidence">
            <a:extLst>
              <a:ext uri="{FF2B5EF4-FFF2-40B4-BE49-F238E27FC236}">
                <a16:creationId xmlns:a16="http://schemas.microsoft.com/office/drawing/2014/main" id="{C559F1A8-BA74-469B-A136-0D0C42C5BD43}"/>
              </a:ext>
            </a:extLst>
          </p:cNvPr>
          <p:cNvPicPr>
            <a:picLocks noChangeAspect="1"/>
          </p:cNvPicPr>
          <p:nvPr/>
        </p:nvPicPr>
        <p:blipFill>
          <a:blip r:embed="rId3"/>
          <a:stretch>
            <a:fillRect/>
          </a:stretch>
        </p:blipFill>
        <p:spPr>
          <a:xfrm>
            <a:off x="6282874" y="1543879"/>
            <a:ext cx="5115337" cy="36159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US" dirty="0"/>
              <a:t>Understanding GRC (Governance, Risk and Compliance)</a:t>
            </a:r>
            <a:endParaRP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DBD3B1-8735-411A-8783-398DC7343611}"/>
              </a:ext>
            </a:extLst>
          </p:cNvPr>
          <p:cNvPicPr>
            <a:picLocks noChangeAspect="1"/>
          </p:cNvPicPr>
          <p:nvPr/>
        </p:nvPicPr>
        <p:blipFill>
          <a:blip r:embed="rId2"/>
          <a:stretch>
            <a:fillRect/>
          </a:stretch>
        </p:blipFill>
        <p:spPr>
          <a:xfrm>
            <a:off x="8159037" y="3631833"/>
            <a:ext cx="1901687" cy="2477420"/>
          </a:xfrm>
          <a:prstGeom prst="rect">
            <a:avLst/>
          </a:prstGeom>
        </p:spPr>
      </p:pic>
      <p:sp>
        <p:nvSpPr>
          <p:cNvPr id="2" name="Title 1">
            <a:extLst>
              <a:ext uri="{FF2B5EF4-FFF2-40B4-BE49-F238E27FC236}">
                <a16:creationId xmlns:a16="http://schemas.microsoft.com/office/drawing/2014/main" id="{F8B9DB5E-0F42-48F2-AA99-B002BCF29A24}"/>
              </a:ext>
            </a:extLst>
          </p:cNvPr>
          <p:cNvSpPr>
            <a:spLocks noGrp="1"/>
          </p:cNvSpPr>
          <p:nvPr>
            <p:ph type="title"/>
          </p:nvPr>
        </p:nvSpPr>
        <p:spPr>
          <a:xfrm>
            <a:off x="838200" y="365125"/>
            <a:ext cx="10515600" cy="1325600"/>
          </a:xfrm>
        </p:spPr>
        <p:txBody>
          <a:bodyPr/>
          <a:lstStyle/>
          <a:p>
            <a:pPr algn="l"/>
            <a:r>
              <a:rPr lang="en-US" dirty="0"/>
              <a:t>Privacy through Asymmetric Cryptography</a:t>
            </a:r>
          </a:p>
        </p:txBody>
      </p:sp>
      <p:pic>
        <p:nvPicPr>
          <p:cNvPr id="4" name="Picture 3">
            <a:extLst>
              <a:ext uri="{FF2B5EF4-FFF2-40B4-BE49-F238E27FC236}">
                <a16:creationId xmlns:a16="http://schemas.microsoft.com/office/drawing/2014/main" id="{D2D8A5BB-F20A-41B8-8877-AC3559BC1FD5}"/>
              </a:ext>
            </a:extLst>
          </p:cNvPr>
          <p:cNvPicPr>
            <a:picLocks noChangeAspect="1"/>
          </p:cNvPicPr>
          <p:nvPr/>
        </p:nvPicPr>
        <p:blipFill>
          <a:blip r:embed="rId3"/>
          <a:stretch>
            <a:fillRect/>
          </a:stretch>
        </p:blipFill>
        <p:spPr>
          <a:xfrm>
            <a:off x="2226080" y="4134920"/>
            <a:ext cx="2628805" cy="2113480"/>
          </a:xfrm>
          <a:prstGeom prst="rect">
            <a:avLst/>
          </a:prstGeom>
        </p:spPr>
      </p:pic>
      <p:pic>
        <p:nvPicPr>
          <p:cNvPr id="5" name="Picture 4">
            <a:extLst>
              <a:ext uri="{FF2B5EF4-FFF2-40B4-BE49-F238E27FC236}">
                <a16:creationId xmlns:a16="http://schemas.microsoft.com/office/drawing/2014/main" id="{5FA9A86E-7F0A-4328-9DB3-14694D6696FB}"/>
              </a:ext>
            </a:extLst>
          </p:cNvPr>
          <p:cNvPicPr>
            <a:picLocks noChangeAspect="1"/>
          </p:cNvPicPr>
          <p:nvPr/>
        </p:nvPicPr>
        <p:blipFill>
          <a:blip r:embed="rId4"/>
          <a:stretch>
            <a:fillRect/>
          </a:stretch>
        </p:blipFill>
        <p:spPr>
          <a:xfrm>
            <a:off x="2537548" y="2121089"/>
            <a:ext cx="2471987" cy="1681216"/>
          </a:xfrm>
          <a:prstGeom prst="rect">
            <a:avLst/>
          </a:prstGeom>
        </p:spPr>
      </p:pic>
      <p:pic>
        <p:nvPicPr>
          <p:cNvPr id="6" name="Picture 5">
            <a:extLst>
              <a:ext uri="{FF2B5EF4-FFF2-40B4-BE49-F238E27FC236}">
                <a16:creationId xmlns:a16="http://schemas.microsoft.com/office/drawing/2014/main" id="{FE53C485-5E8A-4B3C-808C-BB91BA7FA22D}"/>
              </a:ext>
            </a:extLst>
          </p:cNvPr>
          <p:cNvPicPr>
            <a:picLocks noChangeAspect="1"/>
          </p:cNvPicPr>
          <p:nvPr/>
        </p:nvPicPr>
        <p:blipFill>
          <a:blip r:embed="rId5"/>
          <a:stretch>
            <a:fillRect/>
          </a:stretch>
        </p:blipFill>
        <p:spPr>
          <a:xfrm>
            <a:off x="8253842" y="1690726"/>
            <a:ext cx="1712079" cy="2316959"/>
          </a:xfrm>
          <a:prstGeom prst="rect">
            <a:avLst/>
          </a:prstGeom>
        </p:spPr>
      </p:pic>
      <p:sp>
        <p:nvSpPr>
          <p:cNvPr id="8" name="Arrow: Right 7">
            <a:extLst>
              <a:ext uri="{FF2B5EF4-FFF2-40B4-BE49-F238E27FC236}">
                <a16:creationId xmlns:a16="http://schemas.microsoft.com/office/drawing/2014/main" id="{E928B2C6-E8B5-447C-85B1-A3B90B77347F}"/>
              </a:ext>
            </a:extLst>
          </p:cNvPr>
          <p:cNvSpPr/>
          <p:nvPr/>
        </p:nvSpPr>
        <p:spPr>
          <a:xfrm>
            <a:off x="5102101" y="2673228"/>
            <a:ext cx="2849204"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9" name="TextBox 8">
            <a:extLst>
              <a:ext uri="{FF2B5EF4-FFF2-40B4-BE49-F238E27FC236}">
                <a16:creationId xmlns:a16="http://schemas.microsoft.com/office/drawing/2014/main" id="{B0874970-0B3C-4BF5-B9DB-6946378A4984}"/>
              </a:ext>
            </a:extLst>
          </p:cNvPr>
          <p:cNvSpPr txBox="1"/>
          <p:nvPr/>
        </p:nvSpPr>
        <p:spPr>
          <a:xfrm>
            <a:off x="2826849" y="1867247"/>
            <a:ext cx="1531079"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Receiver’s</a:t>
            </a:r>
          </a:p>
        </p:txBody>
      </p:sp>
      <p:sp>
        <p:nvSpPr>
          <p:cNvPr id="10" name="TextBox 9">
            <a:extLst>
              <a:ext uri="{FF2B5EF4-FFF2-40B4-BE49-F238E27FC236}">
                <a16:creationId xmlns:a16="http://schemas.microsoft.com/office/drawing/2014/main" id="{2AE7658B-5481-4A7F-A70C-E8BB0B572455}"/>
              </a:ext>
            </a:extLst>
          </p:cNvPr>
          <p:cNvSpPr txBox="1"/>
          <p:nvPr/>
        </p:nvSpPr>
        <p:spPr>
          <a:xfrm>
            <a:off x="2645694" y="3872253"/>
            <a:ext cx="1531079"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Receiver’s</a:t>
            </a:r>
          </a:p>
        </p:txBody>
      </p:sp>
      <p:sp>
        <p:nvSpPr>
          <p:cNvPr id="11" name="Arrow: Right 10">
            <a:extLst>
              <a:ext uri="{FF2B5EF4-FFF2-40B4-BE49-F238E27FC236}">
                <a16:creationId xmlns:a16="http://schemas.microsoft.com/office/drawing/2014/main" id="{73D64026-5C2C-460A-AC4A-F5439CB1283A}"/>
              </a:ext>
            </a:extLst>
          </p:cNvPr>
          <p:cNvSpPr/>
          <p:nvPr/>
        </p:nvSpPr>
        <p:spPr>
          <a:xfrm>
            <a:off x="5102101" y="4582308"/>
            <a:ext cx="2849204"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7C83D6A-BE6D-4691-8CE6-4F16FE63C8E2}"/>
              </a:ext>
            </a:extLst>
          </p:cNvPr>
          <p:cNvSpPr txBox="1"/>
          <p:nvPr/>
        </p:nvSpPr>
        <p:spPr>
          <a:xfrm>
            <a:off x="866057" y="2072433"/>
            <a:ext cx="1736487" cy="1528945"/>
          </a:xfrm>
          <a:prstGeom prst="rect">
            <a:avLst/>
          </a:prstGeom>
          <a:noFill/>
        </p:spPr>
        <p:txBody>
          <a:bodyPr wrap="square" rtlCol="0">
            <a:spAutoFit/>
          </a:bodyPr>
          <a:lstStyle/>
          <a:p>
            <a:pPr defTabSz="1219170">
              <a:buClr>
                <a:srgbClr val="000000"/>
              </a:buClr>
            </a:pPr>
            <a:r>
              <a:rPr lang="en-US" sz="1867" b="1" kern="0" dirty="0">
                <a:solidFill>
                  <a:srgbClr val="000000"/>
                </a:solidFill>
                <a:latin typeface="Arial"/>
                <a:cs typeface="Arial"/>
                <a:sym typeface="Arial"/>
              </a:rPr>
              <a:t>Sender</a:t>
            </a:r>
            <a:r>
              <a:rPr lang="en-US" sz="1867" kern="0" dirty="0">
                <a:solidFill>
                  <a:srgbClr val="000000"/>
                </a:solidFill>
                <a:latin typeface="Arial"/>
                <a:cs typeface="Arial"/>
                <a:sym typeface="Arial"/>
              </a:rPr>
              <a:t> encrypts message with </a:t>
            </a:r>
            <a:r>
              <a:rPr lang="en-US" sz="1867" b="1" kern="0" dirty="0">
                <a:solidFill>
                  <a:srgbClr val="000000"/>
                </a:solidFill>
                <a:latin typeface="Arial"/>
                <a:cs typeface="Arial"/>
                <a:sym typeface="Arial"/>
              </a:rPr>
              <a:t>receiver’s</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Public Key</a:t>
            </a:r>
          </a:p>
        </p:txBody>
      </p:sp>
      <p:sp>
        <p:nvSpPr>
          <p:cNvPr id="13" name="TextBox 12">
            <a:extLst>
              <a:ext uri="{FF2B5EF4-FFF2-40B4-BE49-F238E27FC236}">
                <a16:creationId xmlns:a16="http://schemas.microsoft.com/office/drawing/2014/main" id="{F0E5C8E2-695E-4312-978A-72F4941C16A9}"/>
              </a:ext>
            </a:extLst>
          </p:cNvPr>
          <p:cNvSpPr txBox="1"/>
          <p:nvPr/>
        </p:nvSpPr>
        <p:spPr>
          <a:xfrm>
            <a:off x="772338" y="4007685"/>
            <a:ext cx="1736487" cy="1528945"/>
          </a:xfrm>
          <a:prstGeom prst="rect">
            <a:avLst/>
          </a:prstGeom>
          <a:noFill/>
        </p:spPr>
        <p:txBody>
          <a:bodyPr wrap="square" rtlCol="0">
            <a:spAutoFit/>
          </a:bodyPr>
          <a:lstStyle/>
          <a:p>
            <a:pPr defTabSz="1219170">
              <a:buClr>
                <a:srgbClr val="000000"/>
              </a:buClr>
            </a:pPr>
            <a:r>
              <a:rPr lang="en-US" sz="1867" b="1" kern="0" dirty="0">
                <a:solidFill>
                  <a:srgbClr val="000000"/>
                </a:solidFill>
                <a:latin typeface="Arial"/>
                <a:cs typeface="Arial"/>
                <a:sym typeface="Arial"/>
              </a:rPr>
              <a:t>Receiver</a:t>
            </a:r>
            <a:r>
              <a:rPr lang="en-US" sz="1867" kern="0" dirty="0">
                <a:solidFill>
                  <a:srgbClr val="000000"/>
                </a:solidFill>
                <a:latin typeface="Arial"/>
                <a:cs typeface="Arial"/>
                <a:sym typeface="Arial"/>
              </a:rPr>
              <a:t> decrypts message with </a:t>
            </a:r>
            <a:r>
              <a:rPr lang="en-US" sz="1867" b="1" kern="0" dirty="0">
                <a:solidFill>
                  <a:srgbClr val="000000"/>
                </a:solidFill>
                <a:latin typeface="Arial"/>
                <a:cs typeface="Arial"/>
                <a:sym typeface="Arial"/>
              </a:rPr>
              <a:t>receiver’s</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Private Key</a:t>
            </a:r>
          </a:p>
        </p:txBody>
      </p:sp>
      <p:sp>
        <p:nvSpPr>
          <p:cNvPr id="14" name="TextBox 13">
            <a:extLst>
              <a:ext uri="{FF2B5EF4-FFF2-40B4-BE49-F238E27FC236}">
                <a16:creationId xmlns:a16="http://schemas.microsoft.com/office/drawing/2014/main" id="{FF4DF2D2-3460-455E-9267-FD93713C6B52}"/>
              </a:ext>
            </a:extLst>
          </p:cNvPr>
          <p:cNvSpPr txBox="1"/>
          <p:nvPr/>
        </p:nvSpPr>
        <p:spPr>
          <a:xfrm>
            <a:off x="10094842" y="2438835"/>
            <a:ext cx="1441175" cy="666977"/>
          </a:xfrm>
          <a:prstGeom prst="rect">
            <a:avLst/>
          </a:prstGeom>
          <a:noFill/>
        </p:spPr>
        <p:txBody>
          <a:bodyPr wrap="square" rtlCol="0">
            <a:spAutoFit/>
          </a:bodyPr>
          <a:lstStyle/>
          <a:p>
            <a:pPr defTabSz="1219170">
              <a:buClr>
                <a:srgbClr val="000000"/>
              </a:buClr>
            </a:pPr>
            <a:r>
              <a:rPr lang="en-US" sz="1867" kern="0" dirty="0" err="1">
                <a:solidFill>
                  <a:srgbClr val="000000"/>
                </a:solidFill>
                <a:latin typeface="Arial"/>
                <a:cs typeface="Arial"/>
                <a:sym typeface="Arial"/>
              </a:rPr>
              <a:t>EncryptedMessage</a:t>
            </a:r>
            <a:endParaRPr lang="en-US" sz="1867" kern="0" dirty="0">
              <a:solidFill>
                <a:srgbClr val="000000"/>
              </a:solidFill>
              <a:latin typeface="Arial"/>
              <a:cs typeface="Arial"/>
              <a:sym typeface="Arial"/>
            </a:endParaRPr>
          </a:p>
        </p:txBody>
      </p:sp>
      <p:sp>
        <p:nvSpPr>
          <p:cNvPr id="15" name="TextBox 14">
            <a:extLst>
              <a:ext uri="{FF2B5EF4-FFF2-40B4-BE49-F238E27FC236}">
                <a16:creationId xmlns:a16="http://schemas.microsoft.com/office/drawing/2014/main" id="{9CCE8ECF-0501-4E0F-B6DA-34512018667A}"/>
              </a:ext>
            </a:extLst>
          </p:cNvPr>
          <p:cNvSpPr txBox="1"/>
          <p:nvPr/>
        </p:nvSpPr>
        <p:spPr>
          <a:xfrm>
            <a:off x="10094843" y="4582308"/>
            <a:ext cx="1494184"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Decrypted Message</a:t>
            </a:r>
          </a:p>
        </p:txBody>
      </p:sp>
    </p:spTree>
    <p:extLst>
      <p:ext uri="{BB962C8B-B14F-4D97-AF65-F5344CB8AC3E}">
        <p14:creationId xmlns:p14="http://schemas.microsoft.com/office/powerpoint/2010/main" val="21092587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DBD3B1-8735-411A-8783-398DC7343611}"/>
              </a:ext>
            </a:extLst>
          </p:cNvPr>
          <p:cNvPicPr>
            <a:picLocks noChangeAspect="1"/>
          </p:cNvPicPr>
          <p:nvPr/>
        </p:nvPicPr>
        <p:blipFill>
          <a:blip r:embed="rId3"/>
          <a:stretch>
            <a:fillRect/>
          </a:stretch>
        </p:blipFill>
        <p:spPr>
          <a:xfrm>
            <a:off x="9004065" y="1487527"/>
            <a:ext cx="1723504" cy="2371403"/>
          </a:xfrm>
          <a:prstGeom prst="rect">
            <a:avLst/>
          </a:prstGeom>
        </p:spPr>
      </p:pic>
      <p:sp>
        <p:nvSpPr>
          <p:cNvPr id="2" name="Title 1">
            <a:extLst>
              <a:ext uri="{FF2B5EF4-FFF2-40B4-BE49-F238E27FC236}">
                <a16:creationId xmlns:a16="http://schemas.microsoft.com/office/drawing/2014/main" id="{F8B9DB5E-0F42-48F2-AA99-B002BCF29A24}"/>
              </a:ext>
            </a:extLst>
          </p:cNvPr>
          <p:cNvSpPr>
            <a:spLocks noGrp="1"/>
          </p:cNvSpPr>
          <p:nvPr>
            <p:ph type="title"/>
          </p:nvPr>
        </p:nvSpPr>
        <p:spPr>
          <a:xfrm>
            <a:off x="838200" y="365125"/>
            <a:ext cx="10515600" cy="1325600"/>
          </a:xfrm>
        </p:spPr>
        <p:txBody>
          <a:bodyPr/>
          <a:lstStyle/>
          <a:p>
            <a:pPr algn="l"/>
            <a:r>
              <a:rPr lang="en-US" dirty="0"/>
              <a:t>Authenticity through Asymmetric Cryptography</a:t>
            </a:r>
          </a:p>
        </p:txBody>
      </p:sp>
      <p:pic>
        <p:nvPicPr>
          <p:cNvPr id="4" name="Picture 3">
            <a:extLst>
              <a:ext uri="{FF2B5EF4-FFF2-40B4-BE49-F238E27FC236}">
                <a16:creationId xmlns:a16="http://schemas.microsoft.com/office/drawing/2014/main" id="{D2D8A5BB-F20A-41B8-8877-AC3559BC1FD5}"/>
              </a:ext>
            </a:extLst>
          </p:cNvPr>
          <p:cNvPicPr>
            <a:picLocks noChangeAspect="1"/>
          </p:cNvPicPr>
          <p:nvPr/>
        </p:nvPicPr>
        <p:blipFill>
          <a:blip r:embed="rId4"/>
          <a:stretch>
            <a:fillRect/>
          </a:stretch>
        </p:blipFill>
        <p:spPr>
          <a:xfrm>
            <a:off x="2326183" y="2079776"/>
            <a:ext cx="2628805" cy="2113480"/>
          </a:xfrm>
          <a:prstGeom prst="rect">
            <a:avLst/>
          </a:prstGeom>
        </p:spPr>
      </p:pic>
      <p:pic>
        <p:nvPicPr>
          <p:cNvPr id="5" name="Picture 4">
            <a:extLst>
              <a:ext uri="{FF2B5EF4-FFF2-40B4-BE49-F238E27FC236}">
                <a16:creationId xmlns:a16="http://schemas.microsoft.com/office/drawing/2014/main" id="{5FA9A86E-7F0A-4328-9DB3-14694D6696FB}"/>
              </a:ext>
            </a:extLst>
          </p:cNvPr>
          <p:cNvPicPr>
            <a:picLocks noChangeAspect="1"/>
          </p:cNvPicPr>
          <p:nvPr/>
        </p:nvPicPr>
        <p:blipFill>
          <a:blip r:embed="rId5"/>
          <a:stretch>
            <a:fillRect/>
          </a:stretch>
        </p:blipFill>
        <p:spPr>
          <a:xfrm>
            <a:off x="2474961" y="4193256"/>
            <a:ext cx="2471987" cy="1681216"/>
          </a:xfrm>
          <a:prstGeom prst="rect">
            <a:avLst/>
          </a:prstGeom>
        </p:spPr>
      </p:pic>
      <p:pic>
        <p:nvPicPr>
          <p:cNvPr id="6" name="Picture 5">
            <a:extLst>
              <a:ext uri="{FF2B5EF4-FFF2-40B4-BE49-F238E27FC236}">
                <a16:creationId xmlns:a16="http://schemas.microsoft.com/office/drawing/2014/main" id="{FE53C485-5E8A-4B3C-808C-BB91BA7FA22D}"/>
              </a:ext>
            </a:extLst>
          </p:cNvPr>
          <p:cNvPicPr>
            <a:picLocks noChangeAspect="1"/>
          </p:cNvPicPr>
          <p:nvPr/>
        </p:nvPicPr>
        <p:blipFill>
          <a:blip r:embed="rId6"/>
          <a:stretch>
            <a:fillRect/>
          </a:stretch>
        </p:blipFill>
        <p:spPr>
          <a:xfrm>
            <a:off x="10158185" y="3105933"/>
            <a:ext cx="363276" cy="533481"/>
          </a:xfrm>
          <a:prstGeom prst="rect">
            <a:avLst/>
          </a:prstGeom>
        </p:spPr>
      </p:pic>
      <p:sp>
        <p:nvSpPr>
          <p:cNvPr id="8" name="Arrow: Right 7">
            <a:extLst>
              <a:ext uri="{FF2B5EF4-FFF2-40B4-BE49-F238E27FC236}">
                <a16:creationId xmlns:a16="http://schemas.microsoft.com/office/drawing/2014/main" id="{E928B2C6-E8B5-447C-85B1-A3B90B77347F}"/>
              </a:ext>
            </a:extLst>
          </p:cNvPr>
          <p:cNvSpPr/>
          <p:nvPr/>
        </p:nvSpPr>
        <p:spPr>
          <a:xfrm>
            <a:off x="5102100" y="2673228"/>
            <a:ext cx="3657600"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9" name="TextBox 8">
            <a:extLst>
              <a:ext uri="{FF2B5EF4-FFF2-40B4-BE49-F238E27FC236}">
                <a16:creationId xmlns:a16="http://schemas.microsoft.com/office/drawing/2014/main" id="{B0874970-0B3C-4BF5-B9DB-6946378A4984}"/>
              </a:ext>
            </a:extLst>
          </p:cNvPr>
          <p:cNvSpPr txBox="1"/>
          <p:nvPr/>
        </p:nvSpPr>
        <p:spPr>
          <a:xfrm>
            <a:off x="2641943" y="1614839"/>
            <a:ext cx="1531079"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Sender’s Private</a:t>
            </a:r>
          </a:p>
        </p:txBody>
      </p:sp>
      <p:sp>
        <p:nvSpPr>
          <p:cNvPr id="10" name="TextBox 9">
            <a:extLst>
              <a:ext uri="{FF2B5EF4-FFF2-40B4-BE49-F238E27FC236}">
                <a16:creationId xmlns:a16="http://schemas.microsoft.com/office/drawing/2014/main" id="{2AE7658B-5481-4A7F-A70C-E8BB0B572455}"/>
              </a:ext>
            </a:extLst>
          </p:cNvPr>
          <p:cNvSpPr txBox="1"/>
          <p:nvPr/>
        </p:nvSpPr>
        <p:spPr>
          <a:xfrm>
            <a:off x="2571353" y="4063586"/>
            <a:ext cx="1531079" cy="666977"/>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Sender’s Public</a:t>
            </a:r>
          </a:p>
        </p:txBody>
      </p:sp>
      <p:sp>
        <p:nvSpPr>
          <p:cNvPr id="11" name="Arrow: Right 10">
            <a:extLst>
              <a:ext uri="{FF2B5EF4-FFF2-40B4-BE49-F238E27FC236}">
                <a16:creationId xmlns:a16="http://schemas.microsoft.com/office/drawing/2014/main" id="{73D64026-5C2C-460A-AC4A-F5439CB1283A}"/>
              </a:ext>
            </a:extLst>
          </p:cNvPr>
          <p:cNvSpPr/>
          <p:nvPr/>
        </p:nvSpPr>
        <p:spPr>
          <a:xfrm>
            <a:off x="5102100" y="4582308"/>
            <a:ext cx="3657600" cy="357808"/>
          </a:xfrm>
          <a:prstGeom prst="rightArrow">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12" name="TextBox 11">
            <a:extLst>
              <a:ext uri="{FF2B5EF4-FFF2-40B4-BE49-F238E27FC236}">
                <a16:creationId xmlns:a16="http://schemas.microsoft.com/office/drawing/2014/main" id="{87C83D6A-BE6D-4691-8CE6-4F16FE63C8E2}"/>
              </a:ext>
            </a:extLst>
          </p:cNvPr>
          <p:cNvSpPr txBox="1"/>
          <p:nvPr/>
        </p:nvSpPr>
        <p:spPr>
          <a:xfrm>
            <a:off x="647030" y="1713060"/>
            <a:ext cx="2049989" cy="1815882"/>
          </a:xfrm>
          <a:prstGeom prst="rect">
            <a:avLst/>
          </a:prstGeom>
          <a:noFill/>
        </p:spPr>
        <p:txBody>
          <a:bodyPr wrap="square" rtlCol="0">
            <a:spAutoFit/>
          </a:bodyPr>
          <a:lstStyle/>
          <a:p>
            <a:pPr defTabSz="1219170">
              <a:buClr>
                <a:srgbClr val="000000"/>
              </a:buClr>
            </a:pPr>
            <a:r>
              <a:rPr lang="en-US" sz="1600" b="1" kern="0" dirty="0">
                <a:solidFill>
                  <a:srgbClr val="000000"/>
                </a:solidFill>
                <a:latin typeface="Arial"/>
                <a:cs typeface="Arial"/>
                <a:sym typeface="Arial"/>
              </a:rPr>
              <a:t>Sender</a:t>
            </a:r>
            <a:r>
              <a:rPr lang="en-US" sz="1600" kern="0" dirty="0">
                <a:solidFill>
                  <a:srgbClr val="000000"/>
                </a:solidFill>
                <a:latin typeface="Arial"/>
                <a:cs typeface="Arial"/>
                <a:sym typeface="Arial"/>
              </a:rPr>
              <a:t> encrypts something small and meaningless (timestamp) to an attacker with </a:t>
            </a:r>
            <a:r>
              <a:rPr lang="en-US" sz="1600" b="1" kern="0" dirty="0">
                <a:solidFill>
                  <a:srgbClr val="000000"/>
                </a:solidFill>
                <a:latin typeface="Arial"/>
                <a:cs typeface="Arial"/>
                <a:sym typeface="Arial"/>
              </a:rPr>
              <a:t>Sender’s Private Key</a:t>
            </a:r>
            <a:endParaRPr lang="en-US" sz="1600"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F0E5C8E2-695E-4312-978A-72F4941C16A9}"/>
              </a:ext>
            </a:extLst>
          </p:cNvPr>
          <p:cNvSpPr txBox="1"/>
          <p:nvPr/>
        </p:nvSpPr>
        <p:spPr>
          <a:xfrm>
            <a:off x="514514" y="3926436"/>
            <a:ext cx="1901687" cy="1979516"/>
          </a:xfrm>
          <a:prstGeom prst="rect">
            <a:avLst/>
          </a:prstGeom>
          <a:noFill/>
        </p:spPr>
        <p:txBody>
          <a:bodyPr wrap="square" rtlCol="0">
            <a:spAutoFit/>
          </a:bodyPr>
          <a:lstStyle/>
          <a:p>
            <a:pPr defTabSz="1219170">
              <a:buClr>
                <a:srgbClr val="000000"/>
              </a:buClr>
            </a:pPr>
            <a:r>
              <a:rPr lang="en-US" sz="1533" b="1" kern="0" dirty="0">
                <a:solidFill>
                  <a:srgbClr val="000000"/>
                </a:solidFill>
                <a:latin typeface="Arial"/>
                <a:cs typeface="Arial"/>
                <a:sym typeface="Arial"/>
              </a:rPr>
              <a:t>Receiver</a:t>
            </a:r>
            <a:r>
              <a:rPr lang="en-US" sz="1533" kern="0" dirty="0">
                <a:solidFill>
                  <a:srgbClr val="000000"/>
                </a:solidFill>
                <a:latin typeface="Arial"/>
                <a:cs typeface="Arial"/>
                <a:sym typeface="Arial"/>
              </a:rPr>
              <a:t> decrypts timestamp with </a:t>
            </a:r>
            <a:r>
              <a:rPr lang="en-US" sz="1533" b="1" kern="0" dirty="0">
                <a:solidFill>
                  <a:srgbClr val="000000"/>
                </a:solidFill>
                <a:latin typeface="Arial"/>
                <a:cs typeface="Arial"/>
                <a:sym typeface="Arial"/>
              </a:rPr>
              <a:t>Sender’s</a:t>
            </a:r>
            <a:r>
              <a:rPr lang="en-US" sz="1533" kern="0" dirty="0">
                <a:solidFill>
                  <a:srgbClr val="000000"/>
                </a:solidFill>
                <a:latin typeface="Arial"/>
                <a:cs typeface="Arial"/>
                <a:sym typeface="Arial"/>
              </a:rPr>
              <a:t> </a:t>
            </a:r>
          </a:p>
          <a:p>
            <a:pPr defTabSz="1219170">
              <a:buClr>
                <a:srgbClr val="000000"/>
              </a:buClr>
            </a:pPr>
            <a:r>
              <a:rPr lang="en-US" sz="1533" kern="0" dirty="0">
                <a:solidFill>
                  <a:srgbClr val="000000"/>
                </a:solidFill>
                <a:latin typeface="Arial"/>
                <a:cs typeface="Arial"/>
                <a:sym typeface="Arial"/>
              </a:rPr>
              <a:t>Public Key, proving it had to have been encrypted by Sender’s private key</a:t>
            </a:r>
          </a:p>
        </p:txBody>
      </p:sp>
      <p:sp>
        <p:nvSpPr>
          <p:cNvPr id="3" name="TextBox 2">
            <a:extLst>
              <a:ext uri="{FF2B5EF4-FFF2-40B4-BE49-F238E27FC236}">
                <a16:creationId xmlns:a16="http://schemas.microsoft.com/office/drawing/2014/main" id="{E7513A64-4E33-4EB2-81B0-5855BA487448}"/>
              </a:ext>
            </a:extLst>
          </p:cNvPr>
          <p:cNvSpPr txBox="1"/>
          <p:nvPr/>
        </p:nvSpPr>
        <p:spPr>
          <a:xfrm>
            <a:off x="10581860" y="2113468"/>
            <a:ext cx="1351723" cy="502573"/>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Timestamp, (not message)</a:t>
            </a:r>
          </a:p>
        </p:txBody>
      </p:sp>
      <p:sp>
        <p:nvSpPr>
          <p:cNvPr id="14" name="TextBox 13">
            <a:extLst>
              <a:ext uri="{FF2B5EF4-FFF2-40B4-BE49-F238E27FC236}">
                <a16:creationId xmlns:a16="http://schemas.microsoft.com/office/drawing/2014/main" id="{94FF7D8C-25BD-414D-86CD-C33EABCF8418}"/>
              </a:ext>
            </a:extLst>
          </p:cNvPr>
          <p:cNvSpPr txBox="1"/>
          <p:nvPr/>
        </p:nvSpPr>
        <p:spPr>
          <a:xfrm>
            <a:off x="10598425" y="4320697"/>
            <a:ext cx="1351723" cy="502573"/>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Timestamp, (not message)</a:t>
            </a:r>
          </a:p>
        </p:txBody>
      </p:sp>
      <p:cxnSp>
        <p:nvCxnSpPr>
          <p:cNvPr id="16" name="Straight Arrow Connector 15">
            <a:extLst>
              <a:ext uri="{FF2B5EF4-FFF2-40B4-BE49-F238E27FC236}">
                <a16:creationId xmlns:a16="http://schemas.microsoft.com/office/drawing/2014/main" id="{9C6D2A48-A57B-4EAD-9145-AFD4DE16611D}"/>
              </a:ext>
            </a:extLst>
          </p:cNvPr>
          <p:cNvCxnSpPr>
            <a:endCxn id="6" idx="3"/>
          </p:cNvCxnSpPr>
          <p:nvPr/>
        </p:nvCxnSpPr>
        <p:spPr>
          <a:xfrm flipH="1">
            <a:off x="10521460" y="2743201"/>
            <a:ext cx="497723" cy="629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40E020C-D26C-428B-B5A4-3053F16F2B46}"/>
              </a:ext>
            </a:extLst>
          </p:cNvPr>
          <p:cNvPicPr>
            <a:picLocks noChangeAspect="1"/>
          </p:cNvPicPr>
          <p:nvPr/>
        </p:nvPicPr>
        <p:blipFill>
          <a:blip r:embed="rId3"/>
          <a:stretch>
            <a:fillRect/>
          </a:stretch>
        </p:blipFill>
        <p:spPr>
          <a:xfrm>
            <a:off x="8892156" y="3626529"/>
            <a:ext cx="1723504" cy="2371403"/>
          </a:xfrm>
          <a:prstGeom prst="rect">
            <a:avLst/>
          </a:prstGeom>
        </p:spPr>
      </p:pic>
      <p:pic>
        <p:nvPicPr>
          <p:cNvPr id="18" name="Picture 17">
            <a:extLst>
              <a:ext uri="{FF2B5EF4-FFF2-40B4-BE49-F238E27FC236}">
                <a16:creationId xmlns:a16="http://schemas.microsoft.com/office/drawing/2014/main" id="{97CEAC90-B1DA-4007-9FDE-8B4FEC33C8DF}"/>
              </a:ext>
            </a:extLst>
          </p:cNvPr>
          <p:cNvPicPr>
            <a:picLocks noChangeAspect="1"/>
          </p:cNvPicPr>
          <p:nvPr/>
        </p:nvPicPr>
        <p:blipFill>
          <a:blip r:embed="rId3"/>
          <a:stretch>
            <a:fillRect/>
          </a:stretch>
        </p:blipFill>
        <p:spPr>
          <a:xfrm>
            <a:off x="10090572" y="5133032"/>
            <a:ext cx="430888" cy="592867"/>
          </a:xfrm>
          <a:prstGeom prst="rect">
            <a:avLst/>
          </a:prstGeom>
        </p:spPr>
      </p:pic>
      <p:cxnSp>
        <p:nvCxnSpPr>
          <p:cNvPr id="19" name="Straight Arrow Connector 18">
            <a:extLst>
              <a:ext uri="{FF2B5EF4-FFF2-40B4-BE49-F238E27FC236}">
                <a16:creationId xmlns:a16="http://schemas.microsoft.com/office/drawing/2014/main" id="{43943CF5-7D85-4D2B-B7EC-5590290DB286}"/>
              </a:ext>
            </a:extLst>
          </p:cNvPr>
          <p:cNvCxnSpPr>
            <a:cxnSpLocks/>
            <a:endCxn id="18" idx="3"/>
          </p:cNvCxnSpPr>
          <p:nvPr/>
        </p:nvCxnSpPr>
        <p:spPr>
          <a:xfrm flipH="1">
            <a:off x="10521460" y="4854177"/>
            <a:ext cx="523763" cy="575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A551C3E-47AD-47C3-BB72-B2AC9614E872}"/>
              </a:ext>
            </a:extLst>
          </p:cNvPr>
          <p:cNvSpPr txBox="1"/>
          <p:nvPr/>
        </p:nvSpPr>
        <p:spPr>
          <a:xfrm>
            <a:off x="7566993" y="5748685"/>
            <a:ext cx="4492487" cy="502573"/>
          </a:xfrm>
          <a:prstGeom prst="rect">
            <a:avLst/>
          </a:prstGeom>
          <a:noFill/>
        </p:spPr>
        <p:txBody>
          <a:bodyPr wrap="square" rtlCol="0">
            <a:spAutoFit/>
          </a:bodyPr>
          <a:lstStyle/>
          <a:p>
            <a:pPr defTabSz="1219170">
              <a:buClr>
                <a:srgbClr val="000000"/>
              </a:buClr>
            </a:pPr>
            <a:r>
              <a:rPr lang="en-US" sz="1333" kern="0" dirty="0">
                <a:solidFill>
                  <a:srgbClr val="000000"/>
                </a:solidFill>
                <a:latin typeface="Arial"/>
                <a:cs typeface="Arial"/>
                <a:sym typeface="Arial"/>
              </a:rPr>
              <a:t>Being able to decrypt the timestamp with Sender’s public key PROVES it was encrypted with Sender’s private key</a:t>
            </a:r>
          </a:p>
        </p:txBody>
      </p:sp>
    </p:spTree>
    <p:extLst>
      <p:ext uri="{BB962C8B-B14F-4D97-AF65-F5344CB8AC3E}">
        <p14:creationId xmlns:p14="http://schemas.microsoft.com/office/powerpoint/2010/main" val="26601634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70"/>
          <p:cNvSpPr txBox="1">
            <a:spLocks noGrp="1"/>
          </p:cNvSpPr>
          <p:nvPr>
            <p:ph type="title"/>
          </p:nvPr>
        </p:nvSpPr>
        <p:spPr>
          <a:xfrm>
            <a:off x="462077" y="136449"/>
            <a:ext cx="10515600" cy="1325600"/>
          </a:xfrm>
          <a:prstGeom prst="rect">
            <a:avLst/>
          </a:prstGeom>
          <a:noFill/>
          <a:ln>
            <a:noFill/>
          </a:ln>
        </p:spPr>
        <p:txBody>
          <a:bodyPr spcFirstLastPara="1" wrap="square" lIns="100767" tIns="50367" rIns="100767" bIns="50367" anchor="ctr" anchorCtr="0">
            <a:noAutofit/>
          </a:bodyPr>
          <a:lstStyle/>
          <a:p>
            <a:pPr algn="l"/>
            <a:r>
              <a:rPr lang="en" sz="4267" dirty="0"/>
              <a:t>Hashing (</a:t>
            </a:r>
            <a:r>
              <a:rPr lang="en-US" sz="4267" dirty="0"/>
              <a:t>Checksums/Message Digests)</a:t>
            </a:r>
            <a:endParaRPr sz="1600" dirty="0"/>
          </a:p>
        </p:txBody>
      </p:sp>
      <p:pic>
        <p:nvPicPr>
          <p:cNvPr id="1287" name="Google Shape;1287;p170"/>
          <p:cNvPicPr preferRelativeResize="0">
            <a:picLocks noGrp="1"/>
          </p:cNvPicPr>
          <p:nvPr>
            <p:ph type="body" idx="4294967295"/>
          </p:nvPr>
        </p:nvPicPr>
        <p:blipFill rotWithShape="1">
          <a:blip r:embed="rId3">
            <a:alphaModFix/>
          </a:blip>
          <a:srcRect/>
          <a:stretch/>
        </p:blipFill>
        <p:spPr>
          <a:xfrm>
            <a:off x="307363" y="1280673"/>
            <a:ext cx="4098152" cy="2530609"/>
          </a:xfrm>
          <a:prstGeom prst="rect">
            <a:avLst/>
          </a:prstGeom>
          <a:noFill/>
          <a:ln>
            <a:noFill/>
          </a:ln>
        </p:spPr>
      </p:pic>
      <p:sp>
        <p:nvSpPr>
          <p:cNvPr id="1288" name="Google Shape;1288;p17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152</a:t>
            </a:fld>
            <a:endParaRPr kern="0">
              <a:solidFill>
                <a:srgbClr val="000000"/>
              </a:solidFill>
            </a:endParaRPr>
          </a:p>
        </p:txBody>
      </p:sp>
      <p:sp>
        <p:nvSpPr>
          <p:cNvPr id="2" name="TextBox 1">
            <a:extLst>
              <a:ext uri="{FF2B5EF4-FFF2-40B4-BE49-F238E27FC236}">
                <a16:creationId xmlns:a16="http://schemas.microsoft.com/office/drawing/2014/main" id="{87F70099-FD71-46B8-B71D-38EFB6309C0A}"/>
              </a:ext>
            </a:extLst>
          </p:cNvPr>
          <p:cNvSpPr txBox="1"/>
          <p:nvPr/>
        </p:nvSpPr>
        <p:spPr>
          <a:xfrm>
            <a:off x="4610422" y="1462050"/>
            <a:ext cx="5163183" cy="4577087"/>
          </a:xfrm>
          <a:prstGeom prst="rect">
            <a:avLst/>
          </a:prstGeom>
          <a:noFill/>
        </p:spPr>
        <p:txBody>
          <a:bodyPr wrap="square" rtlCol="0">
            <a:spAutoFit/>
          </a:bodyPr>
          <a:lstStyle/>
          <a:p>
            <a:pPr marL="440256" indent="-380990" defTabSz="1219170">
              <a:lnSpc>
                <a:spcPct val="90000"/>
              </a:lnSpc>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Fixed length digital representation of the contents of the file</a:t>
            </a:r>
            <a:endParaRPr lang="en-US" sz="1333"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If the file changes, the hash will change</a:t>
            </a:r>
            <a:endParaRPr lang="en-US" sz="1333"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One-way math</a:t>
            </a:r>
            <a:endParaRPr lang="en-US" sz="1333"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When two different documents produce the same hash it is called a </a:t>
            </a:r>
            <a:r>
              <a:rPr lang="en-US" sz="1867" b="1" kern="0" dirty="0">
                <a:solidFill>
                  <a:srgbClr val="000000"/>
                </a:solidFill>
                <a:latin typeface="Calibri"/>
                <a:ea typeface="Calibri"/>
                <a:cs typeface="Calibri"/>
                <a:sym typeface="Calibri"/>
              </a:rPr>
              <a:t>collision</a:t>
            </a:r>
            <a:endParaRPr lang="en-US" sz="1333" b="1" kern="0" dirty="0">
              <a:solidFill>
                <a:srgbClr val="000000"/>
              </a:solidFill>
              <a:latin typeface="Arial"/>
              <a:cs typeface="Arial"/>
              <a:sym typeface="Arial"/>
            </a:endParaRP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A </a:t>
            </a:r>
            <a:r>
              <a:rPr lang="en-US" sz="1867" b="1" kern="0" dirty="0">
                <a:solidFill>
                  <a:srgbClr val="000000"/>
                </a:solidFill>
                <a:latin typeface="Calibri"/>
                <a:ea typeface="Calibri"/>
                <a:cs typeface="Calibri"/>
                <a:sym typeface="Calibri"/>
              </a:rPr>
              <a:t>birthday attack </a:t>
            </a:r>
            <a:r>
              <a:rPr lang="en-US" sz="1867" kern="0" dirty="0">
                <a:solidFill>
                  <a:srgbClr val="000000"/>
                </a:solidFill>
                <a:latin typeface="Calibri"/>
                <a:ea typeface="Calibri"/>
                <a:cs typeface="Calibri"/>
                <a:sym typeface="Calibri"/>
              </a:rPr>
              <a:t>is an attempt to cause collisions.  It is based on the idea that it is easier to find two hashes that happen to match than to produce a specific hash. </a:t>
            </a:r>
          </a:p>
          <a:p>
            <a:pPr marL="440256" indent="-380990" defTabSz="1219170">
              <a:lnSpc>
                <a:spcPct val="90000"/>
              </a:lnSpc>
              <a:spcBef>
                <a:spcPts val="933"/>
              </a:spcBef>
              <a:buClr>
                <a:srgbClr val="000000"/>
              </a:buClr>
              <a:buSzPts val="1900"/>
              <a:buFont typeface="Arial" panose="020B0604020202020204" pitchFamily="34" charset="0"/>
              <a:buChar char="•"/>
            </a:pPr>
            <a:r>
              <a:rPr lang="en-US" sz="1867" kern="0" dirty="0">
                <a:solidFill>
                  <a:srgbClr val="000000"/>
                </a:solidFill>
                <a:latin typeface="Calibri"/>
                <a:ea typeface="Calibri"/>
                <a:cs typeface="Calibri"/>
                <a:sym typeface="Calibri"/>
              </a:rPr>
              <a:t>If an attacker has the ability to change the message, why wouldn’t they change the hash also?  THEY WOULD.  So……remember this for later.</a:t>
            </a:r>
            <a:endParaRPr lang="en-US" sz="1333" kern="0" dirty="0">
              <a:solidFill>
                <a:srgbClr val="000000"/>
              </a:solidFill>
              <a:latin typeface="Arial"/>
              <a:cs typeface="Arial"/>
              <a:sym typeface="Arial"/>
            </a:endParaRPr>
          </a:p>
          <a:p>
            <a:pPr defTabSz="1219170">
              <a:buClr>
                <a:srgbClr val="000000"/>
              </a:buClr>
            </a:pPr>
            <a:endParaRPr lang="en-US" sz="1867" kern="0" dirty="0">
              <a:solidFill>
                <a:srgbClr val="000000"/>
              </a:solidFill>
              <a:latin typeface="Arial"/>
              <a:cs typeface="Arial"/>
              <a:sym typeface="Arial"/>
            </a:endParaRPr>
          </a:p>
        </p:txBody>
      </p:sp>
      <p:sp>
        <p:nvSpPr>
          <p:cNvPr id="6" name="Rectangle 5">
            <a:extLst>
              <a:ext uri="{FF2B5EF4-FFF2-40B4-BE49-F238E27FC236}">
                <a16:creationId xmlns:a16="http://schemas.microsoft.com/office/drawing/2014/main" id="{B361AB46-FFE0-4336-B13C-F5284200C8E0}"/>
              </a:ext>
            </a:extLst>
          </p:cNvPr>
          <p:cNvSpPr/>
          <p:nvPr/>
        </p:nvSpPr>
        <p:spPr>
          <a:xfrm>
            <a:off x="594234" y="4160415"/>
            <a:ext cx="3637108" cy="1546577"/>
          </a:xfrm>
          <a:prstGeom prst="rect">
            <a:avLst/>
          </a:prstGeom>
        </p:spPr>
        <p:txBody>
          <a:bodyPr wrap="square">
            <a:spAutoFit/>
          </a:bodyPr>
          <a:lstStyle/>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ea typeface="Calibri"/>
                <a:cs typeface="Calibri"/>
                <a:sym typeface="Calibri"/>
              </a:rPr>
              <a:t>MD-5 128-bit</a:t>
            </a:r>
          </a:p>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cs typeface="Calibri"/>
                <a:sym typeface="Calibri"/>
              </a:rPr>
              <a:t>SHA-1 160-bit</a:t>
            </a:r>
          </a:p>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cs typeface="Calibri"/>
                <a:sym typeface="Calibri"/>
              </a:rPr>
              <a:t>SHA-2 256, 384, 512, etc.</a:t>
            </a:r>
          </a:p>
          <a:p>
            <a:pPr marL="203195" indent="-194728" defTabSz="1219170">
              <a:lnSpc>
                <a:spcPct val="90000"/>
              </a:lnSpc>
              <a:spcBef>
                <a:spcPts val="933"/>
              </a:spcBef>
              <a:buClr>
                <a:srgbClr val="000000"/>
              </a:buClr>
              <a:buSzPts val="1900"/>
              <a:buFont typeface="Arial"/>
              <a:buChar char="•"/>
            </a:pPr>
            <a:r>
              <a:rPr lang="en-US" sz="1600" kern="0" dirty="0">
                <a:solidFill>
                  <a:srgbClr val="000000"/>
                </a:solidFill>
                <a:latin typeface="Calibri"/>
                <a:cs typeface="Calibri"/>
                <a:sym typeface="Calibri"/>
              </a:rPr>
              <a:t>HAVAL, TIGER, RIPEMD are lesser known hashing algorithms</a:t>
            </a:r>
            <a:endParaRPr lang="en-US" sz="1200" kern="0" dirty="0">
              <a:solidFill>
                <a:srgbClr val="000000"/>
              </a:solidFill>
              <a:latin typeface="Arial"/>
              <a:cs typeface="Arial"/>
              <a:sym typeface="Arial"/>
            </a:endParaRPr>
          </a:p>
        </p:txBody>
      </p:sp>
      <p:pic>
        <p:nvPicPr>
          <p:cNvPr id="7" name="Picture 6" descr="A close up of a sign&#10;&#10;Description generated with very high confidence">
            <a:extLst>
              <a:ext uri="{FF2B5EF4-FFF2-40B4-BE49-F238E27FC236}">
                <a16:creationId xmlns:a16="http://schemas.microsoft.com/office/drawing/2014/main" id="{46C88641-C19A-4E10-BA85-CE575B074F09}"/>
              </a:ext>
            </a:extLst>
          </p:cNvPr>
          <p:cNvPicPr>
            <a:picLocks noChangeAspect="1"/>
          </p:cNvPicPr>
          <p:nvPr/>
        </p:nvPicPr>
        <p:blipFill>
          <a:blip r:embed="rId4"/>
          <a:stretch>
            <a:fillRect/>
          </a:stretch>
        </p:blipFill>
        <p:spPr>
          <a:xfrm>
            <a:off x="10070719" y="1916141"/>
            <a:ext cx="1813919" cy="2386735"/>
          </a:xfrm>
          <a:prstGeom prst="rect">
            <a:avLst/>
          </a:prstGeom>
        </p:spPr>
      </p:pic>
    </p:spTree>
    <p:extLst>
      <p:ext uri="{BB962C8B-B14F-4D97-AF65-F5344CB8AC3E}">
        <p14:creationId xmlns:p14="http://schemas.microsoft.com/office/powerpoint/2010/main" val="19442792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A2B00-8AFB-4A60-9697-D30D3040BF86}"/>
              </a:ext>
            </a:extLst>
          </p:cNvPr>
          <p:cNvSpPr>
            <a:spLocks noGrp="1"/>
          </p:cNvSpPr>
          <p:nvPr>
            <p:ph type="title"/>
          </p:nvPr>
        </p:nvSpPr>
        <p:spPr/>
        <p:txBody>
          <a:bodyPr/>
          <a:lstStyle/>
          <a:p>
            <a:r>
              <a:rPr lang="en-US" b="0" dirty="0">
                <a:latin typeface="+mj-lt"/>
              </a:rPr>
              <a:t>Non-Repudiation</a:t>
            </a:r>
          </a:p>
        </p:txBody>
      </p:sp>
      <p:sp>
        <p:nvSpPr>
          <p:cNvPr id="3" name="Text Placeholder 2">
            <a:extLst>
              <a:ext uri="{FF2B5EF4-FFF2-40B4-BE49-F238E27FC236}">
                <a16:creationId xmlns:a16="http://schemas.microsoft.com/office/drawing/2014/main" id="{54A8C8E9-908D-43E5-8F8A-8112B9172C8E}"/>
              </a:ext>
            </a:extLst>
          </p:cNvPr>
          <p:cNvSpPr>
            <a:spLocks noGrp="1"/>
          </p:cNvSpPr>
          <p:nvPr>
            <p:ph type="body" idx="1"/>
          </p:nvPr>
        </p:nvSpPr>
        <p:spPr>
          <a:xfrm>
            <a:off x="415600" y="1178636"/>
            <a:ext cx="8108000" cy="4555200"/>
          </a:xfrm>
        </p:spPr>
        <p:txBody>
          <a:bodyPr/>
          <a:lstStyle/>
          <a:p>
            <a:r>
              <a:rPr lang="en-US" dirty="0"/>
              <a:t>Sender hashes document for integrity</a:t>
            </a:r>
          </a:p>
          <a:p>
            <a:r>
              <a:rPr lang="en-US" dirty="0"/>
              <a:t>Hash is encrypted with SENDER’S PRIVATE Key</a:t>
            </a:r>
          </a:p>
          <a:p>
            <a:r>
              <a:rPr lang="en-US" dirty="0"/>
              <a:t>Message is sent to user, who tries to decrypt the hash with the SENDER’S PUBLIC KEY.  Only something that was encrypted by the sender’s private key can be decrypted with the sender’s public.  This proves the authenticity of the sender</a:t>
            </a:r>
          </a:p>
        </p:txBody>
      </p:sp>
      <p:grpSp>
        <p:nvGrpSpPr>
          <p:cNvPr id="12" name="Group 11">
            <a:extLst>
              <a:ext uri="{FF2B5EF4-FFF2-40B4-BE49-F238E27FC236}">
                <a16:creationId xmlns:a16="http://schemas.microsoft.com/office/drawing/2014/main" id="{EAD9E0FB-6B40-41DE-AD09-EBE876BB90B0}"/>
              </a:ext>
            </a:extLst>
          </p:cNvPr>
          <p:cNvGrpSpPr/>
          <p:nvPr/>
        </p:nvGrpSpPr>
        <p:grpSpPr>
          <a:xfrm>
            <a:off x="621627" y="4231900"/>
            <a:ext cx="10627797" cy="1640064"/>
            <a:chOff x="496957" y="3041374"/>
            <a:chExt cx="8271818" cy="1320262"/>
          </a:xfrm>
        </p:grpSpPr>
        <p:pic>
          <p:nvPicPr>
            <p:cNvPr id="5" name="Google Shape;1287;p170">
              <a:extLst>
                <a:ext uri="{FF2B5EF4-FFF2-40B4-BE49-F238E27FC236}">
                  <a16:creationId xmlns:a16="http://schemas.microsoft.com/office/drawing/2014/main" id="{17280731-5ADB-4DC5-90C6-CAC46AE9D760}"/>
                </a:ext>
              </a:extLst>
            </p:cNvPr>
            <p:cNvPicPr preferRelativeResize="0">
              <a:picLocks/>
            </p:cNvPicPr>
            <p:nvPr/>
          </p:nvPicPr>
          <p:blipFill rotWithShape="1">
            <a:blip r:embed="rId2">
              <a:alphaModFix/>
            </a:blip>
            <a:srcRect/>
            <a:stretch/>
          </p:blipFill>
          <p:spPr>
            <a:xfrm>
              <a:off x="1894216" y="3041374"/>
              <a:ext cx="2211365" cy="760605"/>
            </a:xfrm>
            <a:prstGeom prst="rect">
              <a:avLst/>
            </a:prstGeom>
            <a:noFill/>
            <a:ln>
              <a:noFill/>
            </a:ln>
          </p:spPr>
        </p:pic>
        <p:pic>
          <p:nvPicPr>
            <p:cNvPr id="6" name="Picture 5">
              <a:extLst>
                <a:ext uri="{FF2B5EF4-FFF2-40B4-BE49-F238E27FC236}">
                  <a16:creationId xmlns:a16="http://schemas.microsoft.com/office/drawing/2014/main" id="{91B6EE43-FFCF-4EA3-9248-F6BC12D39C99}"/>
                </a:ext>
              </a:extLst>
            </p:cNvPr>
            <p:cNvPicPr>
              <a:picLocks noChangeAspect="1"/>
            </p:cNvPicPr>
            <p:nvPr/>
          </p:nvPicPr>
          <p:blipFill>
            <a:blip r:embed="rId3"/>
            <a:stretch>
              <a:fillRect/>
            </a:stretch>
          </p:blipFill>
          <p:spPr>
            <a:xfrm>
              <a:off x="4870237" y="3041374"/>
              <a:ext cx="1291093" cy="1038000"/>
            </a:xfrm>
            <a:prstGeom prst="rect">
              <a:avLst/>
            </a:prstGeom>
          </p:spPr>
        </p:pic>
        <p:sp>
          <p:nvSpPr>
            <p:cNvPr id="7" name="TextBox 6">
              <a:extLst>
                <a:ext uri="{FF2B5EF4-FFF2-40B4-BE49-F238E27FC236}">
                  <a16:creationId xmlns:a16="http://schemas.microsoft.com/office/drawing/2014/main" id="{86C0F432-2156-4CC7-9FCE-9326D0ACE26F}"/>
                </a:ext>
              </a:extLst>
            </p:cNvPr>
            <p:cNvSpPr txBox="1"/>
            <p:nvPr/>
          </p:nvSpPr>
          <p:spPr>
            <a:xfrm>
              <a:off x="496957" y="3130826"/>
              <a:ext cx="1237421" cy="1230810"/>
            </a:xfrm>
            <a:prstGeom prst="rect">
              <a:avLst/>
            </a:prstGeom>
            <a:noFill/>
          </p:spPr>
          <p:txBody>
            <a:bodyPr wrap="square" rtlCol="0">
              <a:spAutoFit/>
            </a:bodyPr>
            <a:lstStyle/>
            <a:p>
              <a:pPr defTabSz="1219170">
                <a:buClr>
                  <a:srgbClr val="000000"/>
                </a:buClr>
              </a:pPr>
              <a:r>
                <a:rPr lang="en-US" sz="1867" b="1" kern="0" dirty="0">
                  <a:solidFill>
                    <a:srgbClr val="000000"/>
                  </a:solidFill>
                  <a:latin typeface="Arial"/>
                  <a:cs typeface="Arial"/>
                  <a:sym typeface="Arial"/>
                </a:rPr>
                <a:t>Sender</a:t>
              </a:r>
              <a:r>
                <a:rPr lang="en-US" sz="1867" kern="0" dirty="0">
                  <a:solidFill>
                    <a:srgbClr val="000000"/>
                  </a:solidFill>
                  <a:latin typeface="Arial"/>
                  <a:cs typeface="Arial"/>
                  <a:sym typeface="Arial"/>
                </a:rPr>
                <a:t> encrypts the hash with </a:t>
              </a:r>
              <a:r>
                <a:rPr lang="en-US" sz="1867" b="1" kern="0" dirty="0">
                  <a:solidFill>
                    <a:srgbClr val="000000"/>
                  </a:solidFill>
                  <a:latin typeface="Arial"/>
                  <a:cs typeface="Arial"/>
                  <a:sym typeface="Arial"/>
                </a:rPr>
                <a:t>Sender’s Private Key</a:t>
              </a:r>
              <a:endParaRPr lang="en-US" sz="1867" kern="0" dirty="0">
                <a:solidFill>
                  <a:srgbClr val="000000"/>
                </a:solidFill>
                <a:latin typeface="Arial"/>
                <a:cs typeface="Arial"/>
                <a:sym typeface="Arial"/>
              </a:endParaRPr>
            </a:p>
          </p:txBody>
        </p:sp>
        <p:sp>
          <p:nvSpPr>
            <p:cNvPr id="9" name="Plus Sign 8">
              <a:extLst>
                <a:ext uri="{FF2B5EF4-FFF2-40B4-BE49-F238E27FC236}">
                  <a16:creationId xmlns:a16="http://schemas.microsoft.com/office/drawing/2014/main" id="{97560914-4F2D-451B-BEE4-2BC27DE01A89}"/>
                </a:ext>
              </a:extLst>
            </p:cNvPr>
            <p:cNvSpPr/>
            <p:nvPr/>
          </p:nvSpPr>
          <p:spPr>
            <a:xfrm>
              <a:off x="4244009" y="3098654"/>
              <a:ext cx="655982" cy="646043"/>
            </a:xfrm>
            <a:prstGeom prst="mathPlus">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FFFFFF"/>
                </a:solidFill>
                <a:latin typeface="Arial"/>
                <a:sym typeface="Arial"/>
              </a:endParaRPr>
            </a:p>
          </p:txBody>
        </p:sp>
        <p:sp>
          <p:nvSpPr>
            <p:cNvPr id="10" name="Equals 9">
              <a:extLst>
                <a:ext uri="{FF2B5EF4-FFF2-40B4-BE49-F238E27FC236}">
                  <a16:creationId xmlns:a16="http://schemas.microsoft.com/office/drawing/2014/main" id="{0B178275-3C09-46FB-9A7E-E98DB09FE3C1}"/>
                </a:ext>
              </a:extLst>
            </p:cNvPr>
            <p:cNvSpPr/>
            <p:nvPr/>
          </p:nvSpPr>
          <p:spPr>
            <a:xfrm>
              <a:off x="6192816" y="3211646"/>
              <a:ext cx="770282" cy="420058"/>
            </a:xfrm>
            <a:prstGeom prst="mathEqual">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buClr>
                  <a:srgbClr val="000000"/>
                </a:buClr>
              </a:pPr>
              <a:endParaRPr lang="en-US" sz="1867" kern="0">
                <a:solidFill>
                  <a:srgbClr val="000000"/>
                </a:solidFill>
                <a:latin typeface="Arial"/>
                <a:sym typeface="Arial"/>
              </a:endParaRPr>
            </a:p>
          </p:txBody>
        </p:sp>
        <p:pic>
          <p:nvPicPr>
            <p:cNvPr id="11" name="Picture 10">
              <a:extLst>
                <a:ext uri="{FF2B5EF4-FFF2-40B4-BE49-F238E27FC236}">
                  <a16:creationId xmlns:a16="http://schemas.microsoft.com/office/drawing/2014/main" id="{25E84E8C-9E2C-4E4B-952B-8C8EEF18F8D7}"/>
                </a:ext>
              </a:extLst>
            </p:cNvPr>
            <p:cNvPicPr>
              <a:picLocks noChangeAspect="1"/>
            </p:cNvPicPr>
            <p:nvPr/>
          </p:nvPicPr>
          <p:blipFill>
            <a:blip r:embed="rId4"/>
            <a:stretch>
              <a:fillRect/>
            </a:stretch>
          </p:blipFill>
          <p:spPr>
            <a:xfrm>
              <a:off x="7099062" y="3041374"/>
              <a:ext cx="1669713" cy="931587"/>
            </a:xfrm>
            <a:prstGeom prst="rect">
              <a:avLst/>
            </a:prstGeom>
          </p:spPr>
        </p:pic>
      </p:grpSp>
    </p:spTree>
    <p:extLst>
      <p:ext uri="{BB962C8B-B14F-4D97-AF65-F5344CB8AC3E}">
        <p14:creationId xmlns:p14="http://schemas.microsoft.com/office/powerpoint/2010/main" val="12158913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1BF8-3ACB-47A8-843B-0F00B504C95A}"/>
              </a:ext>
            </a:extLst>
          </p:cNvPr>
          <p:cNvSpPr>
            <a:spLocks noGrp="1"/>
          </p:cNvSpPr>
          <p:nvPr>
            <p:ph type="title"/>
          </p:nvPr>
        </p:nvSpPr>
        <p:spPr>
          <a:xfrm>
            <a:off x="415600" y="534792"/>
            <a:ext cx="11360800" cy="763600"/>
          </a:xfrm>
        </p:spPr>
        <p:txBody>
          <a:bodyPr/>
          <a:lstStyle/>
          <a:p>
            <a:r>
              <a:rPr lang="en-US" b="0" dirty="0">
                <a:latin typeface="+mj-lt"/>
              </a:rPr>
              <a:t>Asymmetric P.A.I.N</a:t>
            </a:r>
          </a:p>
        </p:txBody>
      </p:sp>
      <p:sp>
        <p:nvSpPr>
          <p:cNvPr id="3" name="Text Placeholder 2">
            <a:extLst>
              <a:ext uri="{FF2B5EF4-FFF2-40B4-BE49-F238E27FC236}">
                <a16:creationId xmlns:a16="http://schemas.microsoft.com/office/drawing/2014/main" id="{602C2819-605F-4BE1-B9F9-46A969F770DE}"/>
              </a:ext>
            </a:extLst>
          </p:cNvPr>
          <p:cNvSpPr>
            <a:spLocks noGrp="1"/>
          </p:cNvSpPr>
          <p:nvPr>
            <p:ph type="body" idx="1"/>
          </p:nvPr>
        </p:nvSpPr>
        <p:spPr>
          <a:xfrm>
            <a:off x="415600" y="1616416"/>
            <a:ext cx="8108000" cy="4555200"/>
          </a:xfrm>
        </p:spPr>
        <p:txBody>
          <a:bodyPr/>
          <a:lstStyle/>
          <a:p>
            <a:r>
              <a:rPr lang="en-US" dirty="0"/>
              <a:t>Privacy:  Receiver’s Public Key</a:t>
            </a:r>
          </a:p>
          <a:p>
            <a:r>
              <a:rPr lang="en-US" dirty="0"/>
              <a:t>Authenticity:  Sender’s Private Key</a:t>
            </a:r>
          </a:p>
          <a:p>
            <a:r>
              <a:rPr lang="en-US" dirty="0"/>
              <a:t>Integrity:  Hash/checksum/CRC—neither symmetric nor asymmetric</a:t>
            </a:r>
          </a:p>
          <a:p>
            <a:r>
              <a:rPr lang="en-US" dirty="0"/>
              <a:t>Non-Repudiation:  Hash encrypted by sender’s private key</a:t>
            </a:r>
          </a:p>
        </p:txBody>
      </p:sp>
    </p:spTree>
    <p:extLst>
      <p:ext uri="{BB962C8B-B14F-4D97-AF65-F5344CB8AC3E}">
        <p14:creationId xmlns:p14="http://schemas.microsoft.com/office/powerpoint/2010/main" val="16021412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61"/>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Common Asymmetric Algorithms</a:t>
            </a:r>
            <a:endParaRPr sz="1600"/>
          </a:p>
        </p:txBody>
      </p:sp>
      <p:sp>
        <p:nvSpPr>
          <p:cNvPr id="1219" name="Google Shape;1219;p161"/>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155</a:t>
            </a:fld>
            <a:endParaRPr kern="0">
              <a:solidFill>
                <a:srgbClr val="000000"/>
              </a:solidFill>
            </a:endParaRPr>
          </a:p>
        </p:txBody>
      </p:sp>
      <p:sp>
        <p:nvSpPr>
          <p:cNvPr id="1220" name="Google Shape;1220;p161"/>
          <p:cNvSpPr txBox="1">
            <a:spLocks noGrp="1"/>
          </p:cNvSpPr>
          <p:nvPr>
            <p:ph type="body" idx="4294967295"/>
          </p:nvPr>
        </p:nvSpPr>
        <p:spPr>
          <a:xfrm>
            <a:off x="1129008" y="1690725"/>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dirty="0">
                <a:solidFill>
                  <a:schemeClr val="dk1"/>
                </a:solidFill>
                <a:latin typeface="Calibri"/>
                <a:ea typeface="Calibri"/>
                <a:cs typeface="Calibri"/>
                <a:sym typeface="Calibri"/>
              </a:rPr>
              <a:t>DSA</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RSA</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ECC (Elliptical Curve Cryptography)</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El Gamal</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Diffie Hellman</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Knapsack</a:t>
            </a:r>
            <a:endParaRPr sz="1600" dirty="0"/>
          </a:p>
          <a:p>
            <a:pPr marL="203195" indent="0">
              <a:lnSpc>
                <a:spcPct val="90000"/>
              </a:lnSpc>
              <a:spcBef>
                <a:spcPts val="933"/>
              </a:spcBef>
              <a:spcAft>
                <a:spcPts val="2133"/>
              </a:spcAft>
              <a:buClr>
                <a:schemeClr val="dk1"/>
              </a:buClr>
              <a:buSzPts val="2300"/>
              <a:buNone/>
            </a:pPr>
            <a:endParaRPr sz="3067"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9747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62"/>
          <p:cNvSpPr txBox="1">
            <a:spLocks noGrp="1"/>
          </p:cNvSpPr>
          <p:nvPr>
            <p:ph type="title"/>
          </p:nvPr>
        </p:nvSpPr>
        <p:spPr>
          <a:xfrm>
            <a:off x="1016000" y="370820"/>
            <a:ext cx="10515600" cy="1325600"/>
          </a:xfrm>
          <a:prstGeom prst="rect">
            <a:avLst/>
          </a:prstGeom>
          <a:noFill/>
          <a:ln>
            <a:noFill/>
          </a:ln>
        </p:spPr>
        <p:txBody>
          <a:bodyPr spcFirstLastPara="1" wrap="square" lIns="100767" tIns="50367" rIns="100767" bIns="50367" anchor="ctr" anchorCtr="0">
            <a:noAutofit/>
          </a:bodyPr>
          <a:lstStyle/>
          <a:p>
            <a:pPr>
              <a:buSzPts val="2600"/>
            </a:pPr>
            <a:r>
              <a:rPr lang="en" sz="3467"/>
              <a:t>The Buddy System for Asymmetric Algorithms</a:t>
            </a:r>
            <a:endParaRPr sz="1600"/>
          </a:p>
        </p:txBody>
      </p:sp>
      <p:sp>
        <p:nvSpPr>
          <p:cNvPr id="1226" name="Google Shape;1226;p162"/>
          <p:cNvSpPr txBox="1">
            <a:spLocks noGrp="1"/>
          </p:cNvSpPr>
          <p:nvPr>
            <p:ph type="body" idx="4294967295"/>
          </p:nvPr>
        </p:nvSpPr>
        <p:spPr>
          <a:xfrm>
            <a:off x="660401" y="1731103"/>
            <a:ext cx="6469380" cy="4180115"/>
          </a:xfrm>
          <a:prstGeom prst="rect">
            <a:avLst/>
          </a:prstGeom>
          <a:noFill/>
          <a:ln>
            <a:noFill/>
          </a:ln>
        </p:spPr>
        <p:txBody>
          <a:bodyPr spcFirstLastPara="1" wrap="square" lIns="100767" tIns="50367" rIns="100767" bIns="50367" anchor="t" anchorCtr="0">
            <a:noAutofit/>
          </a:bodyPr>
          <a:lstStyle/>
          <a:p>
            <a:pPr marL="203195" indent="-220128">
              <a:lnSpc>
                <a:spcPct val="90000"/>
              </a:lnSpc>
              <a:buClr>
                <a:schemeClr val="dk1"/>
              </a:buClr>
              <a:buSzPts val="2600"/>
              <a:buFont typeface="Arial"/>
              <a:buChar char="•"/>
            </a:pPr>
            <a:r>
              <a:rPr lang="en" sz="3467" dirty="0">
                <a:solidFill>
                  <a:schemeClr val="dk1"/>
                </a:solidFill>
                <a:latin typeface="Calibri"/>
                <a:ea typeface="Calibri"/>
                <a:cs typeface="Calibri"/>
                <a:sym typeface="Calibri"/>
              </a:rPr>
              <a:t>RSA and DSA</a:t>
            </a:r>
            <a:endParaRPr sz="1600" dirty="0"/>
          </a:p>
          <a:p>
            <a:pPr marL="203195" indent="-220128">
              <a:lnSpc>
                <a:spcPct val="90000"/>
              </a:lnSpc>
              <a:spcBef>
                <a:spcPts val="933"/>
              </a:spcBef>
              <a:buClr>
                <a:schemeClr val="dk1"/>
              </a:buClr>
              <a:buSzPts val="2600"/>
              <a:buFont typeface="Arial"/>
              <a:buChar char="•"/>
            </a:pPr>
            <a:r>
              <a:rPr lang="en" sz="3467" dirty="0">
                <a:solidFill>
                  <a:schemeClr val="dk1"/>
                </a:solidFill>
                <a:latin typeface="Calibri"/>
                <a:ea typeface="Calibri"/>
                <a:cs typeface="Calibri"/>
                <a:sym typeface="Calibri"/>
              </a:rPr>
              <a:t>ECC and El Gamal)</a:t>
            </a:r>
            <a:endParaRPr sz="1600" dirty="0"/>
          </a:p>
          <a:p>
            <a:pPr marL="203195" indent="-220128">
              <a:lnSpc>
                <a:spcPct val="90000"/>
              </a:lnSpc>
              <a:spcBef>
                <a:spcPts val="933"/>
              </a:spcBef>
              <a:spcAft>
                <a:spcPts val="2133"/>
              </a:spcAft>
              <a:buClr>
                <a:schemeClr val="dk1"/>
              </a:buClr>
              <a:buSzPts val="2600"/>
              <a:buFont typeface="Arial"/>
              <a:buChar char="•"/>
            </a:pPr>
            <a:r>
              <a:rPr lang="en" sz="3467" dirty="0">
                <a:solidFill>
                  <a:schemeClr val="dk1"/>
                </a:solidFill>
                <a:latin typeface="Calibri"/>
                <a:ea typeface="Calibri"/>
                <a:cs typeface="Calibri"/>
                <a:sym typeface="Calibri"/>
              </a:rPr>
              <a:t>DH (Diffie Hellman) and Knapsack</a:t>
            </a:r>
            <a:endParaRPr sz="1600" dirty="0"/>
          </a:p>
        </p:txBody>
      </p:sp>
      <p:sp>
        <p:nvSpPr>
          <p:cNvPr id="1227" name="Google Shape;1227;p16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156</a:t>
            </a:fld>
            <a:endParaRPr kern="0">
              <a:solidFill>
                <a:srgbClr val="000000"/>
              </a:solidFill>
            </a:endParaRPr>
          </a:p>
        </p:txBody>
      </p:sp>
      <p:pic>
        <p:nvPicPr>
          <p:cNvPr id="3" name="Picture 2" descr="A person posing for the camera&#10;&#10;Description generated with very high confidence">
            <a:extLst>
              <a:ext uri="{FF2B5EF4-FFF2-40B4-BE49-F238E27FC236}">
                <a16:creationId xmlns:a16="http://schemas.microsoft.com/office/drawing/2014/main" id="{1CDA6C48-62F9-419A-83DA-E81CECDCA9EA}"/>
              </a:ext>
            </a:extLst>
          </p:cNvPr>
          <p:cNvPicPr>
            <a:picLocks noChangeAspect="1"/>
          </p:cNvPicPr>
          <p:nvPr/>
        </p:nvPicPr>
        <p:blipFill>
          <a:blip r:embed="rId3"/>
          <a:stretch>
            <a:fillRect/>
          </a:stretch>
        </p:blipFill>
        <p:spPr>
          <a:xfrm>
            <a:off x="7650424" y="1731103"/>
            <a:ext cx="3881176" cy="3289132"/>
          </a:xfrm>
          <a:prstGeom prst="rect">
            <a:avLst/>
          </a:prstGeom>
        </p:spPr>
      </p:pic>
    </p:spTree>
    <p:extLst>
      <p:ext uri="{BB962C8B-B14F-4D97-AF65-F5344CB8AC3E}">
        <p14:creationId xmlns:p14="http://schemas.microsoft.com/office/powerpoint/2010/main" val="39383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63"/>
          <p:cNvSpPr txBox="1">
            <a:spLocks noGrp="1"/>
          </p:cNvSpPr>
          <p:nvPr>
            <p:ph type="title"/>
          </p:nvPr>
        </p:nvSpPr>
        <p:spPr>
          <a:xfrm>
            <a:off x="838200" y="466725"/>
            <a:ext cx="10515600" cy="1325600"/>
          </a:xfrm>
          <a:prstGeom prst="rect">
            <a:avLst/>
          </a:prstGeom>
          <a:noFill/>
          <a:ln>
            <a:noFill/>
          </a:ln>
        </p:spPr>
        <p:txBody>
          <a:bodyPr spcFirstLastPara="1" wrap="square" lIns="100767" tIns="50367" rIns="100767" bIns="50367" anchor="ctr" anchorCtr="0">
            <a:noAutofit/>
          </a:bodyPr>
          <a:lstStyle/>
          <a:p>
            <a:r>
              <a:rPr lang="en" dirty="0"/>
              <a:t>RSA</a:t>
            </a:r>
            <a:endParaRPr sz="1600" dirty="0"/>
          </a:p>
        </p:txBody>
      </p:sp>
      <p:sp>
        <p:nvSpPr>
          <p:cNvPr id="1234" name="Google Shape;1234;p16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157</a:t>
            </a:fld>
            <a:endParaRPr kern="0">
              <a:solidFill>
                <a:srgbClr val="000000"/>
              </a:solidFill>
            </a:endParaRPr>
          </a:p>
        </p:txBody>
      </p:sp>
      <p:sp>
        <p:nvSpPr>
          <p:cNvPr id="1235" name="Google Shape;1235;p163"/>
          <p:cNvSpPr txBox="1">
            <a:spLocks noGrp="1"/>
          </p:cNvSpPr>
          <p:nvPr>
            <p:ph type="body" idx="4294967295"/>
          </p:nvPr>
        </p:nvSpPr>
        <p:spPr>
          <a:xfrm>
            <a:off x="838199" y="1629015"/>
            <a:ext cx="8638775" cy="3552624"/>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Named for Rivest, Shamir, and Adleman, the creator </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Currently the standard for Digital Signatures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Uses the idea that there is no efficient way to factor the product of large prime numbers</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The math used for RSA is sometimes referred to as a trap-door function</a:t>
            </a:r>
            <a:endParaRPr sz="1600" dirty="0"/>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****Factorization*****</a:t>
            </a:r>
            <a:endParaRPr sz="1600" dirty="0"/>
          </a:p>
        </p:txBody>
      </p:sp>
    </p:spTree>
    <p:extLst>
      <p:ext uri="{BB962C8B-B14F-4D97-AF65-F5344CB8AC3E}">
        <p14:creationId xmlns:p14="http://schemas.microsoft.com/office/powerpoint/2010/main" val="35618209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64"/>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Diffie-Hellman</a:t>
            </a:r>
            <a:endParaRPr sz="1600"/>
          </a:p>
        </p:txBody>
      </p:sp>
      <p:sp>
        <p:nvSpPr>
          <p:cNvPr id="1241" name="Google Shape;1241;p164"/>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158</a:t>
            </a:fld>
            <a:endParaRPr kern="0">
              <a:solidFill>
                <a:srgbClr val="000000"/>
              </a:solidFill>
            </a:endParaRPr>
          </a:p>
        </p:txBody>
      </p:sp>
      <p:sp>
        <p:nvSpPr>
          <p:cNvPr id="1242" name="Google Shape;1242;p164"/>
          <p:cNvSpPr txBox="1">
            <a:spLocks noGrp="1"/>
          </p:cNvSpPr>
          <p:nvPr>
            <p:ph type="body" idx="4294967295"/>
          </p:nvPr>
        </p:nvSpPr>
        <p:spPr>
          <a:xfrm>
            <a:off x="1210233" y="2248255"/>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The first asymmetric algorithm </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Secure key-agreement without pre-shared secrets</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Based on discrete logarithms in a finite field</a:t>
            </a:r>
            <a:endParaRPr sz="1600"/>
          </a:p>
        </p:txBody>
      </p:sp>
    </p:spTree>
    <p:extLst>
      <p:ext uri="{BB962C8B-B14F-4D97-AF65-F5344CB8AC3E}">
        <p14:creationId xmlns:p14="http://schemas.microsoft.com/office/powerpoint/2010/main" val="41633613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65"/>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Diffie Hellman Key Agreement</a:t>
            </a:r>
            <a:endParaRPr sz="1600"/>
          </a:p>
        </p:txBody>
      </p:sp>
      <p:sp>
        <p:nvSpPr>
          <p:cNvPr id="1248" name="Google Shape;1248;p165"/>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159</a:t>
            </a:fld>
            <a:endParaRPr kern="0">
              <a:solidFill>
                <a:srgbClr val="000000"/>
              </a:solidFill>
            </a:endParaRPr>
          </a:p>
        </p:txBody>
      </p:sp>
      <p:pic>
        <p:nvPicPr>
          <p:cNvPr id="1249" name="Google Shape;1249;p165"/>
          <p:cNvPicPr preferRelativeResize="0">
            <a:picLocks noGrp="1"/>
          </p:cNvPicPr>
          <p:nvPr>
            <p:ph type="body" idx="4294967295"/>
          </p:nvPr>
        </p:nvPicPr>
        <p:blipFill rotWithShape="1">
          <a:blip r:embed="rId3">
            <a:alphaModFix/>
          </a:blip>
          <a:srcRect/>
          <a:stretch/>
        </p:blipFill>
        <p:spPr>
          <a:xfrm>
            <a:off x="1117392" y="1434354"/>
            <a:ext cx="9230441" cy="4625833"/>
          </a:xfrm>
          <a:prstGeom prst="rect">
            <a:avLst/>
          </a:prstGeom>
          <a:noFill/>
          <a:ln>
            <a:noFill/>
          </a:ln>
        </p:spPr>
      </p:pic>
      <p:sp>
        <p:nvSpPr>
          <p:cNvPr id="1250" name="Google Shape;1250;p165"/>
          <p:cNvSpPr txBox="1"/>
          <p:nvPr/>
        </p:nvSpPr>
        <p:spPr>
          <a:xfrm>
            <a:off x="3927400" y="2810967"/>
            <a:ext cx="923600" cy="152800"/>
          </a:xfrm>
          <a:prstGeom prst="rect">
            <a:avLst/>
          </a:prstGeom>
          <a:no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1037066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3D52-E1BD-4FF4-89E6-655EB71355AA}"/>
              </a:ext>
            </a:extLst>
          </p:cNvPr>
          <p:cNvSpPr>
            <a:spLocks noGrp="1"/>
          </p:cNvSpPr>
          <p:nvPr>
            <p:ph type="title"/>
          </p:nvPr>
        </p:nvSpPr>
        <p:spPr/>
        <p:txBody>
          <a:bodyPr/>
          <a:lstStyle/>
          <a:p>
            <a:r>
              <a:rPr lang="en-US" dirty="0"/>
              <a:t>What is GRC</a:t>
            </a:r>
          </a:p>
        </p:txBody>
      </p:sp>
      <p:sp>
        <p:nvSpPr>
          <p:cNvPr id="3" name="Text Placeholder 2">
            <a:extLst>
              <a:ext uri="{FF2B5EF4-FFF2-40B4-BE49-F238E27FC236}">
                <a16:creationId xmlns:a16="http://schemas.microsoft.com/office/drawing/2014/main" id="{72229ABA-4D5B-44A8-BBEA-9F05D50D93F6}"/>
              </a:ext>
            </a:extLst>
          </p:cNvPr>
          <p:cNvSpPr>
            <a:spLocks noGrp="1"/>
          </p:cNvSpPr>
          <p:nvPr>
            <p:ph type="body" idx="1"/>
          </p:nvPr>
        </p:nvSpPr>
        <p:spPr>
          <a:xfrm>
            <a:off x="838200" y="1507572"/>
            <a:ext cx="10515600" cy="4351200"/>
          </a:xfrm>
        </p:spPr>
        <p:txBody>
          <a:bodyPr/>
          <a:lstStyle/>
          <a:p>
            <a:r>
              <a:rPr lang="en-US" dirty="0"/>
              <a:t>In response to widescale fraud and the unethical behavior of numerous organizations in the early 2000’s, the Open Compliance &amp; Ethics Group (OCEG)  provided a set of published, open source standards addressing Principled Performance through GRC</a:t>
            </a:r>
          </a:p>
          <a:p>
            <a:r>
              <a:rPr lang="en-US" dirty="0"/>
              <a:t> Includes standards, guidelines, tools and online resources to address governance, risk management, compliance and ethics (GRC) for global corporations and other organizations</a:t>
            </a:r>
          </a:p>
          <a:p>
            <a:r>
              <a:rPr lang="en-US" dirty="0"/>
              <a:t>Directs organizations to meet objectives through </a:t>
            </a:r>
          </a:p>
          <a:p>
            <a:pPr lvl="1">
              <a:spcBef>
                <a:spcPts val="600"/>
              </a:spcBef>
            </a:pPr>
            <a:r>
              <a:rPr lang="en-US" dirty="0"/>
              <a:t>Sound, principled leadership</a:t>
            </a:r>
          </a:p>
          <a:p>
            <a:pPr lvl="1">
              <a:spcBef>
                <a:spcPts val="600"/>
              </a:spcBef>
            </a:pPr>
            <a:r>
              <a:rPr lang="en-US" dirty="0"/>
              <a:t>Addressing the unknown elements of the business </a:t>
            </a:r>
          </a:p>
          <a:p>
            <a:pPr lvl="1">
              <a:spcBef>
                <a:spcPts val="600"/>
              </a:spcBef>
            </a:pPr>
            <a:r>
              <a:rPr lang="en-US" dirty="0"/>
              <a:t>Maintaining compliance with laws and ethical behavior</a:t>
            </a:r>
          </a:p>
          <a:p>
            <a:pPr lvl="1"/>
            <a:endParaRPr lang="en-US" dirty="0"/>
          </a:p>
        </p:txBody>
      </p:sp>
      <p:sp>
        <p:nvSpPr>
          <p:cNvPr id="4" name="Rectangle 3">
            <a:extLst>
              <a:ext uri="{FF2B5EF4-FFF2-40B4-BE49-F238E27FC236}">
                <a16:creationId xmlns:a16="http://schemas.microsoft.com/office/drawing/2014/main" id="{C06B2033-B6F4-40A8-9873-41A205CB59FC}"/>
              </a:ext>
            </a:extLst>
          </p:cNvPr>
          <p:cNvSpPr/>
          <p:nvPr/>
        </p:nvSpPr>
        <p:spPr>
          <a:xfrm>
            <a:off x="9796377" y="5998860"/>
            <a:ext cx="1846724" cy="307777"/>
          </a:xfrm>
          <a:prstGeom prst="rect">
            <a:avLst/>
          </a:prstGeom>
        </p:spPr>
        <p:txBody>
          <a:bodyPr wrap="none">
            <a:spAutoFit/>
          </a:bodyPr>
          <a:lstStyle/>
          <a:p>
            <a:r>
              <a:rPr lang="en-US" sz="1400" dirty="0"/>
              <a:t>https://www.oceg.org</a:t>
            </a:r>
          </a:p>
        </p:txBody>
      </p:sp>
    </p:spTree>
    <p:extLst>
      <p:ext uri="{BB962C8B-B14F-4D97-AF65-F5344CB8AC3E}">
        <p14:creationId xmlns:p14="http://schemas.microsoft.com/office/powerpoint/2010/main" val="41931404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66"/>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ECC (Elliptical Curve Cryptography)</a:t>
            </a:r>
            <a:endParaRPr sz="1600"/>
          </a:p>
        </p:txBody>
      </p:sp>
      <p:sp>
        <p:nvSpPr>
          <p:cNvPr id="1256" name="Google Shape;1256;p16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160</a:t>
            </a:fld>
            <a:endParaRPr kern="0">
              <a:solidFill>
                <a:srgbClr val="000000"/>
              </a:solidFill>
            </a:endParaRPr>
          </a:p>
        </p:txBody>
      </p:sp>
      <p:sp>
        <p:nvSpPr>
          <p:cNvPr id="1257" name="Google Shape;1257;p166"/>
          <p:cNvSpPr txBox="1">
            <a:spLocks noGrp="1"/>
          </p:cNvSpPr>
          <p:nvPr>
            <p:ph type="body" idx="4294967295"/>
          </p:nvPr>
        </p:nvSpPr>
        <p:spPr>
          <a:xfrm>
            <a:off x="1047201" y="1763793"/>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Based upon plotting points </a:t>
            </a:r>
            <a:r>
              <a:rPr lang="en-US" sz="2533" dirty="0">
                <a:solidFill>
                  <a:schemeClr val="dk1"/>
                </a:solidFill>
                <a:latin typeface="Calibri"/>
                <a:ea typeface="Calibri"/>
                <a:cs typeface="Calibri"/>
                <a:sym typeface="Calibri"/>
              </a:rPr>
              <a:t>along</a:t>
            </a:r>
            <a:r>
              <a:rPr lang="en" sz="2533" dirty="0">
                <a:solidFill>
                  <a:schemeClr val="dk1"/>
                </a:solidFill>
                <a:latin typeface="Calibri"/>
                <a:ea typeface="Calibri"/>
                <a:cs typeface="Calibri"/>
                <a:sym typeface="Calibri"/>
              </a:rPr>
              <a:t> a curve</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Very efficient, but only </a:t>
            </a:r>
            <a:r>
              <a:rPr lang="en-US" sz="2533" dirty="0">
                <a:solidFill>
                  <a:schemeClr val="dk1"/>
                </a:solidFill>
                <a:latin typeface="Calibri"/>
                <a:cs typeface="Calibri"/>
              </a:rPr>
              <a:t>applicable for key agreement, digital signatures, pseudo-random generators and other tasks</a:t>
            </a:r>
            <a:endParaRPr sz="2533" dirty="0">
              <a:solidFill>
                <a:schemeClr val="dk1"/>
              </a:solidFill>
              <a:latin typeface="Calibri"/>
              <a:cs typeface="Calibri"/>
            </a:endParaRPr>
          </a:p>
          <a:p>
            <a:pPr marL="203195" indent="-194728">
              <a:lnSpc>
                <a:spcPct val="90000"/>
              </a:lnSpc>
              <a:spcBef>
                <a:spcPts val="933"/>
              </a:spcBef>
              <a:spcAft>
                <a:spcPts val="2133"/>
              </a:spcAft>
              <a:buClr>
                <a:schemeClr val="dk1"/>
              </a:buClr>
              <a:buSzPts val="1900"/>
              <a:buFont typeface="Arial"/>
              <a:buChar char="•"/>
            </a:pPr>
            <a:r>
              <a:rPr lang="en" sz="2533" dirty="0">
                <a:solidFill>
                  <a:schemeClr val="dk1"/>
                </a:solidFill>
                <a:latin typeface="Calibri"/>
                <a:ea typeface="Calibri"/>
                <a:cs typeface="Calibri"/>
                <a:sym typeface="Calibri"/>
              </a:rPr>
              <a:t>Frequently used for handheld devices due to their limited processing capability</a:t>
            </a:r>
            <a:endParaRPr sz="1600" dirty="0"/>
          </a:p>
        </p:txBody>
      </p:sp>
    </p:spTree>
    <p:extLst>
      <p:ext uri="{BB962C8B-B14F-4D97-AF65-F5344CB8AC3E}">
        <p14:creationId xmlns:p14="http://schemas.microsoft.com/office/powerpoint/2010/main" val="9299528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59"/>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buSzPts val="2600"/>
            </a:pPr>
            <a:r>
              <a:rPr lang="en" sz="3467"/>
              <a:t>Summary of Symmetric vs. Asymmetric</a:t>
            </a:r>
            <a:endParaRPr sz="1600"/>
          </a:p>
        </p:txBody>
      </p:sp>
      <p:sp>
        <p:nvSpPr>
          <p:cNvPr id="1203" name="Google Shape;1203;p15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161</a:t>
            </a:fld>
            <a:endParaRPr kern="0">
              <a:solidFill>
                <a:srgbClr val="000000"/>
              </a:solidFill>
            </a:endParaRPr>
          </a:p>
        </p:txBody>
      </p:sp>
      <p:pic>
        <p:nvPicPr>
          <p:cNvPr id="1204" name="Google Shape;1204;p159"/>
          <p:cNvPicPr preferRelativeResize="0"/>
          <p:nvPr/>
        </p:nvPicPr>
        <p:blipFill rotWithShape="1">
          <a:blip r:embed="rId3">
            <a:alphaModFix/>
          </a:blip>
          <a:srcRect/>
          <a:stretch/>
        </p:blipFill>
        <p:spPr>
          <a:xfrm>
            <a:off x="1372883" y="1500247"/>
            <a:ext cx="8397949" cy="4585508"/>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Wave 17">
            <a:extLst>
              <a:ext uri="{FF2B5EF4-FFF2-40B4-BE49-F238E27FC236}">
                <a16:creationId xmlns:a16="http://schemas.microsoft.com/office/drawing/2014/main" id="{43D07EED-C69C-4054-8AC1-FCBA62FA74C0}"/>
              </a:ext>
            </a:extLst>
          </p:cNvPr>
          <p:cNvSpPr/>
          <p:nvPr/>
        </p:nvSpPr>
        <p:spPr>
          <a:xfrm>
            <a:off x="18361" y="0"/>
            <a:ext cx="12192000" cy="1057877"/>
          </a:xfrm>
          <a:prstGeom prst="wave">
            <a:avLst>
              <a:gd name="adj1" fmla="val 12500"/>
              <a:gd name="adj2" fmla="val -2826"/>
            </a:avLst>
          </a:prstGeom>
          <a:solidFill>
            <a:schemeClr val="tx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result for shopping cart">
            <a:hlinkClick r:id="rId2"/>
            <a:extLst>
              <a:ext uri="{FF2B5EF4-FFF2-40B4-BE49-F238E27FC236}">
                <a16:creationId xmlns:a16="http://schemas.microsoft.com/office/drawing/2014/main" id="{0CBE28C8-3667-4257-A758-A43F6B42A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976" y="1327614"/>
            <a:ext cx="2192770" cy="19574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8EA5175-BAB8-475B-9934-1487A4808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2300" y="1057877"/>
            <a:ext cx="3199277" cy="2134443"/>
          </a:xfrm>
          <a:prstGeom prst="rect">
            <a:avLst/>
          </a:prstGeom>
        </p:spPr>
      </p:pic>
      <p:pic>
        <p:nvPicPr>
          <p:cNvPr id="9" name="Picture 8">
            <a:extLst>
              <a:ext uri="{FF2B5EF4-FFF2-40B4-BE49-F238E27FC236}">
                <a16:creationId xmlns:a16="http://schemas.microsoft.com/office/drawing/2014/main" id="{2E84D73C-C3D8-40A6-9A7E-32442569A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49" y="1057877"/>
            <a:ext cx="3560997" cy="2056071"/>
          </a:xfrm>
          <a:prstGeom prst="rect">
            <a:avLst/>
          </a:prstGeom>
        </p:spPr>
      </p:pic>
      <p:pic>
        <p:nvPicPr>
          <p:cNvPr id="12" name="Picture 11">
            <a:extLst>
              <a:ext uri="{FF2B5EF4-FFF2-40B4-BE49-F238E27FC236}">
                <a16:creationId xmlns:a16="http://schemas.microsoft.com/office/drawing/2014/main" id="{030C27F5-5F33-4630-B3BA-2A34FA87503B}"/>
              </a:ext>
            </a:extLst>
          </p:cNvPr>
          <p:cNvPicPr>
            <a:picLocks noChangeAspect="1"/>
          </p:cNvPicPr>
          <p:nvPr/>
        </p:nvPicPr>
        <p:blipFill>
          <a:blip r:embed="rId6"/>
          <a:stretch>
            <a:fillRect/>
          </a:stretch>
        </p:blipFill>
        <p:spPr>
          <a:xfrm>
            <a:off x="246449" y="3470613"/>
            <a:ext cx="11544300" cy="2245301"/>
          </a:xfrm>
          <a:prstGeom prst="rect">
            <a:avLst/>
          </a:prstGeom>
        </p:spPr>
      </p:pic>
      <p:sp>
        <p:nvSpPr>
          <p:cNvPr id="17" name="Rectangle 16">
            <a:extLst>
              <a:ext uri="{FF2B5EF4-FFF2-40B4-BE49-F238E27FC236}">
                <a16:creationId xmlns:a16="http://schemas.microsoft.com/office/drawing/2014/main" id="{D8CD29A4-31AF-4835-AF2B-80D4E532FCE6}"/>
              </a:ext>
            </a:extLst>
          </p:cNvPr>
          <p:cNvSpPr/>
          <p:nvPr/>
        </p:nvSpPr>
        <p:spPr>
          <a:xfrm>
            <a:off x="3269008" y="210845"/>
            <a:ext cx="5653984"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2"/>
                </a:solidFill>
                <a:effectLst>
                  <a:outerShdw dist="38100" dir="2700000" algn="bl" rotWithShape="0">
                    <a:schemeClr val="accent5"/>
                  </a:outerShdw>
                </a:effectLst>
              </a:rPr>
              <a:t>CRYPTO-MART</a:t>
            </a:r>
          </a:p>
        </p:txBody>
      </p:sp>
    </p:spTree>
    <p:extLst>
      <p:ext uri="{BB962C8B-B14F-4D97-AF65-F5344CB8AC3E}">
        <p14:creationId xmlns:p14="http://schemas.microsoft.com/office/powerpoint/2010/main" val="27941726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pPr lvl="0"/>
            <a:r>
              <a:rPr lang="en-US" dirty="0"/>
              <a:t>Hybrid </a:t>
            </a:r>
            <a:r>
              <a:rPr lang="en" dirty="0"/>
              <a:t>Cryptography</a:t>
            </a:r>
            <a:r>
              <a:rPr lang="en-US" dirty="0"/>
              <a:t> </a:t>
            </a:r>
            <a:endParaRPr dirty="0"/>
          </a:p>
        </p:txBody>
      </p:sp>
    </p:spTree>
    <p:extLst>
      <p:ext uri="{BB962C8B-B14F-4D97-AF65-F5344CB8AC3E}">
        <p14:creationId xmlns:p14="http://schemas.microsoft.com/office/powerpoint/2010/main" val="7208980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949E-89C1-4457-B04F-6545A9FA519A}"/>
              </a:ext>
            </a:extLst>
          </p:cNvPr>
          <p:cNvSpPr>
            <a:spLocks noGrp="1"/>
          </p:cNvSpPr>
          <p:nvPr>
            <p:ph type="title"/>
          </p:nvPr>
        </p:nvSpPr>
        <p:spPr/>
        <p:txBody>
          <a:bodyPr/>
          <a:lstStyle/>
          <a:p>
            <a:r>
              <a:rPr lang="en-US" dirty="0"/>
              <a:t>Hybrid Cryptography</a:t>
            </a:r>
          </a:p>
        </p:txBody>
      </p:sp>
      <p:sp>
        <p:nvSpPr>
          <p:cNvPr id="3" name="Text Placeholder 2">
            <a:extLst>
              <a:ext uri="{FF2B5EF4-FFF2-40B4-BE49-F238E27FC236}">
                <a16:creationId xmlns:a16="http://schemas.microsoft.com/office/drawing/2014/main" id="{488F2501-0315-45A3-B8C8-2416449D6108}"/>
              </a:ext>
            </a:extLst>
          </p:cNvPr>
          <p:cNvSpPr>
            <a:spLocks noGrp="1"/>
          </p:cNvSpPr>
          <p:nvPr>
            <p:ph type="body" idx="1"/>
          </p:nvPr>
        </p:nvSpPr>
        <p:spPr>
          <a:xfrm>
            <a:off x="415600" y="1265233"/>
            <a:ext cx="9368736" cy="4555200"/>
          </a:xfrm>
        </p:spPr>
        <p:txBody>
          <a:bodyPr/>
          <a:lstStyle/>
          <a:p>
            <a:r>
              <a:rPr lang="en-US" dirty="0"/>
              <a:t>What We’d Like to Achieve</a:t>
            </a:r>
          </a:p>
          <a:p>
            <a:pPr lvl="1"/>
            <a:r>
              <a:rPr lang="en-US" dirty="0"/>
              <a:t>Privacy</a:t>
            </a:r>
          </a:p>
          <a:p>
            <a:pPr lvl="1"/>
            <a:r>
              <a:rPr lang="en-US" dirty="0"/>
              <a:t>Authenticity</a:t>
            </a:r>
          </a:p>
          <a:p>
            <a:pPr lvl="1"/>
            <a:r>
              <a:rPr lang="en-US" dirty="0"/>
              <a:t>Integrity</a:t>
            </a:r>
          </a:p>
          <a:p>
            <a:pPr lvl="1"/>
            <a:r>
              <a:rPr lang="en-US" dirty="0"/>
              <a:t>Non-Repudiation</a:t>
            </a:r>
          </a:p>
          <a:p>
            <a:pPr lvl="1"/>
            <a:r>
              <a:rPr lang="en-US" dirty="0"/>
              <a:t>SPEED</a:t>
            </a:r>
          </a:p>
          <a:p>
            <a:r>
              <a:rPr lang="en-US" dirty="0"/>
              <a:t>Our Problem:  </a:t>
            </a:r>
            <a:r>
              <a:rPr lang="en-US" b="1" dirty="0"/>
              <a:t>Neither</a:t>
            </a:r>
            <a:r>
              <a:rPr lang="en-US" dirty="0"/>
              <a:t> Symmetric nor Asymmetric can provide ALL these services</a:t>
            </a:r>
          </a:p>
        </p:txBody>
      </p:sp>
    </p:spTree>
    <p:extLst>
      <p:ext uri="{BB962C8B-B14F-4D97-AF65-F5344CB8AC3E}">
        <p14:creationId xmlns:p14="http://schemas.microsoft.com/office/powerpoint/2010/main" val="9327395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58"/>
          <p:cNvSpPr txBox="1">
            <a:spLocks noGrp="1"/>
          </p:cNvSpPr>
          <p:nvPr>
            <p:ph type="title"/>
          </p:nvPr>
        </p:nvSpPr>
        <p:spPr>
          <a:xfrm>
            <a:off x="838200" y="249620"/>
            <a:ext cx="10515600" cy="1325600"/>
          </a:xfrm>
          <a:prstGeom prst="rect">
            <a:avLst/>
          </a:prstGeom>
          <a:noFill/>
          <a:ln>
            <a:noFill/>
          </a:ln>
        </p:spPr>
        <p:txBody>
          <a:bodyPr spcFirstLastPara="1" wrap="square" lIns="100767" tIns="50367" rIns="100767" bIns="50367" anchor="ctr" anchorCtr="0">
            <a:noAutofit/>
          </a:bodyPr>
          <a:lstStyle/>
          <a:p>
            <a:r>
              <a:rPr lang="en" dirty="0"/>
              <a:t>SSL/TLS Hybrid Cryptography</a:t>
            </a:r>
            <a:endParaRPr sz="1600" dirty="0"/>
          </a:p>
        </p:txBody>
      </p:sp>
      <p:pic>
        <p:nvPicPr>
          <p:cNvPr id="1193" name="Google Shape;1193;p158"/>
          <p:cNvPicPr preferRelativeResize="0"/>
          <p:nvPr/>
        </p:nvPicPr>
        <p:blipFill rotWithShape="1">
          <a:blip r:embed="rId3">
            <a:alphaModFix/>
          </a:blip>
          <a:srcRect/>
          <a:stretch/>
        </p:blipFill>
        <p:spPr>
          <a:xfrm>
            <a:off x="2086516" y="1342144"/>
            <a:ext cx="8018968" cy="4805083"/>
          </a:xfrm>
          <a:prstGeom prst="rect">
            <a:avLst/>
          </a:prstGeom>
          <a:noFill/>
          <a:ln>
            <a:noFill/>
          </a:ln>
        </p:spPr>
      </p:pic>
      <p:sp>
        <p:nvSpPr>
          <p:cNvPr id="1194" name="Google Shape;1194;p15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165</a:t>
            </a:fld>
            <a:endParaRPr kern="0">
              <a:solidFill>
                <a:srgbClr val="000000"/>
              </a:solidFill>
            </a:endParaRPr>
          </a:p>
        </p:txBody>
      </p:sp>
      <p:sp>
        <p:nvSpPr>
          <p:cNvPr id="1195" name="Google Shape;1195;p158"/>
          <p:cNvSpPr txBox="1"/>
          <p:nvPr/>
        </p:nvSpPr>
        <p:spPr>
          <a:xfrm>
            <a:off x="7899600" y="4930380"/>
            <a:ext cx="1422000" cy="35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000000"/>
                </a:solidFill>
                <a:latin typeface="Arial"/>
                <a:cs typeface="Arial"/>
                <a:sym typeface="Arial"/>
              </a:rPr>
              <a:t>(8675309)</a:t>
            </a:r>
            <a:endParaRPr sz="1867" kern="0" dirty="0">
              <a:solidFill>
                <a:srgbClr val="000000"/>
              </a:solidFill>
              <a:latin typeface="Arial"/>
              <a:cs typeface="Arial"/>
              <a:sym typeface="Arial"/>
            </a:endParaRPr>
          </a:p>
        </p:txBody>
      </p:sp>
      <p:sp>
        <p:nvSpPr>
          <p:cNvPr id="1196" name="Google Shape;1196;p158"/>
          <p:cNvSpPr txBox="1"/>
          <p:nvPr/>
        </p:nvSpPr>
        <p:spPr>
          <a:xfrm>
            <a:off x="2562069" y="4443088"/>
            <a:ext cx="1422000" cy="352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000000"/>
                </a:solidFill>
                <a:latin typeface="Arial"/>
                <a:cs typeface="Arial"/>
                <a:sym typeface="Arial"/>
              </a:rPr>
              <a:t>(8675309)</a:t>
            </a:r>
            <a:endParaRPr sz="1867" kern="0" dirty="0">
              <a:solidFill>
                <a:srgbClr val="000000"/>
              </a:solidFill>
              <a:latin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68"/>
          <p:cNvSpPr txBox="1">
            <a:spLocks noGrp="1"/>
          </p:cNvSpPr>
          <p:nvPr>
            <p:ph type="title"/>
          </p:nvPr>
        </p:nvSpPr>
        <p:spPr>
          <a:xfrm>
            <a:off x="838200" y="142559"/>
            <a:ext cx="10515600" cy="1325600"/>
          </a:xfrm>
          <a:prstGeom prst="rect">
            <a:avLst/>
          </a:prstGeom>
          <a:noFill/>
          <a:ln>
            <a:noFill/>
          </a:ln>
        </p:spPr>
        <p:txBody>
          <a:bodyPr spcFirstLastPara="1" wrap="square" lIns="100767" tIns="50367" rIns="100767" bIns="50367" anchor="ctr" anchorCtr="0">
            <a:noAutofit/>
          </a:bodyPr>
          <a:lstStyle/>
          <a:p>
            <a:pPr lvl="0"/>
            <a:r>
              <a:rPr lang="en" dirty="0"/>
              <a:t>SSL/TLS Hybrid Cryptography</a:t>
            </a:r>
            <a:endParaRPr sz="1600" dirty="0"/>
          </a:p>
        </p:txBody>
      </p:sp>
      <p:sp>
        <p:nvSpPr>
          <p:cNvPr id="1271" name="Google Shape;1271;p16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166</a:t>
            </a:fld>
            <a:endParaRPr kern="0">
              <a:solidFill>
                <a:srgbClr val="000000"/>
              </a:solidFill>
            </a:endParaRPr>
          </a:p>
        </p:txBody>
      </p:sp>
      <p:sp>
        <p:nvSpPr>
          <p:cNvPr id="1272" name="Google Shape;1272;p168"/>
          <p:cNvSpPr txBox="1">
            <a:spLocks noGrp="1"/>
          </p:cNvSpPr>
          <p:nvPr>
            <p:ph type="body" idx="4294967295"/>
          </p:nvPr>
        </p:nvSpPr>
        <p:spPr>
          <a:xfrm>
            <a:off x="838200" y="1733588"/>
            <a:ext cx="7885600" cy="3167200"/>
          </a:xfrm>
          <a:prstGeom prst="rect">
            <a:avLst/>
          </a:prstGeom>
          <a:noFill/>
          <a:ln>
            <a:noFill/>
          </a:ln>
        </p:spPr>
        <p:txBody>
          <a:bodyPr spcFirstLastPara="1" wrap="square" lIns="100767" tIns="50367" rIns="100767" bIns="50367" anchor="t" anchorCtr="0">
            <a:noAutofit/>
          </a:bodyPr>
          <a:lstStyle/>
          <a:p>
            <a:pPr marL="431789" indent="-380990">
              <a:lnSpc>
                <a:spcPct val="80000"/>
              </a:lnSpc>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Client initiates a secure connection</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Server responds by sending it’s public key to the client</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The client then generates a symmetric session key.</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 Client encrypts uses the server’s public key to encrypt the session key.</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Client sends the session key (encrypted with the server’s public key) to the server</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Server uses it’s private key to decrypt the session key</a:t>
            </a:r>
            <a:endParaRPr sz="1600" dirty="0"/>
          </a:p>
          <a:p>
            <a:pPr marL="431789" indent="-380990">
              <a:lnSpc>
                <a:spcPct val="80000"/>
              </a:lnSpc>
              <a:spcBef>
                <a:spcPts val="933"/>
              </a:spcBef>
              <a:buClr>
                <a:schemeClr val="dk1"/>
              </a:buClr>
              <a:buSzPts val="1800"/>
              <a:buFont typeface="Arial" panose="020B0604020202020204" pitchFamily="34" charset="0"/>
              <a:buChar char="•"/>
            </a:pPr>
            <a:r>
              <a:rPr lang="en" sz="2400" dirty="0">
                <a:solidFill>
                  <a:schemeClr val="dk1"/>
                </a:solidFill>
                <a:latin typeface="Calibri"/>
                <a:ea typeface="Calibri"/>
                <a:cs typeface="Calibri"/>
                <a:sym typeface="Calibri"/>
              </a:rPr>
              <a:t>Now that a symmetric session key has been distributed, both parties have a secure channel across which to communicate.   </a:t>
            </a:r>
            <a:endParaRPr sz="1600" dirty="0"/>
          </a:p>
          <a:p>
            <a:pPr marL="372524" indent="-169329">
              <a:lnSpc>
                <a:spcPct val="80000"/>
              </a:lnSpc>
              <a:spcBef>
                <a:spcPts val="933"/>
              </a:spcBef>
              <a:spcAft>
                <a:spcPts val="2133"/>
              </a:spcAft>
              <a:buClr>
                <a:schemeClr val="dk1"/>
              </a:buClr>
              <a:buSzPts val="1800"/>
              <a:buNone/>
            </a:pPr>
            <a:endParaRPr sz="2400" dirty="0">
              <a:solidFill>
                <a:schemeClr val="dk1"/>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pPr lvl="0"/>
            <a:r>
              <a:rPr lang="en-US" dirty="0"/>
              <a:t>Public Key Infrastructure</a:t>
            </a:r>
            <a:endParaRPr dirty="0"/>
          </a:p>
        </p:txBody>
      </p:sp>
    </p:spTree>
    <p:extLst>
      <p:ext uri="{BB962C8B-B14F-4D97-AF65-F5344CB8AC3E}">
        <p14:creationId xmlns:p14="http://schemas.microsoft.com/office/powerpoint/2010/main" val="336640341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B814-BADB-475F-935D-D47008E97189}"/>
              </a:ext>
            </a:extLst>
          </p:cNvPr>
          <p:cNvSpPr>
            <a:spLocks noGrp="1"/>
          </p:cNvSpPr>
          <p:nvPr>
            <p:ph type="title"/>
          </p:nvPr>
        </p:nvSpPr>
        <p:spPr/>
        <p:txBody>
          <a:bodyPr/>
          <a:lstStyle/>
          <a:p>
            <a:r>
              <a:rPr lang="en-US" dirty="0"/>
              <a:t>Sounds Good, but….</a:t>
            </a:r>
          </a:p>
        </p:txBody>
      </p:sp>
      <p:sp>
        <p:nvSpPr>
          <p:cNvPr id="3" name="Text Placeholder 2">
            <a:extLst>
              <a:ext uri="{FF2B5EF4-FFF2-40B4-BE49-F238E27FC236}">
                <a16:creationId xmlns:a16="http://schemas.microsoft.com/office/drawing/2014/main" id="{BF1DADD9-17F7-4C78-BF8A-32AD6D7571B7}"/>
              </a:ext>
            </a:extLst>
          </p:cNvPr>
          <p:cNvSpPr>
            <a:spLocks noGrp="1"/>
          </p:cNvSpPr>
          <p:nvPr>
            <p:ph type="body" idx="1"/>
          </p:nvPr>
        </p:nvSpPr>
        <p:spPr>
          <a:xfrm>
            <a:off x="415601" y="1439405"/>
            <a:ext cx="4666108" cy="4555200"/>
          </a:xfrm>
        </p:spPr>
        <p:txBody>
          <a:bodyPr/>
          <a:lstStyle/>
          <a:p>
            <a:r>
              <a:rPr lang="en-US" dirty="0"/>
              <a:t>How does the server get a key pair?</a:t>
            </a:r>
          </a:p>
          <a:p>
            <a:r>
              <a:rPr lang="en-US" dirty="0"/>
              <a:t>What happens if keys are compromised?</a:t>
            </a:r>
          </a:p>
          <a:p>
            <a:r>
              <a:rPr lang="en-US" dirty="0"/>
              <a:t>How do we know we have compatible software to exchange keys?</a:t>
            </a:r>
          </a:p>
          <a:p>
            <a:r>
              <a:rPr lang="en-US" dirty="0"/>
              <a:t>Do keys ever expire?</a:t>
            </a:r>
          </a:p>
          <a:p>
            <a:r>
              <a:rPr lang="en-US" dirty="0"/>
              <a:t>How would we renew them?</a:t>
            </a:r>
          </a:p>
          <a:p>
            <a:r>
              <a:rPr lang="en-US" dirty="0"/>
              <a:t>Stay tuned to the answers to these and many more questions…</a:t>
            </a:r>
          </a:p>
          <a:p>
            <a:pPr marL="220128" indent="0">
              <a:buNone/>
            </a:pPr>
            <a:endParaRPr lang="en-US" dirty="0"/>
          </a:p>
        </p:txBody>
      </p:sp>
      <p:pic>
        <p:nvPicPr>
          <p:cNvPr id="5" name="Picture 4">
            <a:extLst>
              <a:ext uri="{FF2B5EF4-FFF2-40B4-BE49-F238E27FC236}">
                <a16:creationId xmlns:a16="http://schemas.microsoft.com/office/drawing/2014/main" id="{C488BBE6-D525-494A-BE79-B440BA84B97A}"/>
              </a:ext>
            </a:extLst>
          </p:cNvPr>
          <p:cNvPicPr>
            <a:picLocks noChangeAspect="1"/>
          </p:cNvPicPr>
          <p:nvPr/>
        </p:nvPicPr>
        <p:blipFill>
          <a:blip r:embed="rId2"/>
          <a:stretch>
            <a:fillRect/>
          </a:stretch>
        </p:blipFill>
        <p:spPr>
          <a:xfrm>
            <a:off x="5819375" y="1265233"/>
            <a:ext cx="5683440" cy="4469688"/>
          </a:xfrm>
          <a:prstGeom prst="rect">
            <a:avLst/>
          </a:prstGeom>
        </p:spPr>
      </p:pic>
    </p:spTree>
    <p:extLst>
      <p:ext uri="{BB962C8B-B14F-4D97-AF65-F5344CB8AC3E}">
        <p14:creationId xmlns:p14="http://schemas.microsoft.com/office/powerpoint/2010/main" val="5206306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78"/>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buSzPts val="2200"/>
            </a:pPr>
            <a:r>
              <a:rPr lang="en" sz="2933"/>
              <a:t>How Do we Prove our Identity?</a:t>
            </a:r>
            <a:endParaRPr sz="1600"/>
          </a:p>
        </p:txBody>
      </p:sp>
      <p:pic>
        <p:nvPicPr>
          <p:cNvPr id="1351" name="Google Shape;1351;p178"/>
          <p:cNvPicPr preferRelativeResize="0"/>
          <p:nvPr/>
        </p:nvPicPr>
        <p:blipFill rotWithShape="1">
          <a:blip r:embed="rId3">
            <a:alphaModFix/>
          </a:blip>
          <a:srcRect/>
          <a:stretch/>
        </p:blipFill>
        <p:spPr>
          <a:xfrm>
            <a:off x="1282553" y="1911165"/>
            <a:ext cx="5193985" cy="3035673"/>
          </a:xfrm>
          <a:prstGeom prst="rect">
            <a:avLst/>
          </a:prstGeom>
          <a:noFill/>
          <a:ln>
            <a:noFill/>
          </a:ln>
        </p:spPr>
      </p:pic>
      <p:sp>
        <p:nvSpPr>
          <p:cNvPr id="1352" name="Google Shape;1352;p178"/>
          <p:cNvSpPr txBox="1"/>
          <p:nvPr/>
        </p:nvSpPr>
        <p:spPr>
          <a:xfrm>
            <a:off x="8001000" y="2208680"/>
            <a:ext cx="1447600" cy="2832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Name?</a:t>
            </a:r>
            <a:endParaRPr sz="1600" kern="0">
              <a:solidFill>
                <a:srgbClr val="000000"/>
              </a:solidFill>
              <a:latin typeface="Arial"/>
              <a:cs typeface="Arial"/>
              <a:sym typeface="Arial"/>
            </a:endParaRPr>
          </a:p>
        </p:txBody>
      </p:sp>
      <p:sp>
        <p:nvSpPr>
          <p:cNvPr id="1353" name="Google Shape;1353;p178"/>
          <p:cNvSpPr txBox="1"/>
          <p:nvPr/>
        </p:nvSpPr>
        <p:spPr>
          <a:xfrm>
            <a:off x="8001000" y="2541495"/>
            <a:ext cx="1676400" cy="2832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Expiration Date</a:t>
            </a:r>
            <a:endParaRPr sz="1600" kern="0">
              <a:solidFill>
                <a:srgbClr val="000000"/>
              </a:solidFill>
              <a:latin typeface="Arial"/>
              <a:cs typeface="Arial"/>
              <a:sym typeface="Arial"/>
            </a:endParaRPr>
          </a:p>
        </p:txBody>
      </p:sp>
      <p:sp>
        <p:nvSpPr>
          <p:cNvPr id="1354" name="Google Shape;1354;p178"/>
          <p:cNvSpPr txBox="1"/>
          <p:nvPr/>
        </p:nvSpPr>
        <p:spPr>
          <a:xfrm>
            <a:off x="8001000" y="2874309"/>
            <a:ext cx="1676400" cy="2832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Class?</a:t>
            </a:r>
            <a:endParaRPr sz="1600" kern="0">
              <a:solidFill>
                <a:srgbClr val="000000"/>
              </a:solidFill>
              <a:latin typeface="Arial"/>
              <a:cs typeface="Arial"/>
              <a:sym typeface="Arial"/>
            </a:endParaRPr>
          </a:p>
        </p:txBody>
      </p:sp>
      <p:sp>
        <p:nvSpPr>
          <p:cNvPr id="1355" name="Google Shape;1355;p178"/>
          <p:cNvSpPr txBox="1"/>
          <p:nvPr/>
        </p:nvSpPr>
        <p:spPr>
          <a:xfrm>
            <a:off x="8001000" y="3207124"/>
            <a:ext cx="1676400" cy="2832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Serial Number?</a:t>
            </a:r>
            <a:endParaRPr sz="1600" kern="0">
              <a:solidFill>
                <a:srgbClr val="000000"/>
              </a:solidFill>
              <a:latin typeface="Arial"/>
              <a:cs typeface="Arial"/>
              <a:sym typeface="Arial"/>
            </a:endParaRPr>
          </a:p>
        </p:txBody>
      </p:sp>
      <p:sp>
        <p:nvSpPr>
          <p:cNvPr id="1356" name="Google Shape;1356;p178"/>
          <p:cNvSpPr txBox="1"/>
          <p:nvPr/>
        </p:nvSpPr>
        <p:spPr>
          <a:xfrm>
            <a:off x="8001000" y="3983692"/>
            <a:ext cx="1904800" cy="6864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Is it issued by a trusted authority?</a:t>
            </a:r>
            <a:endParaRPr sz="1600" kern="0">
              <a:solidFill>
                <a:srgbClr val="000000"/>
              </a:solidFill>
              <a:latin typeface="Arial"/>
              <a:cs typeface="Arial"/>
              <a:sym typeface="Arial"/>
            </a:endParaRPr>
          </a:p>
        </p:txBody>
      </p:sp>
      <p:sp>
        <p:nvSpPr>
          <p:cNvPr id="1357" name="Google Shape;1357;p178"/>
          <p:cNvSpPr txBox="1"/>
          <p:nvPr/>
        </p:nvSpPr>
        <p:spPr>
          <a:xfrm>
            <a:off x="8001000" y="3484471"/>
            <a:ext cx="1828800" cy="4848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Is it standardized?</a:t>
            </a:r>
            <a:endParaRPr sz="1600" kern="0">
              <a:solidFill>
                <a:srgbClr val="000000"/>
              </a:solidFill>
              <a:latin typeface="Arial"/>
              <a:cs typeface="Arial"/>
              <a:sym typeface="Arial"/>
            </a:endParaRPr>
          </a:p>
        </p:txBody>
      </p:sp>
      <p:sp>
        <p:nvSpPr>
          <p:cNvPr id="1358" name="Google Shape;1358;p17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169</a:t>
            </a:fld>
            <a:endParaRPr kern="0">
              <a:solidFill>
                <a:srgbClr val="000000"/>
              </a:solidFill>
            </a:endParaRPr>
          </a:p>
        </p:txBody>
      </p:sp>
    </p:spTree>
    <p:extLst>
      <p:ext uri="{BB962C8B-B14F-4D97-AF65-F5344CB8AC3E}">
        <p14:creationId xmlns:p14="http://schemas.microsoft.com/office/powerpoint/2010/main" val="2443517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9939-4BD8-452B-AC18-3222578CF82A}"/>
              </a:ext>
            </a:extLst>
          </p:cNvPr>
          <p:cNvSpPr>
            <a:spLocks noGrp="1"/>
          </p:cNvSpPr>
          <p:nvPr>
            <p:ph type="title"/>
          </p:nvPr>
        </p:nvSpPr>
        <p:spPr/>
        <p:txBody>
          <a:bodyPr/>
          <a:lstStyle/>
          <a:p>
            <a:r>
              <a:rPr lang="en-US" dirty="0"/>
              <a:t>Understanding GRC</a:t>
            </a:r>
          </a:p>
        </p:txBody>
      </p:sp>
      <p:grpSp>
        <p:nvGrpSpPr>
          <p:cNvPr id="8" name="Group 7">
            <a:extLst>
              <a:ext uri="{FF2B5EF4-FFF2-40B4-BE49-F238E27FC236}">
                <a16:creationId xmlns:a16="http://schemas.microsoft.com/office/drawing/2014/main" id="{70C409DA-D881-42BB-ACBD-DB3900531630}"/>
              </a:ext>
            </a:extLst>
          </p:cNvPr>
          <p:cNvGrpSpPr/>
          <p:nvPr/>
        </p:nvGrpSpPr>
        <p:grpSpPr>
          <a:xfrm>
            <a:off x="2324307" y="1690725"/>
            <a:ext cx="7172325" cy="4200525"/>
            <a:chOff x="2337559" y="2004598"/>
            <a:chExt cx="7172325" cy="4200525"/>
          </a:xfrm>
        </p:grpSpPr>
        <p:pic>
          <p:nvPicPr>
            <p:cNvPr id="5" name="Picture 4">
              <a:extLst>
                <a:ext uri="{FF2B5EF4-FFF2-40B4-BE49-F238E27FC236}">
                  <a16:creationId xmlns:a16="http://schemas.microsoft.com/office/drawing/2014/main" id="{18DED5E2-C322-470E-BE8D-402DF906E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59" y="2004598"/>
              <a:ext cx="7172325" cy="4200525"/>
            </a:xfrm>
            <a:prstGeom prst="rect">
              <a:avLst/>
            </a:prstGeom>
          </p:spPr>
        </p:pic>
        <p:sp>
          <p:nvSpPr>
            <p:cNvPr id="6" name="Oval 5">
              <a:extLst>
                <a:ext uri="{FF2B5EF4-FFF2-40B4-BE49-F238E27FC236}">
                  <a16:creationId xmlns:a16="http://schemas.microsoft.com/office/drawing/2014/main" id="{C964FB57-7A2F-4721-90E7-2CC5D3D42C36}"/>
                </a:ext>
              </a:extLst>
            </p:cNvPr>
            <p:cNvSpPr/>
            <p:nvPr/>
          </p:nvSpPr>
          <p:spPr>
            <a:xfrm>
              <a:off x="4744279" y="2756453"/>
              <a:ext cx="2292626" cy="2213113"/>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Principled Performance</a:t>
              </a:r>
            </a:p>
          </p:txBody>
        </p:sp>
      </p:grpSp>
      <p:sp>
        <p:nvSpPr>
          <p:cNvPr id="9" name="Rectangle 8">
            <a:extLst>
              <a:ext uri="{FF2B5EF4-FFF2-40B4-BE49-F238E27FC236}">
                <a16:creationId xmlns:a16="http://schemas.microsoft.com/office/drawing/2014/main" id="{C8C4CABC-BDCB-4BC8-80E7-D3490E574F57}"/>
              </a:ext>
            </a:extLst>
          </p:cNvPr>
          <p:cNvSpPr/>
          <p:nvPr/>
        </p:nvSpPr>
        <p:spPr>
          <a:xfrm>
            <a:off x="9867693" y="5891250"/>
            <a:ext cx="1846724" cy="307777"/>
          </a:xfrm>
          <a:prstGeom prst="rect">
            <a:avLst/>
          </a:prstGeom>
        </p:spPr>
        <p:txBody>
          <a:bodyPr wrap="none">
            <a:spAutoFit/>
          </a:bodyPr>
          <a:lstStyle/>
          <a:p>
            <a:r>
              <a:rPr lang="en-US" sz="1400" dirty="0"/>
              <a:t>https://www.oceg.org</a:t>
            </a:r>
          </a:p>
        </p:txBody>
      </p:sp>
    </p:spTree>
    <p:extLst>
      <p:ext uri="{BB962C8B-B14F-4D97-AF65-F5344CB8AC3E}">
        <p14:creationId xmlns:p14="http://schemas.microsoft.com/office/powerpoint/2010/main" val="32456070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79"/>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Certificates</a:t>
            </a:r>
            <a:endParaRPr sz="1600"/>
          </a:p>
        </p:txBody>
      </p:sp>
      <p:sp>
        <p:nvSpPr>
          <p:cNvPr id="1365" name="Google Shape;1365;p17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170</a:t>
            </a:fld>
            <a:endParaRPr kern="0">
              <a:solidFill>
                <a:srgbClr val="000000"/>
              </a:solidFill>
            </a:endParaRPr>
          </a:p>
        </p:txBody>
      </p:sp>
      <p:sp>
        <p:nvSpPr>
          <p:cNvPr id="1366" name="Google Shape;1366;p179"/>
          <p:cNvSpPr txBox="1">
            <a:spLocks noGrp="1"/>
          </p:cNvSpPr>
          <p:nvPr>
            <p:ph type="body" idx="4294967295"/>
          </p:nvPr>
        </p:nvSpPr>
        <p:spPr>
          <a:xfrm>
            <a:off x="1001567" y="2326273"/>
            <a:ext cx="3581200" cy="3294400"/>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600"/>
              <a:buFont typeface="Arial"/>
              <a:buChar char="•"/>
            </a:pPr>
            <a:r>
              <a:rPr lang="en" sz="2133">
                <a:solidFill>
                  <a:schemeClr val="dk1"/>
                </a:solidFill>
                <a:latin typeface="Calibri"/>
                <a:ea typeface="Calibri"/>
                <a:cs typeface="Calibri"/>
                <a:sym typeface="Calibri"/>
              </a:rPr>
              <a:t>X.509 v.4 standard</a:t>
            </a:r>
            <a:endParaRPr sz="1600"/>
          </a:p>
          <a:p>
            <a:pPr marL="203195" indent="-203195">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Provides authenticity of a server’s public key</a:t>
            </a:r>
            <a:endParaRPr sz="1600"/>
          </a:p>
          <a:p>
            <a:pPr marL="203195" indent="-203195">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Necessary to avoid MITM attacks with server’s using SSL or TLS</a:t>
            </a:r>
            <a:endParaRPr sz="1600"/>
          </a:p>
          <a:p>
            <a:pPr marL="203195" indent="-203195">
              <a:lnSpc>
                <a:spcPct val="90000"/>
              </a:lnSpc>
              <a:spcBef>
                <a:spcPts val="933"/>
              </a:spcBef>
              <a:buClr>
                <a:schemeClr val="dk1"/>
              </a:buClr>
              <a:buSzPts val="1600"/>
              <a:buFont typeface="Arial"/>
              <a:buChar char="•"/>
            </a:pPr>
            <a:r>
              <a:rPr lang="en" sz="2133">
                <a:solidFill>
                  <a:schemeClr val="dk1"/>
                </a:solidFill>
                <a:latin typeface="Calibri"/>
                <a:ea typeface="Calibri"/>
                <a:cs typeface="Calibri"/>
                <a:sym typeface="Calibri"/>
              </a:rPr>
              <a:t>Digitally signed by Certificate Authority</a:t>
            </a:r>
            <a:endParaRPr sz="1600"/>
          </a:p>
          <a:p>
            <a:pPr marL="203195" indent="-67732">
              <a:lnSpc>
                <a:spcPct val="90000"/>
              </a:lnSpc>
              <a:spcBef>
                <a:spcPts val="933"/>
              </a:spcBef>
              <a:buClr>
                <a:schemeClr val="dk1"/>
              </a:buClr>
              <a:buSzPts val="1600"/>
              <a:buNone/>
            </a:pPr>
            <a:endParaRPr sz="2133">
              <a:solidFill>
                <a:schemeClr val="dk1"/>
              </a:solidFill>
              <a:latin typeface="Calibri"/>
              <a:ea typeface="Calibri"/>
              <a:cs typeface="Calibri"/>
              <a:sym typeface="Calibri"/>
            </a:endParaRPr>
          </a:p>
          <a:p>
            <a:pPr marL="203195" indent="-67732">
              <a:lnSpc>
                <a:spcPct val="90000"/>
              </a:lnSpc>
              <a:spcBef>
                <a:spcPts val="933"/>
              </a:spcBef>
              <a:spcAft>
                <a:spcPts val="2133"/>
              </a:spcAft>
              <a:buClr>
                <a:schemeClr val="dk1"/>
              </a:buClr>
              <a:buSzPts val="1600"/>
              <a:buNone/>
            </a:pPr>
            <a:endParaRPr sz="2133">
              <a:solidFill>
                <a:schemeClr val="dk1"/>
              </a:solidFill>
              <a:latin typeface="Calibri"/>
              <a:ea typeface="Calibri"/>
              <a:cs typeface="Calibri"/>
              <a:sym typeface="Calibri"/>
            </a:endParaRPr>
          </a:p>
        </p:txBody>
      </p:sp>
      <p:pic>
        <p:nvPicPr>
          <p:cNvPr id="1367" name="Google Shape;1367;p179"/>
          <p:cNvPicPr preferRelativeResize="0"/>
          <p:nvPr/>
        </p:nvPicPr>
        <p:blipFill rotWithShape="1">
          <a:blip r:embed="rId3">
            <a:alphaModFix/>
          </a:blip>
          <a:srcRect/>
          <a:stretch/>
        </p:blipFill>
        <p:spPr>
          <a:xfrm>
            <a:off x="5404175" y="1267479"/>
            <a:ext cx="3832590" cy="4519412"/>
          </a:xfrm>
          <a:prstGeom prst="rect">
            <a:avLst/>
          </a:prstGeom>
          <a:noFill/>
          <a:ln>
            <a:noFill/>
          </a:ln>
        </p:spPr>
      </p:pic>
      <p:pic>
        <p:nvPicPr>
          <p:cNvPr id="1368" name="Google Shape;1368;p179"/>
          <p:cNvPicPr preferRelativeResize="0"/>
          <p:nvPr/>
        </p:nvPicPr>
        <p:blipFill rotWithShape="1">
          <a:blip r:embed="rId4">
            <a:alphaModFix/>
          </a:blip>
          <a:srcRect/>
          <a:stretch/>
        </p:blipFill>
        <p:spPr>
          <a:xfrm>
            <a:off x="6698736" y="1977624"/>
            <a:ext cx="3522540" cy="4205498"/>
          </a:xfrm>
          <a:prstGeom prst="rect">
            <a:avLst/>
          </a:prstGeom>
          <a:noFill/>
          <a:ln>
            <a:noFill/>
          </a:ln>
        </p:spPr>
      </p:pic>
    </p:spTree>
    <p:extLst>
      <p:ext uri="{BB962C8B-B14F-4D97-AF65-F5344CB8AC3E}">
        <p14:creationId xmlns:p14="http://schemas.microsoft.com/office/powerpoint/2010/main" val="243225489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80"/>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buSzPts val="2500"/>
            </a:pPr>
            <a:r>
              <a:rPr lang="en" sz="3333"/>
              <a:t>PKI (Public Key Infrastructure)</a:t>
            </a:r>
            <a:endParaRPr sz="1600"/>
          </a:p>
        </p:txBody>
      </p:sp>
      <p:sp>
        <p:nvSpPr>
          <p:cNvPr id="1375" name="Google Shape;1375;p18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171</a:t>
            </a:fld>
            <a:endParaRPr kern="0">
              <a:solidFill>
                <a:srgbClr val="000000"/>
              </a:solidFill>
            </a:endParaRPr>
          </a:p>
        </p:txBody>
      </p:sp>
      <p:sp>
        <p:nvSpPr>
          <p:cNvPr id="1376" name="Google Shape;1376;p180"/>
          <p:cNvSpPr txBox="1">
            <a:spLocks noGrp="1"/>
          </p:cNvSpPr>
          <p:nvPr>
            <p:ph type="body" idx="4294967295"/>
          </p:nvPr>
        </p:nvSpPr>
        <p:spPr>
          <a:xfrm>
            <a:off x="936888" y="2186295"/>
            <a:ext cx="8193860" cy="3674486"/>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dirty="0">
                <a:solidFill>
                  <a:schemeClr val="dk1"/>
                </a:solidFill>
                <a:latin typeface="Calibri"/>
                <a:ea typeface="Calibri"/>
                <a:cs typeface="Calibri"/>
                <a:sym typeface="Calibri"/>
              </a:rPr>
              <a:t>Certificate Authority (CA)</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Registration Authority (RA)</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Certificate Repository</a:t>
            </a:r>
            <a:endParaRPr sz="1600" dirty="0"/>
          </a:p>
          <a:p>
            <a:pPr marL="203195" indent="-194728">
              <a:lnSpc>
                <a:spcPct val="90000"/>
              </a:lnSpc>
              <a:spcBef>
                <a:spcPts val="933"/>
              </a:spcBef>
              <a:buClr>
                <a:schemeClr val="dk1"/>
              </a:buClr>
              <a:buSzPts val="1900"/>
              <a:buFont typeface="Arial"/>
              <a:buChar char="•"/>
            </a:pPr>
            <a:r>
              <a:rPr lang="en" sz="2533" dirty="0">
                <a:solidFill>
                  <a:schemeClr val="dk1"/>
                </a:solidFill>
                <a:latin typeface="Calibri"/>
                <a:ea typeface="Calibri"/>
                <a:cs typeface="Calibri"/>
                <a:sym typeface="Calibri"/>
              </a:rPr>
              <a:t>Certificate Revocation List</a:t>
            </a:r>
            <a:endParaRPr sz="1600" dirty="0"/>
          </a:p>
          <a:p>
            <a:pPr marL="203195" indent="-203195">
              <a:lnSpc>
                <a:spcPct val="90000"/>
              </a:lnSpc>
              <a:spcBef>
                <a:spcPts val="933"/>
              </a:spcBef>
              <a:spcAft>
                <a:spcPts val="2133"/>
              </a:spcAft>
              <a:buClr>
                <a:schemeClr val="dk1"/>
              </a:buClr>
              <a:buSzPts val="1900"/>
              <a:buNone/>
            </a:pPr>
            <a:endParaRPr sz="2533"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07560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81"/>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Certificate Contents</a:t>
            </a:r>
            <a:endParaRPr sz="1600"/>
          </a:p>
        </p:txBody>
      </p:sp>
      <p:sp>
        <p:nvSpPr>
          <p:cNvPr id="1383" name="Google Shape;1383;p181"/>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172</a:t>
            </a:fld>
            <a:endParaRPr kern="0">
              <a:solidFill>
                <a:srgbClr val="000000"/>
              </a:solidFill>
            </a:endParaRPr>
          </a:p>
        </p:txBody>
      </p:sp>
      <p:pic>
        <p:nvPicPr>
          <p:cNvPr id="1384" name="Google Shape;1384;p181"/>
          <p:cNvPicPr preferRelativeResize="0">
            <a:picLocks noGrp="1"/>
          </p:cNvPicPr>
          <p:nvPr>
            <p:ph type="body" idx="4294967295"/>
          </p:nvPr>
        </p:nvPicPr>
        <p:blipFill rotWithShape="1">
          <a:blip r:embed="rId3">
            <a:alphaModFix/>
          </a:blip>
          <a:srcRect/>
          <a:stretch/>
        </p:blipFill>
        <p:spPr>
          <a:xfrm>
            <a:off x="1311410" y="1157728"/>
            <a:ext cx="5266125" cy="4952971"/>
          </a:xfrm>
          <a:prstGeom prst="rect">
            <a:avLst/>
          </a:prstGeom>
          <a:noFill/>
          <a:ln>
            <a:noFill/>
          </a:ln>
        </p:spPr>
      </p:pic>
    </p:spTree>
    <p:extLst>
      <p:ext uri="{BB962C8B-B14F-4D97-AF65-F5344CB8AC3E}">
        <p14:creationId xmlns:p14="http://schemas.microsoft.com/office/powerpoint/2010/main" val="29763572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82"/>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Certificate Revocation</a:t>
            </a:r>
            <a:endParaRPr sz="1600"/>
          </a:p>
        </p:txBody>
      </p:sp>
      <p:sp>
        <p:nvSpPr>
          <p:cNvPr id="1391" name="Google Shape;1391;p18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173</a:t>
            </a:fld>
            <a:endParaRPr kern="0">
              <a:solidFill>
                <a:srgbClr val="000000"/>
              </a:solidFill>
            </a:endParaRPr>
          </a:p>
        </p:txBody>
      </p:sp>
      <p:sp>
        <p:nvSpPr>
          <p:cNvPr id="1392" name="Google Shape;1392;p182"/>
          <p:cNvSpPr txBox="1">
            <a:spLocks noGrp="1"/>
          </p:cNvSpPr>
          <p:nvPr>
            <p:ph type="body" idx="4294967295"/>
          </p:nvPr>
        </p:nvSpPr>
        <p:spPr>
          <a:xfrm>
            <a:off x="1570181" y="2420471"/>
            <a:ext cx="8347200" cy="3503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CRL:  CA publishes CRL.  Client is responsible for downloading to see if a certificate has been revoked.</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OCSP (Online Certificate Status Protocol) Streamlines the process of verifying whether or not a certificate has been revoked.</a:t>
            </a:r>
            <a:endParaRPr sz="1600"/>
          </a:p>
        </p:txBody>
      </p:sp>
    </p:spTree>
    <p:extLst>
      <p:ext uri="{BB962C8B-B14F-4D97-AF65-F5344CB8AC3E}">
        <p14:creationId xmlns:p14="http://schemas.microsoft.com/office/powerpoint/2010/main" val="36925433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83"/>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buSzPts val="1900"/>
            </a:pPr>
            <a:r>
              <a:rPr lang="en" sz="2533"/>
              <a:t>Trusted Certificate Authorities</a:t>
            </a:r>
            <a:endParaRPr sz="1600"/>
          </a:p>
        </p:txBody>
      </p:sp>
      <p:pic>
        <p:nvPicPr>
          <p:cNvPr id="1399" name="Google Shape;1399;p183"/>
          <p:cNvPicPr preferRelativeResize="0">
            <a:picLocks noGrp="1"/>
          </p:cNvPicPr>
          <p:nvPr>
            <p:ph type="body" idx="4294967295"/>
          </p:nvPr>
        </p:nvPicPr>
        <p:blipFill rotWithShape="1">
          <a:blip r:embed="rId3">
            <a:alphaModFix/>
          </a:blip>
          <a:srcRect/>
          <a:stretch/>
        </p:blipFill>
        <p:spPr>
          <a:xfrm>
            <a:off x="2586182" y="1598279"/>
            <a:ext cx="6122391" cy="4391611"/>
          </a:xfrm>
          <a:prstGeom prst="rect">
            <a:avLst/>
          </a:prstGeom>
          <a:noFill/>
          <a:ln>
            <a:noFill/>
          </a:ln>
        </p:spPr>
      </p:pic>
      <p:sp>
        <p:nvSpPr>
          <p:cNvPr id="1400" name="Google Shape;1400;p18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174</a:t>
            </a:fld>
            <a:endParaRPr kern="0">
              <a:solidFill>
                <a:srgbClr val="000000"/>
              </a:solidFill>
            </a:endParaRPr>
          </a:p>
        </p:txBody>
      </p:sp>
    </p:spTree>
    <p:extLst>
      <p:ext uri="{BB962C8B-B14F-4D97-AF65-F5344CB8AC3E}">
        <p14:creationId xmlns:p14="http://schemas.microsoft.com/office/powerpoint/2010/main" val="9792451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0534-C6CF-49FE-BBD0-92DB08E217FE}"/>
              </a:ext>
            </a:extLst>
          </p:cNvPr>
          <p:cNvSpPr>
            <a:spLocks noGrp="1"/>
          </p:cNvSpPr>
          <p:nvPr>
            <p:ph type="title"/>
          </p:nvPr>
        </p:nvSpPr>
        <p:spPr/>
        <p:txBody>
          <a:bodyPr/>
          <a:lstStyle/>
          <a:p>
            <a:r>
              <a:rPr lang="en-US" dirty="0"/>
              <a:t>OCSP (Online Certificate Status Protocol)</a:t>
            </a:r>
          </a:p>
        </p:txBody>
      </p:sp>
      <p:pic>
        <p:nvPicPr>
          <p:cNvPr id="4" name="Picture 3" descr="A close up of text on a white background&#10;&#10;Description generated with high confidence">
            <a:extLst>
              <a:ext uri="{FF2B5EF4-FFF2-40B4-BE49-F238E27FC236}">
                <a16:creationId xmlns:a16="http://schemas.microsoft.com/office/drawing/2014/main" id="{3E6312CF-034E-4C18-80F3-27617AB02479}"/>
              </a:ext>
            </a:extLst>
          </p:cNvPr>
          <p:cNvPicPr>
            <a:picLocks noChangeAspect="1"/>
          </p:cNvPicPr>
          <p:nvPr/>
        </p:nvPicPr>
        <p:blipFill>
          <a:blip r:embed="rId2"/>
          <a:stretch>
            <a:fillRect/>
          </a:stretch>
        </p:blipFill>
        <p:spPr>
          <a:xfrm>
            <a:off x="2526497" y="1531698"/>
            <a:ext cx="7139005" cy="4504511"/>
          </a:xfrm>
          <a:prstGeom prst="rect">
            <a:avLst/>
          </a:prstGeom>
        </p:spPr>
      </p:pic>
    </p:spTree>
    <p:extLst>
      <p:ext uri="{BB962C8B-B14F-4D97-AF65-F5344CB8AC3E}">
        <p14:creationId xmlns:p14="http://schemas.microsoft.com/office/powerpoint/2010/main" val="25516623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pPr lvl="0"/>
            <a:r>
              <a:rPr lang="en-US" dirty="0"/>
              <a:t>MACs (Message Authentication Codes)</a:t>
            </a:r>
            <a:endParaRPr dirty="0"/>
          </a:p>
        </p:txBody>
      </p:sp>
    </p:spTree>
    <p:extLst>
      <p:ext uri="{BB962C8B-B14F-4D97-AF65-F5344CB8AC3E}">
        <p14:creationId xmlns:p14="http://schemas.microsoft.com/office/powerpoint/2010/main" val="39861584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169"/>
          <p:cNvSpPr txBox="1">
            <a:spLocks noGrp="1"/>
          </p:cNvSpPr>
          <p:nvPr>
            <p:ph type="title"/>
          </p:nvPr>
        </p:nvSpPr>
        <p:spPr>
          <a:xfrm>
            <a:off x="838200" y="223159"/>
            <a:ext cx="10515600" cy="1325600"/>
          </a:xfrm>
          <a:prstGeom prst="rect">
            <a:avLst/>
          </a:prstGeom>
          <a:noFill/>
          <a:ln>
            <a:noFill/>
          </a:ln>
        </p:spPr>
        <p:txBody>
          <a:bodyPr spcFirstLastPara="1" wrap="square" lIns="100767" tIns="50367" rIns="100767" bIns="50367" anchor="ctr" anchorCtr="0">
            <a:noAutofit/>
          </a:bodyPr>
          <a:lstStyle/>
          <a:p>
            <a:r>
              <a:rPr lang="en" dirty="0"/>
              <a:t>Integrity</a:t>
            </a:r>
            <a:endParaRPr sz="1600" dirty="0"/>
          </a:p>
        </p:txBody>
      </p:sp>
      <p:sp>
        <p:nvSpPr>
          <p:cNvPr id="1279" name="Google Shape;1279;p16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177</a:t>
            </a:fld>
            <a:endParaRPr kern="0">
              <a:solidFill>
                <a:srgbClr val="000000"/>
              </a:solidFill>
            </a:endParaRPr>
          </a:p>
        </p:txBody>
      </p:sp>
      <p:sp>
        <p:nvSpPr>
          <p:cNvPr id="1280" name="Google Shape;1280;p169"/>
          <p:cNvSpPr txBox="1">
            <a:spLocks noGrp="1"/>
          </p:cNvSpPr>
          <p:nvPr>
            <p:ph type="body" idx="4294967295"/>
          </p:nvPr>
        </p:nvSpPr>
        <p:spPr>
          <a:xfrm>
            <a:off x="725054" y="1548759"/>
            <a:ext cx="9130999" cy="4168163"/>
          </a:xfrm>
          <a:prstGeom prst="rect">
            <a:avLst/>
          </a:prstGeom>
          <a:noFill/>
          <a:ln>
            <a:noFill/>
          </a:ln>
        </p:spPr>
        <p:txBody>
          <a:bodyPr spcFirstLastPara="1" wrap="square" lIns="100767" tIns="50367" rIns="100767" bIns="50367" anchor="t" anchorCtr="0">
            <a:noAutofit/>
          </a:bodyPr>
          <a:lstStyle/>
          <a:p>
            <a:pPr marL="516454" indent="-457189">
              <a:lnSpc>
                <a:spcPct val="90000"/>
              </a:lnSpc>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Data </a:t>
            </a:r>
            <a:r>
              <a:rPr lang="en-US" sz="2533" dirty="0">
                <a:solidFill>
                  <a:schemeClr val="dk1"/>
                </a:solidFill>
                <a:latin typeface="Calibri"/>
                <a:ea typeface="Calibri"/>
                <a:cs typeface="Calibri"/>
                <a:sym typeface="Calibri"/>
              </a:rPr>
              <a:t>could be</a:t>
            </a:r>
            <a:r>
              <a:rPr lang="en" sz="2533" dirty="0">
                <a:solidFill>
                  <a:schemeClr val="dk1"/>
                </a:solidFill>
                <a:latin typeface="Calibri"/>
                <a:ea typeface="Calibri"/>
                <a:cs typeface="Calibri"/>
                <a:sym typeface="Calibri"/>
              </a:rPr>
              <a:t> modified</a:t>
            </a:r>
            <a:endParaRPr sz="1600" dirty="0"/>
          </a:p>
          <a:p>
            <a:pPr marL="804313" lvl="1" indent="-380990">
              <a:lnSpc>
                <a:spcPct val="9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Accidentally through corruption</a:t>
            </a:r>
            <a:endParaRPr sz="1600" dirty="0"/>
          </a:p>
          <a:p>
            <a:pPr marL="804313" lvl="1" indent="-380990">
              <a:lnSpc>
                <a:spcPct val="90000"/>
              </a:lnSpc>
              <a:spcBef>
                <a:spcPts val="400"/>
              </a:spcBef>
              <a:buClr>
                <a:schemeClr val="dk1"/>
              </a:buClr>
              <a:buSzPts val="1600"/>
              <a:buFont typeface="Arial" panose="020B0604020202020204" pitchFamily="34" charset="0"/>
              <a:buChar char="•"/>
            </a:pPr>
            <a:r>
              <a:rPr lang="en" sz="2133" dirty="0">
                <a:solidFill>
                  <a:schemeClr val="dk1"/>
                </a:solidFill>
                <a:latin typeface="Calibri"/>
                <a:ea typeface="Calibri"/>
                <a:cs typeface="Calibri"/>
                <a:sym typeface="Calibri"/>
              </a:rPr>
              <a:t>Intentionally through malicious alteration</a:t>
            </a:r>
            <a:endParaRPr sz="1600" dirty="0"/>
          </a:p>
          <a:p>
            <a:pPr marL="516454" indent="-457189">
              <a:lnSpc>
                <a:spcPct val="9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Hash:  only good for </a:t>
            </a:r>
            <a:r>
              <a:rPr lang="en" sz="2533" b="1" dirty="0">
                <a:solidFill>
                  <a:schemeClr val="dk1"/>
                </a:solidFill>
                <a:latin typeface="Calibri"/>
                <a:ea typeface="Calibri"/>
                <a:cs typeface="Calibri"/>
                <a:sym typeface="Calibri"/>
              </a:rPr>
              <a:t>accidental</a:t>
            </a:r>
            <a:r>
              <a:rPr lang="en" sz="2533" dirty="0">
                <a:solidFill>
                  <a:schemeClr val="dk1"/>
                </a:solidFill>
                <a:latin typeface="Calibri"/>
                <a:ea typeface="Calibri"/>
                <a:cs typeface="Calibri"/>
                <a:sym typeface="Calibri"/>
              </a:rPr>
              <a:t> modification</a:t>
            </a:r>
            <a:endParaRPr sz="1600" dirty="0"/>
          </a:p>
          <a:p>
            <a:pPr marL="516454" indent="-457189">
              <a:lnSpc>
                <a:spcPct val="90000"/>
              </a:lnSpc>
              <a:spcBef>
                <a:spcPts val="933"/>
              </a:spcBef>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MAC:  Provides reasonable authenticity and integrity not strong enough to be non-repudiation (because it uses a symmetric key)</a:t>
            </a:r>
            <a:endParaRPr sz="1600" dirty="0"/>
          </a:p>
          <a:p>
            <a:pPr marL="516454" indent="-457189">
              <a:lnSpc>
                <a:spcPct val="90000"/>
              </a:lnSpc>
              <a:spcBef>
                <a:spcPts val="933"/>
              </a:spcBef>
              <a:spcAft>
                <a:spcPts val="2133"/>
              </a:spcAft>
              <a:buClr>
                <a:schemeClr val="dk1"/>
              </a:buClr>
              <a:buSzPts val="1900"/>
              <a:buFont typeface="Arial" panose="020B0604020202020204" pitchFamily="34" charset="0"/>
              <a:buChar char="•"/>
            </a:pPr>
            <a:r>
              <a:rPr lang="en" sz="2533" dirty="0">
                <a:solidFill>
                  <a:schemeClr val="dk1"/>
                </a:solidFill>
                <a:latin typeface="Calibri"/>
                <a:ea typeface="Calibri"/>
                <a:cs typeface="Calibri"/>
                <a:sym typeface="Calibri"/>
              </a:rPr>
              <a:t>Digital Signatures: Can detect both malicious and accidental modification, but requires an overhead.  Provides true non-repudiation</a:t>
            </a:r>
            <a:endParaRPr sz="1600"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173"/>
          <p:cNvSpPr txBox="1">
            <a:spLocks noGrp="1"/>
          </p:cNvSpPr>
          <p:nvPr>
            <p:ph type="title"/>
          </p:nvPr>
        </p:nvSpPr>
        <p:spPr>
          <a:xfrm>
            <a:off x="838200" y="123481"/>
            <a:ext cx="10515600" cy="1325600"/>
          </a:xfrm>
          <a:prstGeom prst="rect">
            <a:avLst/>
          </a:prstGeom>
          <a:noFill/>
          <a:ln>
            <a:noFill/>
          </a:ln>
        </p:spPr>
        <p:txBody>
          <a:bodyPr spcFirstLastPara="1" wrap="square" lIns="100767" tIns="50367" rIns="100767" bIns="50367" anchor="ctr" anchorCtr="0">
            <a:noAutofit/>
          </a:bodyPr>
          <a:lstStyle/>
          <a:p>
            <a:r>
              <a:rPr lang="en-US" dirty="0"/>
              <a:t>Quick Integrity Review</a:t>
            </a:r>
            <a:endParaRPr sz="1600" dirty="0"/>
          </a:p>
        </p:txBody>
      </p:sp>
      <p:sp>
        <p:nvSpPr>
          <p:cNvPr id="1312" name="Google Shape;1312;p17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178</a:t>
            </a:fld>
            <a:endParaRPr kern="0">
              <a:solidFill>
                <a:srgbClr val="000000"/>
              </a:solidFill>
            </a:endParaRPr>
          </a:p>
        </p:txBody>
      </p:sp>
      <p:pic>
        <p:nvPicPr>
          <p:cNvPr id="6" name="Google Shape;1287;p170">
            <a:extLst>
              <a:ext uri="{FF2B5EF4-FFF2-40B4-BE49-F238E27FC236}">
                <a16:creationId xmlns:a16="http://schemas.microsoft.com/office/drawing/2014/main" id="{7D9564E0-9AFC-4C15-AD68-D81C7BA5CB5E}"/>
              </a:ext>
            </a:extLst>
          </p:cNvPr>
          <p:cNvPicPr preferRelativeResize="0">
            <a:picLocks/>
          </p:cNvPicPr>
          <p:nvPr/>
        </p:nvPicPr>
        <p:blipFill rotWithShape="1">
          <a:blip r:embed="rId3">
            <a:alphaModFix/>
          </a:blip>
          <a:srcRect/>
          <a:stretch/>
        </p:blipFill>
        <p:spPr>
          <a:xfrm>
            <a:off x="1014338" y="1334134"/>
            <a:ext cx="3268276" cy="1615369"/>
          </a:xfrm>
          <a:prstGeom prst="rect">
            <a:avLst/>
          </a:prstGeom>
          <a:noFill/>
          <a:ln>
            <a:noFill/>
          </a:ln>
        </p:spPr>
      </p:pic>
      <p:pic>
        <p:nvPicPr>
          <p:cNvPr id="3" name="Picture 2">
            <a:extLst>
              <a:ext uri="{FF2B5EF4-FFF2-40B4-BE49-F238E27FC236}">
                <a16:creationId xmlns:a16="http://schemas.microsoft.com/office/drawing/2014/main" id="{C85663C3-0B09-448C-B1EF-C7B2131635D8}"/>
              </a:ext>
            </a:extLst>
          </p:cNvPr>
          <p:cNvPicPr>
            <a:picLocks noChangeAspect="1"/>
          </p:cNvPicPr>
          <p:nvPr/>
        </p:nvPicPr>
        <p:blipFill>
          <a:blip r:embed="rId4"/>
          <a:stretch>
            <a:fillRect/>
          </a:stretch>
        </p:blipFill>
        <p:spPr>
          <a:xfrm>
            <a:off x="838201" y="3285565"/>
            <a:ext cx="3620553" cy="2721865"/>
          </a:xfrm>
          <a:prstGeom prst="rect">
            <a:avLst/>
          </a:prstGeom>
        </p:spPr>
      </p:pic>
      <p:sp>
        <p:nvSpPr>
          <p:cNvPr id="4" name="TextBox 3">
            <a:extLst>
              <a:ext uri="{FF2B5EF4-FFF2-40B4-BE49-F238E27FC236}">
                <a16:creationId xmlns:a16="http://schemas.microsoft.com/office/drawing/2014/main" id="{633D3004-9C5B-4FDC-8651-977DF0A42EC8}"/>
              </a:ext>
            </a:extLst>
          </p:cNvPr>
          <p:cNvSpPr txBox="1"/>
          <p:nvPr/>
        </p:nvSpPr>
        <p:spPr>
          <a:xfrm>
            <a:off x="5255880" y="1677360"/>
            <a:ext cx="5276369" cy="1241622"/>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Hashing is only good for accidental modification/corruption, because a malicious attacker would simply modify the hash to evade detection</a:t>
            </a:r>
          </a:p>
        </p:txBody>
      </p:sp>
      <p:sp>
        <p:nvSpPr>
          <p:cNvPr id="9" name="TextBox 8">
            <a:extLst>
              <a:ext uri="{FF2B5EF4-FFF2-40B4-BE49-F238E27FC236}">
                <a16:creationId xmlns:a16="http://schemas.microsoft.com/office/drawing/2014/main" id="{BEA3A764-B741-434A-95F8-0C88C28FDF80}"/>
              </a:ext>
            </a:extLst>
          </p:cNvPr>
          <p:cNvSpPr txBox="1"/>
          <p:nvPr/>
        </p:nvSpPr>
        <p:spPr>
          <a:xfrm>
            <a:off x="4917783" y="3908497"/>
            <a:ext cx="5962811" cy="1241622"/>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Digital Signatures use the sender’s private key + a hash to guarantee the integrity AND the origin of a message…but it requires lots of OVERHEAD of a Public Key Infrastructure</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74"/>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buSzPts val="1900"/>
            </a:pPr>
            <a:r>
              <a:rPr lang="en" sz="2533"/>
              <a:t>MAC (Message Authentication Code)</a:t>
            </a:r>
            <a:endParaRPr sz="1600"/>
          </a:p>
        </p:txBody>
      </p:sp>
      <p:sp>
        <p:nvSpPr>
          <p:cNvPr id="1319" name="Google Shape;1319;p174"/>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179</a:t>
            </a:fld>
            <a:endParaRPr kern="0">
              <a:solidFill>
                <a:srgbClr val="000000"/>
              </a:solidFill>
            </a:endParaRPr>
          </a:p>
        </p:txBody>
      </p:sp>
      <p:sp>
        <p:nvSpPr>
          <p:cNvPr id="1320" name="Google Shape;1320;p174"/>
          <p:cNvSpPr txBox="1">
            <a:spLocks noGrp="1"/>
          </p:cNvSpPr>
          <p:nvPr>
            <p:ph type="body" idx="4294967295"/>
          </p:nvPr>
        </p:nvSpPr>
        <p:spPr>
          <a:xfrm>
            <a:off x="1108364" y="2151529"/>
            <a:ext cx="96980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2300"/>
              <a:buFont typeface="Arial"/>
              <a:buChar char="•"/>
            </a:pPr>
            <a:r>
              <a:rPr lang="en" sz="3067" dirty="0">
                <a:solidFill>
                  <a:schemeClr val="dk1"/>
                </a:solidFill>
                <a:latin typeface="Calibri"/>
                <a:ea typeface="Calibri"/>
                <a:cs typeface="Calibri"/>
                <a:sym typeface="Calibri"/>
              </a:rPr>
              <a:t>Message + </a:t>
            </a:r>
            <a:r>
              <a:rPr lang="en" sz="3067" b="1" dirty="0">
                <a:solidFill>
                  <a:schemeClr val="dk1"/>
                </a:solidFill>
                <a:latin typeface="Calibri"/>
                <a:ea typeface="Calibri"/>
                <a:cs typeface="Calibri"/>
                <a:sym typeface="Calibri"/>
              </a:rPr>
              <a:t>Symmetric</a:t>
            </a:r>
            <a:r>
              <a:rPr lang="en" sz="3067" dirty="0">
                <a:solidFill>
                  <a:schemeClr val="dk1"/>
                </a:solidFill>
                <a:latin typeface="Calibri"/>
                <a:ea typeface="Calibri"/>
                <a:cs typeface="Calibri"/>
                <a:sym typeface="Calibri"/>
              </a:rPr>
              <a:t> Number +Hashing algorithm</a:t>
            </a:r>
            <a:endParaRPr sz="1600" dirty="0"/>
          </a:p>
          <a:p>
            <a:pPr marL="203195" indent="-203195">
              <a:lnSpc>
                <a:spcPct val="90000"/>
              </a:lnSpc>
              <a:spcBef>
                <a:spcPts val="933"/>
              </a:spcBef>
              <a:buClr>
                <a:schemeClr val="dk1"/>
              </a:buClr>
              <a:buSzPts val="2300"/>
              <a:buNone/>
            </a:pPr>
            <a:r>
              <a:rPr lang="en" sz="3067" dirty="0">
                <a:solidFill>
                  <a:schemeClr val="dk1"/>
                </a:solidFill>
                <a:latin typeface="Calibri"/>
                <a:ea typeface="Calibri"/>
                <a:cs typeface="Calibri"/>
                <a:sym typeface="Calibri"/>
              </a:rPr>
              <a:t>                                    = HMAC</a:t>
            </a:r>
            <a:endParaRPr sz="1600" dirty="0"/>
          </a:p>
          <a:p>
            <a:pPr marL="203195" indent="-194728">
              <a:lnSpc>
                <a:spcPct val="90000"/>
              </a:lnSpc>
              <a:spcBef>
                <a:spcPts val="933"/>
              </a:spcBef>
              <a:buClr>
                <a:schemeClr val="dk1"/>
              </a:buClr>
              <a:buSzPts val="2300"/>
              <a:buFont typeface="Arial"/>
              <a:buChar char="•"/>
            </a:pPr>
            <a:r>
              <a:rPr lang="en" sz="3067" dirty="0">
                <a:solidFill>
                  <a:schemeClr val="dk1"/>
                </a:solidFill>
                <a:latin typeface="Calibri"/>
                <a:ea typeface="Calibri"/>
                <a:cs typeface="Calibri"/>
                <a:sym typeface="Calibri"/>
              </a:rPr>
              <a:t>Integrity and (reasonable) authenticity</a:t>
            </a:r>
            <a:endParaRPr sz="1600" dirty="0"/>
          </a:p>
          <a:p>
            <a:pPr marL="203195" indent="-194728">
              <a:lnSpc>
                <a:spcPct val="90000"/>
              </a:lnSpc>
              <a:spcBef>
                <a:spcPts val="933"/>
              </a:spcBef>
              <a:spcAft>
                <a:spcPts val="2133"/>
              </a:spcAft>
              <a:buClr>
                <a:schemeClr val="dk1"/>
              </a:buClr>
              <a:buSzPts val="2300"/>
              <a:buFont typeface="Arial"/>
              <a:buChar char="•"/>
            </a:pPr>
            <a:r>
              <a:rPr lang="en" sz="3067" dirty="0">
                <a:solidFill>
                  <a:schemeClr val="dk1"/>
                </a:solidFill>
                <a:latin typeface="Calibri"/>
                <a:ea typeface="Calibri"/>
                <a:cs typeface="Calibri"/>
                <a:sym typeface="Calibri"/>
              </a:rPr>
              <a:t>A MAC does not provide true authenticity (symmetric)</a:t>
            </a:r>
            <a:endParaRPr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ED7F-5D98-4425-B904-C672FDE364C9}"/>
              </a:ext>
            </a:extLst>
          </p:cNvPr>
          <p:cNvSpPr>
            <a:spLocks noGrp="1"/>
          </p:cNvSpPr>
          <p:nvPr>
            <p:ph type="title"/>
          </p:nvPr>
        </p:nvSpPr>
        <p:spPr/>
        <p:txBody>
          <a:bodyPr/>
          <a:lstStyle/>
          <a:p>
            <a:r>
              <a:rPr lang="en-US" dirty="0"/>
              <a:t>The GRC Capability Model</a:t>
            </a:r>
          </a:p>
        </p:txBody>
      </p:sp>
      <p:sp>
        <p:nvSpPr>
          <p:cNvPr id="3" name="Text Placeholder 2">
            <a:extLst>
              <a:ext uri="{FF2B5EF4-FFF2-40B4-BE49-F238E27FC236}">
                <a16:creationId xmlns:a16="http://schemas.microsoft.com/office/drawing/2014/main" id="{CDE580B1-17EF-4D21-AFB1-B1E4DF43FD6C}"/>
              </a:ext>
            </a:extLst>
          </p:cNvPr>
          <p:cNvSpPr>
            <a:spLocks noGrp="1"/>
          </p:cNvSpPr>
          <p:nvPr>
            <p:ph type="body" idx="1"/>
          </p:nvPr>
        </p:nvSpPr>
        <p:spPr>
          <a:xfrm>
            <a:off x="838200" y="1425682"/>
            <a:ext cx="10515600" cy="4351200"/>
          </a:xfrm>
        </p:spPr>
        <p:txBody>
          <a:bodyPr/>
          <a:lstStyle/>
          <a:p>
            <a:r>
              <a:rPr lang="en-US" dirty="0"/>
              <a:t>Four Components of the GRC Capability Model</a:t>
            </a:r>
          </a:p>
          <a:p>
            <a:r>
              <a:rPr lang="en-US" b="1" dirty="0"/>
              <a:t>LEARN</a:t>
            </a:r>
            <a:r>
              <a:rPr lang="en-US" dirty="0"/>
              <a:t> about the organization context, culture and key stakeholders to inform objectives, strategy and actions.</a:t>
            </a:r>
          </a:p>
          <a:p>
            <a:r>
              <a:rPr lang="en-US" b="1" dirty="0"/>
              <a:t>ALIGN</a:t>
            </a:r>
            <a:r>
              <a:rPr lang="en-US" dirty="0"/>
              <a:t> strategy with objectives, and actions with strategy, by using effective decision-making that addresses values, opportunities, threats and requirements.</a:t>
            </a:r>
          </a:p>
          <a:p>
            <a:r>
              <a:rPr lang="en-US" b="1" dirty="0"/>
              <a:t>PERFORM</a:t>
            </a:r>
            <a:r>
              <a:rPr lang="en-US" dirty="0"/>
              <a:t> actions that promote and reward things that are desirable, prevent and remediate things that are undesirable, and detect when something happens as soon as possible.</a:t>
            </a:r>
          </a:p>
          <a:p>
            <a:r>
              <a:rPr lang="en-US" b="1" dirty="0"/>
              <a:t>REVIEW</a:t>
            </a:r>
            <a:r>
              <a:rPr lang="en-US" dirty="0"/>
              <a:t> the design and operating effectiveness of the strategy and actions, as well as the ongoing appropriateness of objectives to improve the organization. </a:t>
            </a:r>
          </a:p>
        </p:txBody>
      </p:sp>
      <p:sp>
        <p:nvSpPr>
          <p:cNvPr id="4" name="Rectangle 3">
            <a:extLst>
              <a:ext uri="{FF2B5EF4-FFF2-40B4-BE49-F238E27FC236}">
                <a16:creationId xmlns:a16="http://schemas.microsoft.com/office/drawing/2014/main" id="{90BE2FBF-95F4-49E1-9A56-726AC782014E}"/>
              </a:ext>
            </a:extLst>
          </p:cNvPr>
          <p:cNvSpPr/>
          <p:nvPr/>
        </p:nvSpPr>
        <p:spPr>
          <a:xfrm>
            <a:off x="9796377" y="5998860"/>
            <a:ext cx="1846724" cy="307777"/>
          </a:xfrm>
          <a:prstGeom prst="rect">
            <a:avLst/>
          </a:prstGeom>
        </p:spPr>
        <p:txBody>
          <a:bodyPr wrap="none">
            <a:spAutoFit/>
          </a:bodyPr>
          <a:lstStyle/>
          <a:p>
            <a:r>
              <a:rPr lang="en-US" sz="1400" dirty="0"/>
              <a:t>https://www.oceg.org</a:t>
            </a:r>
          </a:p>
        </p:txBody>
      </p:sp>
    </p:spTree>
    <p:extLst>
      <p:ext uri="{BB962C8B-B14F-4D97-AF65-F5344CB8AC3E}">
        <p14:creationId xmlns:p14="http://schemas.microsoft.com/office/powerpoint/2010/main" val="22443024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pPr lvl="0"/>
            <a:r>
              <a:rPr lang="en-US" dirty="0"/>
              <a:t>IPSec</a:t>
            </a:r>
            <a:endParaRPr dirty="0"/>
          </a:p>
        </p:txBody>
      </p:sp>
    </p:spTree>
    <p:extLst>
      <p:ext uri="{BB962C8B-B14F-4D97-AF65-F5344CB8AC3E}">
        <p14:creationId xmlns:p14="http://schemas.microsoft.com/office/powerpoint/2010/main" val="31501398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86"/>
          <p:cNvSpPr txBox="1">
            <a:spLocks noGrp="1"/>
          </p:cNvSpPr>
          <p:nvPr>
            <p:ph type="title"/>
          </p:nvPr>
        </p:nvSpPr>
        <p:spPr>
          <a:xfrm>
            <a:off x="838200" y="365125"/>
            <a:ext cx="10153200" cy="1325600"/>
          </a:xfrm>
          <a:prstGeom prst="rect">
            <a:avLst/>
          </a:prstGeom>
          <a:noFill/>
          <a:ln>
            <a:noFill/>
          </a:ln>
        </p:spPr>
        <p:txBody>
          <a:bodyPr spcFirstLastPara="1" wrap="square" lIns="100767" tIns="50367" rIns="100767" bIns="50367" anchor="ctr" anchorCtr="0">
            <a:noAutofit/>
          </a:bodyPr>
          <a:lstStyle/>
          <a:p>
            <a:r>
              <a:rPr lang="en"/>
              <a:t>IPSec</a:t>
            </a:r>
            <a:endParaRPr sz="1600"/>
          </a:p>
        </p:txBody>
      </p:sp>
      <p:sp>
        <p:nvSpPr>
          <p:cNvPr id="1422" name="Google Shape;1422;p18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181</a:t>
            </a:fld>
            <a:endParaRPr kern="0">
              <a:solidFill>
                <a:srgbClr val="000000"/>
              </a:solidFill>
            </a:endParaRPr>
          </a:p>
        </p:txBody>
      </p:sp>
      <p:sp>
        <p:nvSpPr>
          <p:cNvPr id="1423" name="Google Shape;1423;p186"/>
          <p:cNvSpPr txBox="1"/>
          <p:nvPr/>
        </p:nvSpPr>
        <p:spPr>
          <a:xfrm>
            <a:off x="1477819" y="2286000"/>
            <a:ext cx="8337200" cy="1863600"/>
          </a:xfrm>
          <a:prstGeom prst="rect">
            <a:avLst/>
          </a:prstGeom>
          <a:noFill/>
          <a:ln>
            <a:noFill/>
          </a:ln>
        </p:spPr>
        <p:txBody>
          <a:bodyPr spcFirstLastPara="1" wrap="square" lIns="100767" tIns="50367" rIns="100767" bIns="50367" anchor="ctr" anchorCtr="0">
            <a:noAutofit/>
          </a:bodyPr>
          <a:lstStyle/>
          <a:p>
            <a:pPr marL="626518" indent="-634984" defTabSz="1219170">
              <a:lnSpc>
                <a:spcPct val="70000"/>
              </a:lnSpc>
              <a:buClr>
                <a:srgbClr val="000000"/>
              </a:buClr>
              <a:buSzPts val="1900"/>
              <a:buFont typeface="Arial"/>
              <a:buChar char="•"/>
            </a:pPr>
            <a:r>
              <a:rPr lang="en" sz="2533" kern="0">
                <a:solidFill>
                  <a:srgbClr val="000000"/>
                </a:solidFill>
                <a:latin typeface="Calibri"/>
                <a:ea typeface="Calibri"/>
                <a:cs typeface="Calibri"/>
                <a:sym typeface="Calibri"/>
              </a:rPr>
              <a:t>Provides the framework for services such as encryption, authentication, integrity (any or all of these services may be provided)</a:t>
            </a:r>
            <a:endParaRPr sz="1600" kern="0">
              <a:solidFill>
                <a:srgbClr val="000000"/>
              </a:solidFill>
              <a:latin typeface="Arial"/>
              <a:cs typeface="Arial"/>
              <a:sym typeface="Arial"/>
            </a:endParaRPr>
          </a:p>
          <a:p>
            <a:pPr defTabSz="1219170">
              <a:lnSpc>
                <a:spcPct val="70000"/>
              </a:lnSpc>
              <a:buClr>
                <a:srgbClr val="000000"/>
              </a:buClr>
              <a:buSzPts val="1900"/>
            </a:pPr>
            <a:endParaRPr sz="2533" kern="0">
              <a:solidFill>
                <a:srgbClr val="000000"/>
              </a:solidFill>
              <a:latin typeface="Calibri"/>
              <a:ea typeface="Calibri"/>
              <a:cs typeface="Calibri"/>
              <a:sym typeface="Calibri"/>
            </a:endParaRPr>
          </a:p>
          <a:p>
            <a:pPr marL="626518" indent="-634984" defTabSz="1219170">
              <a:lnSpc>
                <a:spcPct val="70000"/>
              </a:lnSpc>
              <a:buClr>
                <a:srgbClr val="000000"/>
              </a:buClr>
              <a:buSzPts val="1900"/>
              <a:buFont typeface="Arial"/>
              <a:buChar char="•"/>
            </a:pPr>
            <a:r>
              <a:rPr lang="en" sz="2533" kern="0">
                <a:solidFill>
                  <a:srgbClr val="000000"/>
                </a:solidFill>
                <a:latin typeface="Calibri"/>
                <a:ea typeface="Calibri"/>
                <a:cs typeface="Calibri"/>
                <a:sym typeface="Calibri"/>
              </a:rPr>
              <a:t>IPSec provides encapsulation, not encryption</a:t>
            </a:r>
            <a:endParaRPr sz="1600" kern="0">
              <a:solidFill>
                <a:srgbClr val="000000"/>
              </a:solidFill>
              <a:latin typeface="Arial"/>
              <a:cs typeface="Arial"/>
              <a:sym typeface="Arial"/>
            </a:endParaRPr>
          </a:p>
          <a:p>
            <a:pPr defTabSz="1219170">
              <a:lnSpc>
                <a:spcPct val="70000"/>
              </a:lnSpc>
              <a:buClr>
                <a:srgbClr val="000000"/>
              </a:buClr>
              <a:buSzPts val="1900"/>
            </a:pPr>
            <a:endParaRPr sz="2533" kern="0">
              <a:solidFill>
                <a:srgbClr val="000000"/>
              </a:solidFill>
              <a:latin typeface="Calibri"/>
              <a:ea typeface="Calibri"/>
              <a:cs typeface="Calibri"/>
              <a:sym typeface="Calibri"/>
            </a:endParaRPr>
          </a:p>
          <a:p>
            <a:pPr marL="626518" indent="-634984" defTabSz="1219170">
              <a:lnSpc>
                <a:spcPct val="70000"/>
              </a:lnSpc>
              <a:buClr>
                <a:srgbClr val="000000"/>
              </a:buClr>
              <a:buSzPts val="1900"/>
              <a:buFont typeface="Arial"/>
              <a:buChar char="•"/>
            </a:pPr>
            <a:r>
              <a:rPr lang="en" sz="2533" kern="0">
                <a:solidFill>
                  <a:srgbClr val="000000"/>
                </a:solidFill>
                <a:latin typeface="Calibri"/>
                <a:ea typeface="Calibri"/>
                <a:cs typeface="Calibri"/>
                <a:sym typeface="Calibri"/>
              </a:rPr>
              <a:t>What is encapsulated can be protected through the protocols within IPSec</a:t>
            </a:r>
            <a:endParaRPr sz="1600" kern="0">
              <a:solidFill>
                <a:srgbClr val="000000"/>
              </a:solidFill>
              <a:latin typeface="Arial"/>
              <a:cs typeface="Arial"/>
              <a:sym typeface="Arial"/>
            </a:endParaRPr>
          </a:p>
          <a:p>
            <a:pPr marL="626518" indent="-474121" defTabSz="1219170">
              <a:lnSpc>
                <a:spcPct val="70000"/>
              </a:lnSpc>
              <a:buClr>
                <a:srgbClr val="000000"/>
              </a:buClr>
              <a:buSzPts val="1900"/>
            </a:pPr>
            <a:endParaRPr sz="2533" kern="0">
              <a:solidFill>
                <a:srgbClr val="000000"/>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87"/>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Encapsulation:  Packaging (Not Encrypting)</a:t>
            </a:r>
            <a:endParaRPr sz="1600"/>
          </a:p>
        </p:txBody>
      </p:sp>
      <p:sp>
        <p:nvSpPr>
          <p:cNvPr id="1430" name="Google Shape;1430;p187"/>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182</a:t>
            </a:fld>
            <a:endParaRPr kern="0">
              <a:solidFill>
                <a:srgbClr val="000000"/>
              </a:solidFill>
            </a:endParaRPr>
          </a:p>
        </p:txBody>
      </p:sp>
      <p:sp>
        <p:nvSpPr>
          <p:cNvPr id="1431" name="Google Shape;1431;p187"/>
          <p:cNvSpPr txBox="1">
            <a:spLocks noGrp="1"/>
          </p:cNvSpPr>
          <p:nvPr>
            <p:ph type="body" idx="4294967295"/>
          </p:nvPr>
        </p:nvSpPr>
        <p:spPr>
          <a:xfrm>
            <a:off x="838200" y="1460973"/>
            <a:ext cx="8590000" cy="538000"/>
          </a:xfrm>
          <a:prstGeom prst="rect">
            <a:avLst/>
          </a:prstGeom>
          <a:noFill/>
          <a:ln>
            <a:noFill/>
          </a:ln>
        </p:spPr>
        <p:txBody>
          <a:bodyPr spcFirstLastPara="1" wrap="square" lIns="100767" tIns="50367" rIns="100767" bIns="50367" anchor="t" anchorCtr="0">
            <a:noAutofit/>
          </a:bodyPr>
          <a:lstStyle/>
          <a:p>
            <a:pPr marL="0" indent="0">
              <a:lnSpc>
                <a:spcPct val="90000"/>
              </a:lnSpc>
              <a:spcAft>
                <a:spcPts val="2133"/>
              </a:spcAft>
              <a:buClr>
                <a:schemeClr val="dk1"/>
              </a:buClr>
              <a:buSzPts val="1500"/>
              <a:buNone/>
            </a:pPr>
            <a:r>
              <a:rPr lang="en" sz="2000">
                <a:solidFill>
                  <a:schemeClr val="dk1"/>
                </a:solidFill>
                <a:latin typeface="Calibri"/>
                <a:ea typeface="Calibri"/>
                <a:cs typeface="Calibri"/>
                <a:sym typeface="Calibri"/>
              </a:rPr>
              <a:t>Think about shipping something fragile… for instance, Champaign glasses.  You could just stick a stamp on them, but they would break….so, you add packaging them up to get to the correct destination safely and intact. </a:t>
            </a:r>
            <a:endParaRPr sz="1600"/>
          </a:p>
        </p:txBody>
      </p:sp>
      <p:pic>
        <p:nvPicPr>
          <p:cNvPr id="1432" name="Google Shape;1432;p187"/>
          <p:cNvPicPr preferRelativeResize="0"/>
          <p:nvPr/>
        </p:nvPicPr>
        <p:blipFill rotWithShape="1">
          <a:blip r:embed="rId3">
            <a:alphaModFix/>
          </a:blip>
          <a:srcRect/>
          <a:stretch/>
        </p:blipFill>
        <p:spPr>
          <a:xfrm>
            <a:off x="9727044" y="1663113"/>
            <a:ext cx="1086691" cy="775847"/>
          </a:xfrm>
          <a:prstGeom prst="rect">
            <a:avLst/>
          </a:prstGeom>
          <a:noFill/>
          <a:ln>
            <a:noFill/>
          </a:ln>
        </p:spPr>
      </p:pic>
      <p:sp>
        <p:nvSpPr>
          <p:cNvPr id="1433" name="Google Shape;1433;p187"/>
          <p:cNvSpPr txBox="1"/>
          <p:nvPr/>
        </p:nvSpPr>
        <p:spPr>
          <a:xfrm>
            <a:off x="2678533" y="2482204"/>
            <a:ext cx="6834800" cy="2487600"/>
          </a:xfrm>
          <a:prstGeom prst="rect">
            <a:avLst/>
          </a:prstGeom>
          <a:noFill/>
          <a:ln>
            <a:noFill/>
          </a:ln>
        </p:spPr>
        <p:txBody>
          <a:bodyPr spcFirstLastPara="1" wrap="square" lIns="100767" tIns="50367" rIns="100767" bIns="50367" anchor="t" anchorCtr="0">
            <a:noAutofit/>
          </a:bodyPr>
          <a:lstStyle/>
          <a:p>
            <a:pPr marL="507987" indent="-499521" defTabSz="1219170">
              <a:lnSpc>
                <a:spcPct val="70000"/>
              </a:lnSpc>
              <a:buClr>
                <a:srgbClr val="000000"/>
              </a:buClr>
              <a:buSzPts val="1300"/>
              <a:buFont typeface="Calibri"/>
              <a:buAutoNum type="arabicPeriod"/>
            </a:pPr>
            <a:r>
              <a:rPr lang="en" sz="1733" kern="0">
                <a:solidFill>
                  <a:srgbClr val="000000"/>
                </a:solidFill>
                <a:latin typeface="Calibri"/>
                <a:ea typeface="Calibri"/>
                <a:cs typeface="Calibri"/>
                <a:sym typeface="Calibri"/>
              </a:rPr>
              <a:t>We wrap Champaign glasses in bubble wrap to protect them  </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Then we put the glasses in a box with bubble wrap</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We gift wrap the box and write, “Best wishes, Uncle Steve!”</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We  put that box  in a bigger box with packing peanuts for more protection</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We put that box in a Fed Ex box with a Fed Ex label to provide information for the package to traverse the carrier’s network</a:t>
            </a:r>
            <a:endParaRPr sz="1600" kern="0">
              <a:solidFill>
                <a:srgbClr val="000000"/>
              </a:solidFill>
              <a:latin typeface="Arial"/>
              <a:cs typeface="Arial"/>
              <a:sym typeface="Arial"/>
            </a:endParaRPr>
          </a:p>
          <a:p>
            <a:pPr marL="507987" indent="-499521" defTabSz="1219170">
              <a:lnSpc>
                <a:spcPct val="70000"/>
              </a:lnSpc>
              <a:spcBef>
                <a:spcPts val="933"/>
              </a:spcBef>
              <a:buClr>
                <a:srgbClr val="000000"/>
              </a:buClr>
              <a:buSzPts val="1300"/>
              <a:buFont typeface="Calibri"/>
              <a:buAutoNum type="arabicPeriod"/>
            </a:pPr>
            <a:r>
              <a:rPr lang="en" sz="1733" kern="0">
                <a:solidFill>
                  <a:srgbClr val="000000"/>
                </a:solidFill>
                <a:latin typeface="Calibri"/>
                <a:ea typeface="Calibri"/>
                <a:cs typeface="Calibri"/>
                <a:sym typeface="Calibri"/>
              </a:rPr>
              <a:t>We hand off the package to Federal Express and the champaign glasses are on their way!</a:t>
            </a:r>
            <a:endParaRPr sz="1600" kern="0">
              <a:solidFill>
                <a:srgbClr val="000000"/>
              </a:solidFill>
              <a:latin typeface="Arial"/>
              <a:cs typeface="Arial"/>
              <a:sym typeface="Arial"/>
            </a:endParaRPr>
          </a:p>
        </p:txBody>
      </p:sp>
      <p:grpSp>
        <p:nvGrpSpPr>
          <p:cNvPr id="1434" name="Google Shape;1434;p187"/>
          <p:cNvGrpSpPr/>
          <p:nvPr/>
        </p:nvGrpSpPr>
        <p:grpSpPr>
          <a:xfrm>
            <a:off x="9540813" y="2891054"/>
            <a:ext cx="2306624" cy="1179356"/>
            <a:chOff x="6391782" y="3276661"/>
            <a:chExt cx="2295300" cy="2038526"/>
          </a:xfrm>
        </p:grpSpPr>
        <p:pic>
          <p:nvPicPr>
            <p:cNvPr id="1435" name="Google Shape;1435;p187"/>
            <p:cNvPicPr preferRelativeResize="0"/>
            <p:nvPr/>
          </p:nvPicPr>
          <p:blipFill rotWithShape="1">
            <a:blip r:embed="rId4">
              <a:alphaModFix/>
            </a:blip>
            <a:srcRect/>
            <a:stretch/>
          </p:blipFill>
          <p:spPr>
            <a:xfrm>
              <a:off x="6577012" y="3276661"/>
              <a:ext cx="1809459" cy="1256864"/>
            </a:xfrm>
            <a:prstGeom prst="rect">
              <a:avLst/>
            </a:prstGeom>
            <a:noFill/>
            <a:ln>
              <a:noFill/>
            </a:ln>
          </p:spPr>
        </p:pic>
        <p:sp>
          <p:nvSpPr>
            <p:cNvPr id="1436" name="Google Shape;1436;p187"/>
            <p:cNvSpPr txBox="1"/>
            <p:nvPr/>
          </p:nvSpPr>
          <p:spPr>
            <a:xfrm>
              <a:off x="6391782" y="4517187"/>
              <a:ext cx="2295300" cy="7980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Missing step: Remove Pug from bubble wrap</a:t>
              </a:r>
              <a:endParaRPr sz="1600" kern="0">
                <a:solidFill>
                  <a:srgbClr val="000000"/>
                </a:solidFill>
                <a:latin typeface="Arial"/>
                <a:cs typeface="Arial"/>
                <a:sym typeface="Arial"/>
              </a:endParaRPr>
            </a:p>
          </p:txBody>
        </p:sp>
      </p:grpSp>
      <p:grpSp>
        <p:nvGrpSpPr>
          <p:cNvPr id="1437" name="Google Shape;1437;p187"/>
          <p:cNvGrpSpPr/>
          <p:nvPr/>
        </p:nvGrpSpPr>
        <p:grpSpPr>
          <a:xfrm>
            <a:off x="458976" y="3839740"/>
            <a:ext cx="1896761" cy="1224385"/>
            <a:chOff x="304800" y="3886200"/>
            <a:chExt cx="1782000" cy="1452300"/>
          </a:xfrm>
        </p:grpSpPr>
        <p:pic>
          <p:nvPicPr>
            <p:cNvPr id="1438" name="Google Shape;1438;p187"/>
            <p:cNvPicPr preferRelativeResize="0"/>
            <p:nvPr/>
          </p:nvPicPr>
          <p:blipFill rotWithShape="1">
            <a:blip r:embed="rId5">
              <a:alphaModFix/>
            </a:blip>
            <a:srcRect/>
            <a:stretch/>
          </p:blipFill>
          <p:spPr>
            <a:xfrm>
              <a:off x="457200" y="3886200"/>
              <a:ext cx="1379509" cy="930999"/>
            </a:xfrm>
            <a:prstGeom prst="rect">
              <a:avLst/>
            </a:prstGeom>
            <a:noFill/>
            <a:ln>
              <a:noFill/>
            </a:ln>
          </p:spPr>
        </p:pic>
        <p:sp>
          <p:nvSpPr>
            <p:cNvPr id="1439" name="Google Shape;1439;p187"/>
            <p:cNvSpPr txBox="1"/>
            <p:nvPr/>
          </p:nvSpPr>
          <p:spPr>
            <a:xfrm>
              <a:off x="304800" y="4876800"/>
              <a:ext cx="1782000" cy="4617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333" kern="0">
                  <a:solidFill>
                    <a:srgbClr val="000000"/>
                  </a:solidFill>
                  <a:latin typeface="Calibri"/>
                  <a:ea typeface="Calibri"/>
                  <a:cs typeface="Calibri"/>
                  <a:sym typeface="Calibri"/>
                </a:rPr>
                <a:t>Missing Step: Remove Cat from Packing Peanuts</a:t>
              </a:r>
              <a:endParaRPr sz="1600" kern="0">
                <a:solidFill>
                  <a:srgbClr val="000000"/>
                </a:solidFill>
                <a:latin typeface="Arial"/>
                <a:cs typeface="Arial"/>
                <a:sym typeface="Arial"/>
              </a:endParaRPr>
            </a:p>
          </p:txBody>
        </p:sp>
      </p:grpSp>
      <p:pic>
        <p:nvPicPr>
          <p:cNvPr id="1440" name="Google Shape;1440;p187"/>
          <p:cNvPicPr preferRelativeResize="0"/>
          <p:nvPr/>
        </p:nvPicPr>
        <p:blipFill rotWithShape="1">
          <a:blip r:embed="rId6">
            <a:alphaModFix/>
          </a:blip>
          <a:srcRect/>
          <a:stretch/>
        </p:blipFill>
        <p:spPr>
          <a:xfrm>
            <a:off x="5574333" y="5271902"/>
            <a:ext cx="1784467" cy="968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88"/>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IPSEC </a:t>
            </a:r>
            <a:endParaRPr sz="1600"/>
          </a:p>
        </p:txBody>
      </p:sp>
      <p:sp>
        <p:nvSpPr>
          <p:cNvPr id="1447" name="Google Shape;1447;p18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183</a:t>
            </a:fld>
            <a:endParaRPr kern="0">
              <a:solidFill>
                <a:srgbClr val="000000"/>
              </a:solidFill>
            </a:endParaRPr>
          </a:p>
        </p:txBody>
      </p:sp>
      <p:pic>
        <p:nvPicPr>
          <p:cNvPr id="1448" name="Google Shape;1448;p188"/>
          <p:cNvPicPr preferRelativeResize="0">
            <a:picLocks noGrp="1"/>
          </p:cNvPicPr>
          <p:nvPr>
            <p:ph type="body" idx="4294967295"/>
          </p:nvPr>
        </p:nvPicPr>
        <p:blipFill rotWithShape="1">
          <a:blip r:embed="rId3">
            <a:alphaModFix/>
          </a:blip>
          <a:srcRect/>
          <a:stretch/>
        </p:blipFill>
        <p:spPr>
          <a:xfrm>
            <a:off x="2309091" y="2891117"/>
            <a:ext cx="6877200" cy="2566000"/>
          </a:xfrm>
          <a:prstGeom prst="rect">
            <a:avLst/>
          </a:prstGeom>
          <a:noFill/>
          <a:ln>
            <a:noFill/>
          </a:ln>
        </p:spPr>
      </p:pic>
      <p:sp>
        <p:nvSpPr>
          <p:cNvPr id="1449" name="Google Shape;1449;p188"/>
          <p:cNvSpPr txBox="1"/>
          <p:nvPr/>
        </p:nvSpPr>
        <p:spPr>
          <a:xfrm>
            <a:off x="1981200" y="1875865"/>
            <a:ext cx="7620000" cy="484800"/>
          </a:xfrm>
          <a:prstGeom prst="rect">
            <a:avLst/>
          </a:prstGeom>
          <a:noFill/>
          <a:ln>
            <a:noFill/>
          </a:ln>
        </p:spPr>
        <p:txBody>
          <a:bodyPr spcFirstLastPara="1" wrap="square" lIns="100767" tIns="50367" rIns="100767" bIns="50367" anchor="t" anchorCtr="0">
            <a:noAutofit/>
          </a:bodyPr>
          <a:lstStyle/>
          <a:p>
            <a:pPr defTabSz="1219170">
              <a:buClr>
                <a:srgbClr val="000000"/>
              </a:buClr>
            </a:pPr>
            <a:r>
              <a:rPr lang="en" sz="1600" kern="0">
                <a:solidFill>
                  <a:srgbClr val="000000"/>
                </a:solidFill>
                <a:latin typeface="Calibri"/>
                <a:ea typeface="Calibri"/>
                <a:cs typeface="Calibri"/>
                <a:sym typeface="Calibri"/>
              </a:rPr>
              <a:t>IPSEC is an encapsulation framework.  Tunnel vs. Transport mode dictates what portion of the IP Packet is to be encapsulated.</a:t>
            </a:r>
            <a:endParaRPr sz="1600" kern="0">
              <a:solidFill>
                <a:srgbClr val="000000"/>
              </a:solidFill>
              <a:latin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89"/>
          <p:cNvSpPr txBox="1">
            <a:spLocks noGrp="1"/>
          </p:cNvSpPr>
          <p:nvPr>
            <p:ph type="title"/>
          </p:nvPr>
        </p:nvSpPr>
        <p:spPr>
          <a:xfrm>
            <a:off x="838200" y="72992"/>
            <a:ext cx="10515600" cy="1325600"/>
          </a:xfrm>
          <a:prstGeom prst="rect">
            <a:avLst/>
          </a:prstGeom>
          <a:noFill/>
          <a:ln>
            <a:noFill/>
          </a:ln>
        </p:spPr>
        <p:txBody>
          <a:bodyPr spcFirstLastPara="1" wrap="square" lIns="100767" tIns="50367" rIns="100767" bIns="50367" anchor="ctr" anchorCtr="0">
            <a:noAutofit/>
          </a:bodyPr>
          <a:lstStyle/>
          <a:p>
            <a:r>
              <a:rPr lang="en"/>
              <a:t>IPSec Sub-protocols</a:t>
            </a:r>
            <a:endParaRPr sz="1600"/>
          </a:p>
        </p:txBody>
      </p:sp>
      <p:sp>
        <p:nvSpPr>
          <p:cNvPr id="1456" name="Google Shape;1456;p18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184</a:t>
            </a:fld>
            <a:endParaRPr kern="0">
              <a:solidFill>
                <a:srgbClr val="000000"/>
              </a:solidFill>
            </a:endParaRPr>
          </a:p>
        </p:txBody>
      </p:sp>
      <p:sp>
        <p:nvSpPr>
          <p:cNvPr id="1457" name="Google Shape;1457;p189"/>
          <p:cNvSpPr txBox="1">
            <a:spLocks noGrp="1"/>
          </p:cNvSpPr>
          <p:nvPr>
            <p:ph type="body" idx="4294967295"/>
          </p:nvPr>
        </p:nvSpPr>
        <p:spPr>
          <a:xfrm>
            <a:off x="1645193" y="1101268"/>
            <a:ext cx="8901600" cy="3533200"/>
          </a:xfrm>
          <a:prstGeom prst="rect">
            <a:avLst/>
          </a:prstGeom>
          <a:noFill/>
          <a:ln>
            <a:noFill/>
          </a:ln>
        </p:spPr>
        <p:txBody>
          <a:bodyPr spcFirstLastPara="1" wrap="square" lIns="100767" tIns="50367" rIns="100767" bIns="50367" anchor="t" anchorCtr="0">
            <a:noAutofit/>
          </a:bodyPr>
          <a:lstStyle/>
          <a:p>
            <a:pPr marL="372524" indent="-313259">
              <a:lnSpc>
                <a:spcPct val="70000"/>
              </a:lnSpc>
              <a:buClr>
                <a:schemeClr val="dk1"/>
              </a:buClr>
              <a:buSzPts val="1700"/>
              <a:buFont typeface="Noto Sans Symbols"/>
              <a:buChar char="⬜"/>
            </a:pPr>
            <a:r>
              <a:rPr lang="en" sz="2267" b="1">
                <a:solidFill>
                  <a:schemeClr val="dk1"/>
                </a:solidFill>
                <a:latin typeface="Calibri"/>
                <a:ea typeface="Calibri"/>
                <a:cs typeface="Calibri"/>
                <a:sym typeface="Calibri"/>
              </a:rPr>
              <a:t>AH (Authentication Header)  </a:t>
            </a:r>
            <a:r>
              <a:rPr lang="en" sz="2267">
                <a:solidFill>
                  <a:schemeClr val="dk1"/>
                </a:solidFill>
                <a:latin typeface="Calibri"/>
                <a:ea typeface="Calibri"/>
                <a:cs typeface="Calibri"/>
                <a:sym typeface="Calibri"/>
              </a:rPr>
              <a:t>Provides integrity, authenticity, and non-repudiation through the use of an ICV (Integrity Check Value).  The ICV is run on the entire packet (header, data, trailer) except for particular fields in the header that are dynamic (like TTL, etc). NO CONFIDENTIALITY</a:t>
            </a:r>
            <a:endParaRPr sz="2267"/>
          </a:p>
          <a:p>
            <a:pPr marL="372524" indent="-313259">
              <a:lnSpc>
                <a:spcPct val="70000"/>
              </a:lnSpc>
              <a:spcBef>
                <a:spcPts val="933"/>
              </a:spcBef>
              <a:buClr>
                <a:schemeClr val="dk1"/>
              </a:buClr>
              <a:buSzPts val="1700"/>
              <a:buFont typeface="Noto Sans Symbols"/>
              <a:buChar char="⬜"/>
            </a:pPr>
            <a:r>
              <a:rPr lang="en" sz="2267" b="1">
                <a:solidFill>
                  <a:schemeClr val="dk1"/>
                </a:solidFill>
                <a:latin typeface="Calibri"/>
                <a:ea typeface="Calibri"/>
                <a:cs typeface="Calibri"/>
                <a:sym typeface="Calibri"/>
              </a:rPr>
              <a:t>ESP (Encapsulating Security Payload) </a:t>
            </a:r>
            <a:r>
              <a:rPr lang="en" sz="2267">
                <a:solidFill>
                  <a:schemeClr val="dk1"/>
                </a:solidFill>
                <a:latin typeface="Calibri"/>
                <a:ea typeface="Calibri"/>
                <a:cs typeface="Calibri"/>
                <a:sym typeface="Calibri"/>
              </a:rPr>
              <a:t>Provides  authenticity and integrity through a MAC (no non-repudiation since a MAC is symmetric).  The main service provided is ENCRYPTION.  ICV is run on payload only. </a:t>
            </a:r>
            <a:endParaRPr sz="2267"/>
          </a:p>
          <a:p>
            <a:pPr marL="372524" indent="-321725">
              <a:lnSpc>
                <a:spcPct val="70000"/>
              </a:lnSpc>
              <a:spcBef>
                <a:spcPts val="933"/>
              </a:spcBef>
              <a:buClr>
                <a:schemeClr val="dk1"/>
              </a:buClr>
              <a:buSzPts val="1800"/>
              <a:buFont typeface="Noto Sans Symbols"/>
              <a:buChar char="⬜"/>
            </a:pPr>
            <a:r>
              <a:rPr lang="en" sz="2400" b="1">
                <a:solidFill>
                  <a:schemeClr val="dk1"/>
                </a:solidFill>
                <a:latin typeface="Calibri"/>
                <a:ea typeface="Calibri"/>
                <a:cs typeface="Calibri"/>
                <a:sym typeface="Calibri"/>
              </a:rPr>
              <a:t>IKE:  Internet Key Exchange-</a:t>
            </a:r>
            <a:r>
              <a:rPr lang="en" sz="2400">
                <a:solidFill>
                  <a:schemeClr val="dk1"/>
                </a:solidFill>
                <a:latin typeface="Calibri"/>
                <a:ea typeface="Calibri"/>
                <a:cs typeface="Calibri"/>
                <a:sym typeface="Calibri"/>
              </a:rPr>
              <a:t>--</a:t>
            </a:r>
            <a:r>
              <a:rPr lang="en" sz="2133">
                <a:solidFill>
                  <a:schemeClr val="dk1"/>
                </a:solidFill>
                <a:latin typeface="Calibri"/>
                <a:ea typeface="Calibri"/>
                <a:cs typeface="Calibri"/>
                <a:sym typeface="Calibri"/>
              </a:rPr>
              <a:t>No Security Services.  Just management of secure connection</a:t>
            </a:r>
            <a:endParaRPr sz="2133"/>
          </a:p>
          <a:p>
            <a:pPr marL="677316" lvl="1" indent="-262460">
              <a:lnSpc>
                <a:spcPct val="70000"/>
              </a:lnSpc>
              <a:spcBef>
                <a:spcPts val="400"/>
              </a:spcBef>
              <a:buClr>
                <a:schemeClr val="dk1"/>
              </a:buClr>
              <a:buSzPts val="1500"/>
              <a:buFont typeface="Noto Sans Symbols"/>
              <a:buChar char="◼"/>
            </a:pPr>
            <a:r>
              <a:rPr lang="en" sz="2000">
                <a:solidFill>
                  <a:schemeClr val="dk1"/>
                </a:solidFill>
                <a:latin typeface="Calibri"/>
                <a:ea typeface="Calibri"/>
                <a:cs typeface="Calibri"/>
                <a:sym typeface="Calibri"/>
              </a:rPr>
              <a:t>O</a:t>
            </a:r>
            <a:r>
              <a:rPr lang="en" b="0" i="0" u="none" strike="noStrike" cap="none">
                <a:solidFill>
                  <a:schemeClr val="dk1"/>
                </a:solidFill>
                <a:latin typeface="Calibri"/>
                <a:ea typeface="Calibri"/>
                <a:cs typeface="Calibri"/>
                <a:sym typeface="Calibri"/>
              </a:rPr>
              <a:t>akley:  Uses Diffie Hellman to agree upon a key</a:t>
            </a:r>
            <a:endParaRPr/>
          </a:p>
          <a:p>
            <a:pPr marL="677316" lvl="1" indent="-253994">
              <a:lnSpc>
                <a:spcPct val="70000"/>
              </a:lnSpc>
              <a:spcBef>
                <a:spcPts val="400"/>
              </a:spcBef>
              <a:spcAft>
                <a:spcPts val="2133"/>
              </a:spcAft>
              <a:buClr>
                <a:schemeClr val="dk1"/>
              </a:buClr>
              <a:buSzPts val="1400"/>
              <a:buFont typeface="Noto Sans Symbols"/>
              <a:buChar char="◼"/>
            </a:pPr>
            <a:r>
              <a:rPr lang="en" b="0" i="0" u="none" strike="noStrike" cap="none">
                <a:solidFill>
                  <a:schemeClr val="dk1"/>
                </a:solidFill>
                <a:latin typeface="Calibri"/>
                <a:ea typeface="Calibri"/>
                <a:cs typeface="Calibri"/>
                <a:sym typeface="Calibri"/>
              </a:rPr>
              <a:t>ISAKMP (Internet Security Association and Key Management Protocol) Manages Keys, Security Associations (SAs)and Security Parameters Index (SPI)</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90"/>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Security Associations and SPIs</a:t>
            </a:r>
            <a:endParaRPr sz="1600"/>
          </a:p>
        </p:txBody>
      </p:sp>
      <p:sp>
        <p:nvSpPr>
          <p:cNvPr id="1464" name="Google Shape;1464;p19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185</a:t>
            </a:fld>
            <a:endParaRPr kern="0">
              <a:solidFill>
                <a:srgbClr val="000000"/>
              </a:solidFill>
            </a:endParaRPr>
          </a:p>
        </p:txBody>
      </p:sp>
      <p:pic>
        <p:nvPicPr>
          <p:cNvPr id="1465" name="Google Shape;1465;p190"/>
          <p:cNvPicPr preferRelativeResize="0">
            <a:picLocks noGrp="1"/>
          </p:cNvPicPr>
          <p:nvPr>
            <p:ph type="body" idx="4294967295"/>
          </p:nvPr>
        </p:nvPicPr>
        <p:blipFill rotWithShape="1">
          <a:blip r:embed="rId3">
            <a:alphaModFix/>
          </a:blip>
          <a:srcRect/>
          <a:stretch/>
        </p:blipFill>
        <p:spPr>
          <a:xfrm>
            <a:off x="3067911" y="2823883"/>
            <a:ext cx="4685600" cy="2122000"/>
          </a:xfrm>
          <a:prstGeom prst="rect">
            <a:avLst/>
          </a:prstGeom>
          <a:noFill/>
          <a:ln>
            <a:noFill/>
          </a:ln>
        </p:spPr>
      </p:pic>
      <p:cxnSp>
        <p:nvCxnSpPr>
          <p:cNvPr id="1466" name="Google Shape;1466;p190"/>
          <p:cNvCxnSpPr/>
          <p:nvPr/>
        </p:nvCxnSpPr>
        <p:spPr>
          <a:xfrm>
            <a:off x="7753441" y="2985597"/>
            <a:ext cx="609200" cy="165600"/>
          </a:xfrm>
          <a:prstGeom prst="straightConnector1">
            <a:avLst/>
          </a:prstGeom>
          <a:noFill/>
          <a:ln w="9525" cap="flat" cmpd="sng">
            <a:solidFill>
              <a:schemeClr val="accent1"/>
            </a:solidFill>
            <a:prstDash val="solid"/>
            <a:miter lim="800000"/>
            <a:headEnd type="none" w="sm" len="sm"/>
            <a:tailEnd type="stealth" w="med" len="med"/>
          </a:ln>
        </p:spPr>
      </p:cxnSp>
      <p:cxnSp>
        <p:nvCxnSpPr>
          <p:cNvPr id="1467" name="Google Shape;1467;p190"/>
          <p:cNvCxnSpPr/>
          <p:nvPr/>
        </p:nvCxnSpPr>
        <p:spPr>
          <a:xfrm rot="10800000" flipH="1">
            <a:off x="7753441" y="3262244"/>
            <a:ext cx="609200" cy="111200"/>
          </a:xfrm>
          <a:prstGeom prst="straightConnector1">
            <a:avLst/>
          </a:prstGeom>
          <a:noFill/>
          <a:ln w="9525" cap="flat" cmpd="sng">
            <a:solidFill>
              <a:schemeClr val="accent1"/>
            </a:solidFill>
            <a:prstDash val="solid"/>
            <a:miter lim="800000"/>
            <a:headEnd type="none" w="sm" len="sm"/>
            <a:tailEnd type="stealth" w="med" len="med"/>
          </a:ln>
        </p:spPr>
      </p:cxnSp>
      <p:sp>
        <p:nvSpPr>
          <p:cNvPr id="1468" name="Google Shape;1468;p190"/>
          <p:cNvSpPr txBox="1"/>
          <p:nvPr/>
        </p:nvSpPr>
        <p:spPr>
          <a:xfrm>
            <a:off x="8382721" y="2985597"/>
            <a:ext cx="1676000" cy="433200"/>
          </a:xfrm>
          <a:prstGeom prst="rect">
            <a:avLst/>
          </a:prstGeom>
          <a:noFill/>
          <a:ln>
            <a:noFill/>
          </a:ln>
        </p:spPr>
        <p:txBody>
          <a:bodyPr spcFirstLastPara="1" wrap="square" lIns="83100" tIns="41567" rIns="83100" bIns="41567" anchor="t" anchorCtr="0">
            <a:noAutofit/>
          </a:bodyPr>
          <a:lstStyle/>
          <a:p>
            <a:pPr defTabSz="1219170">
              <a:buClr>
                <a:srgbClr val="FFAB40"/>
              </a:buClr>
              <a:buSzPts val="1100"/>
            </a:pPr>
            <a:r>
              <a:rPr lang="en" sz="1467" kern="0">
                <a:solidFill>
                  <a:srgbClr val="FFAB40"/>
                </a:solidFill>
                <a:latin typeface="Arial"/>
                <a:ea typeface="Arial"/>
                <a:cs typeface="Arial"/>
                <a:sym typeface="Arial"/>
              </a:rPr>
              <a:t>Security Association</a:t>
            </a:r>
            <a:endParaRPr sz="1600" kern="0">
              <a:solidFill>
                <a:srgbClr val="000000"/>
              </a:solidFill>
              <a:latin typeface="Arial"/>
              <a:cs typeface="Arial"/>
              <a:sym typeface="Arial"/>
            </a:endParaRPr>
          </a:p>
        </p:txBody>
      </p:sp>
      <p:sp>
        <p:nvSpPr>
          <p:cNvPr id="1469" name="Google Shape;1469;p190"/>
          <p:cNvSpPr txBox="1"/>
          <p:nvPr/>
        </p:nvSpPr>
        <p:spPr>
          <a:xfrm>
            <a:off x="2667361" y="5148107"/>
            <a:ext cx="6477200" cy="250000"/>
          </a:xfrm>
          <a:prstGeom prst="rect">
            <a:avLst/>
          </a:prstGeom>
          <a:noFill/>
          <a:ln>
            <a:noFill/>
          </a:ln>
        </p:spPr>
        <p:txBody>
          <a:bodyPr spcFirstLastPara="1" wrap="square" lIns="83100" tIns="41567" rIns="83100" bIns="41567" anchor="t" anchorCtr="0">
            <a:noAutofit/>
          </a:bodyPr>
          <a:lstStyle/>
          <a:p>
            <a:pPr defTabSz="1219170">
              <a:buClr>
                <a:srgbClr val="FFFFFF"/>
              </a:buClr>
              <a:buSzPts val="1100"/>
            </a:pPr>
            <a:r>
              <a:rPr lang="en" sz="1467" b="1" kern="0">
                <a:solidFill>
                  <a:srgbClr val="FFFFFF"/>
                </a:solidFill>
                <a:latin typeface="Arial"/>
                <a:ea typeface="Arial"/>
                <a:cs typeface="Arial"/>
                <a:sym typeface="Arial"/>
              </a:rPr>
              <a:t>There will be at least two SAs for every secure connection</a:t>
            </a:r>
            <a:endParaRPr sz="1600" kern="0">
              <a:solidFill>
                <a:srgbClr val="000000"/>
              </a:solidFill>
              <a:latin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pPr lvl="0"/>
            <a:r>
              <a:rPr lang="en-US" dirty="0"/>
              <a:t>Email Cryptosystems</a:t>
            </a:r>
            <a:endParaRPr dirty="0"/>
          </a:p>
        </p:txBody>
      </p:sp>
    </p:spTree>
    <p:extLst>
      <p:ext uri="{BB962C8B-B14F-4D97-AF65-F5344CB8AC3E}">
        <p14:creationId xmlns:p14="http://schemas.microsoft.com/office/powerpoint/2010/main" val="257495668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92"/>
          <p:cNvSpPr txBox="1">
            <a:spLocks noGrp="1"/>
          </p:cNvSpPr>
          <p:nvPr>
            <p:ph type="title"/>
          </p:nvPr>
        </p:nvSpPr>
        <p:spPr>
          <a:xfrm>
            <a:off x="442103" y="529695"/>
            <a:ext cx="10515600" cy="1325600"/>
          </a:xfrm>
          <a:prstGeom prst="rect">
            <a:avLst/>
          </a:prstGeom>
          <a:noFill/>
          <a:ln>
            <a:noFill/>
          </a:ln>
        </p:spPr>
        <p:txBody>
          <a:bodyPr spcFirstLastPara="1" wrap="square" lIns="100767" tIns="50367" rIns="100767" bIns="50367" anchor="ctr" anchorCtr="0">
            <a:noAutofit/>
          </a:bodyPr>
          <a:lstStyle/>
          <a:p>
            <a:pPr>
              <a:buSzPts val="2200"/>
            </a:pPr>
            <a:r>
              <a:rPr lang="en" sz="2933" dirty="0"/>
              <a:t>Implementation of Cryptography: Digital Envelopes in S/MIME</a:t>
            </a:r>
            <a:endParaRPr sz="1600" dirty="0"/>
          </a:p>
        </p:txBody>
      </p:sp>
      <p:sp>
        <p:nvSpPr>
          <p:cNvPr id="1484" name="Google Shape;1484;p19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187</a:t>
            </a:fld>
            <a:endParaRPr kern="0">
              <a:solidFill>
                <a:srgbClr val="000000"/>
              </a:solidFill>
            </a:endParaRPr>
          </a:p>
        </p:txBody>
      </p:sp>
      <p:sp>
        <p:nvSpPr>
          <p:cNvPr id="1485" name="Google Shape;1485;p192"/>
          <p:cNvSpPr txBox="1">
            <a:spLocks noGrp="1"/>
          </p:cNvSpPr>
          <p:nvPr>
            <p:ph type="body" idx="4294967295"/>
          </p:nvPr>
        </p:nvSpPr>
        <p:spPr>
          <a:xfrm>
            <a:off x="1485581" y="1855295"/>
            <a:ext cx="8329492" cy="3460352"/>
          </a:xfrm>
          <a:prstGeom prst="rect">
            <a:avLst/>
          </a:prstGeom>
          <a:noFill/>
          <a:ln>
            <a:noFill/>
          </a:ln>
        </p:spPr>
        <p:txBody>
          <a:bodyPr spcFirstLastPara="1" wrap="square" lIns="100767" tIns="50367" rIns="100767" bIns="50367" anchor="t" anchorCtr="0">
            <a:noAutofit/>
          </a:bodyPr>
          <a:lstStyle/>
          <a:p>
            <a:pPr marL="440256" indent="-380990">
              <a:lnSpc>
                <a:spcPct val="70000"/>
              </a:lnSpc>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S/MIME (Secure Multipart Internet Mail Exchange) :  </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Standards based secure email by creating a digital envelope</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Sender functions:</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Calculate hash value on message</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Encrypt message with session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Encrypt hash value with private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Encrypt session key with receiver’s public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Receiver functions:</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Decrypt session key with private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Decrypt hash value with sender’s public key</a:t>
            </a:r>
            <a:endParaRPr sz="1600" dirty="0"/>
          </a:p>
          <a:p>
            <a:pPr marL="448722" indent="-380990">
              <a:lnSpc>
                <a:spcPct val="70000"/>
              </a:lnSpc>
              <a:spcBef>
                <a:spcPts val="933"/>
              </a:spcBef>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Decrypt message</a:t>
            </a:r>
            <a:endParaRPr sz="1600" dirty="0"/>
          </a:p>
          <a:p>
            <a:pPr marL="448722" indent="-380990">
              <a:lnSpc>
                <a:spcPct val="70000"/>
              </a:lnSpc>
              <a:spcBef>
                <a:spcPts val="933"/>
              </a:spcBef>
              <a:spcAft>
                <a:spcPts val="2133"/>
              </a:spcAft>
              <a:buClr>
                <a:schemeClr val="dk1"/>
              </a:buClr>
              <a:buSzPts val="1300"/>
              <a:buFont typeface="Arial" panose="020B0604020202020204" pitchFamily="34" charset="0"/>
              <a:buChar char="•"/>
            </a:pPr>
            <a:r>
              <a:rPr lang="en" sz="1733" dirty="0">
                <a:solidFill>
                  <a:schemeClr val="dk1"/>
                </a:solidFill>
                <a:latin typeface="Calibri"/>
                <a:ea typeface="Calibri"/>
                <a:cs typeface="Calibri"/>
                <a:sym typeface="Calibri"/>
              </a:rPr>
              <a:t> Calculate hash value and compare with one sent</a:t>
            </a:r>
            <a:endParaRPr sz="1600"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93"/>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pPr>
              <a:buSzPts val="2000"/>
            </a:pPr>
            <a:r>
              <a:rPr lang="en" sz="2667"/>
              <a:t>Implementation of Cryptography:  PGP (Pretty Good Privacy)</a:t>
            </a:r>
            <a:endParaRPr sz="1600"/>
          </a:p>
        </p:txBody>
      </p:sp>
      <p:sp>
        <p:nvSpPr>
          <p:cNvPr id="1491" name="Google Shape;1491;p19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188</a:t>
            </a:fld>
            <a:endParaRPr kern="0">
              <a:solidFill>
                <a:srgbClr val="000000"/>
              </a:solidFill>
            </a:endParaRPr>
          </a:p>
        </p:txBody>
      </p:sp>
      <p:sp>
        <p:nvSpPr>
          <p:cNvPr id="1492" name="Google Shape;1492;p193"/>
          <p:cNvSpPr txBox="1">
            <a:spLocks noGrp="1"/>
          </p:cNvSpPr>
          <p:nvPr>
            <p:ph type="body" idx="4294967295"/>
          </p:nvPr>
        </p:nvSpPr>
        <p:spPr>
          <a:xfrm>
            <a:off x="1293091" y="2286000"/>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Proprietary mail standard from Phil Zimmerman</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Free, but proprietary software must  be installed</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Uses Web of Trust</a:t>
            </a:r>
            <a:endParaRPr sz="1600"/>
          </a:p>
          <a:p>
            <a:pPr marL="203195" indent="-194728">
              <a:lnSpc>
                <a:spcPct val="90000"/>
              </a:lnSpc>
              <a:spcBef>
                <a:spcPts val="933"/>
              </a:spcBef>
              <a:buClr>
                <a:schemeClr val="dk1"/>
              </a:buClr>
              <a:buSzPts val="1900"/>
              <a:buFont typeface="Arial"/>
              <a:buChar char="•"/>
            </a:pPr>
            <a:r>
              <a:rPr lang="en" sz="2533">
                <a:solidFill>
                  <a:schemeClr val="dk1"/>
                </a:solidFill>
                <a:latin typeface="Calibri"/>
                <a:ea typeface="Calibri"/>
                <a:cs typeface="Calibri"/>
                <a:sym typeface="Calibri"/>
              </a:rPr>
              <a:t>Passphrases instead of passwords</a:t>
            </a:r>
            <a:endParaRPr sz="1600"/>
          </a:p>
          <a:p>
            <a:pPr marL="203195" indent="-194728">
              <a:lnSpc>
                <a:spcPct val="90000"/>
              </a:lnSpc>
              <a:spcBef>
                <a:spcPts val="933"/>
              </a:spcBef>
              <a:spcAft>
                <a:spcPts val="2133"/>
              </a:spcAft>
              <a:buClr>
                <a:schemeClr val="dk1"/>
              </a:buClr>
              <a:buSzPts val="1900"/>
              <a:buFont typeface="Arial"/>
              <a:buChar char="•"/>
            </a:pPr>
            <a:r>
              <a:rPr lang="en" sz="2533">
                <a:solidFill>
                  <a:schemeClr val="dk1"/>
                </a:solidFill>
                <a:latin typeface="Calibri"/>
                <a:ea typeface="Calibri"/>
                <a:cs typeface="Calibri"/>
                <a:sym typeface="Calibri"/>
              </a:rPr>
              <a:t>Learned keys are stored in a file called the key ring</a:t>
            </a:r>
            <a:endParaRPr sz="16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37"/>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pPr lvl="0"/>
            <a:r>
              <a:rPr lang="en-US" dirty="0"/>
              <a:t>Attacks on Cryptography</a:t>
            </a:r>
            <a:endParaRPr dirty="0"/>
          </a:p>
        </p:txBody>
      </p:sp>
    </p:spTree>
    <p:extLst>
      <p:ext uri="{BB962C8B-B14F-4D97-AF65-F5344CB8AC3E}">
        <p14:creationId xmlns:p14="http://schemas.microsoft.com/office/powerpoint/2010/main" val="2384911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1490564" y="504325"/>
            <a:ext cx="9404800" cy="1019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Governance</a:t>
            </a:r>
            <a:endParaRPr sz="1600">
              <a:latin typeface="Assistant"/>
              <a:ea typeface="Assistant"/>
              <a:cs typeface="Assistant"/>
              <a:sym typeface="Assistant"/>
            </a:endParaRPr>
          </a:p>
        </p:txBody>
      </p:sp>
      <p:sp>
        <p:nvSpPr>
          <p:cNvPr id="201" name="Google Shape;201;p32"/>
          <p:cNvSpPr txBox="1">
            <a:spLocks noGrp="1"/>
          </p:cNvSpPr>
          <p:nvPr>
            <p:ph type="body" idx="1"/>
          </p:nvPr>
        </p:nvSpPr>
        <p:spPr>
          <a:xfrm>
            <a:off x="532236" y="1156991"/>
            <a:ext cx="10169200" cy="4544018"/>
          </a:xfrm>
          <a:prstGeom prst="rect">
            <a:avLst/>
          </a:prstGeom>
          <a:noFill/>
          <a:ln>
            <a:noFill/>
          </a:ln>
        </p:spPr>
        <p:txBody>
          <a:bodyPr spcFirstLastPara="1" wrap="square" lIns="0" tIns="9800" rIns="0" bIns="0" anchor="t" anchorCtr="0">
            <a:noAutofit/>
          </a:bodyPr>
          <a:lstStyle/>
          <a:p>
            <a:pPr marL="220128" indent="-194728">
              <a:lnSpc>
                <a:spcPct val="101600"/>
              </a:lnSpc>
              <a:spcBef>
                <a:spcPts val="0"/>
              </a:spcBef>
              <a:buSzPts val="1500"/>
              <a:buFont typeface="Assistant"/>
              <a:buChar char="●"/>
            </a:pPr>
            <a:r>
              <a:rPr lang="en" sz="2800" dirty="0"/>
              <a:t>Corporate  Governance</a:t>
            </a:r>
            <a:endParaRPr sz="2800" dirty="0"/>
          </a:p>
          <a:p>
            <a:pPr marL="677316" lvl="1" indent="-211661">
              <a:spcBef>
                <a:spcPts val="533"/>
              </a:spcBef>
              <a:buSzPts val="1500"/>
              <a:buFont typeface="Assistant"/>
              <a:buChar char="○"/>
            </a:pPr>
            <a:r>
              <a:rPr lang="en" sz="2400" dirty="0"/>
              <a:t>Providing strategic vision and direction</a:t>
            </a:r>
            <a:endParaRPr sz="2400" dirty="0"/>
          </a:p>
          <a:p>
            <a:pPr marL="677316" lvl="1" indent="-169329">
              <a:spcBef>
                <a:spcPts val="400"/>
              </a:spcBef>
              <a:buSzPts val="1200"/>
              <a:buFont typeface="Assistant"/>
              <a:buChar char="○"/>
            </a:pPr>
            <a:r>
              <a:rPr lang="en" sz="2400" dirty="0"/>
              <a:t>Reaching security and business objectives</a:t>
            </a:r>
            <a:endParaRPr sz="2400" dirty="0"/>
          </a:p>
          <a:p>
            <a:pPr marL="677316" lvl="1" indent="-169329">
              <a:spcBef>
                <a:spcPts val="400"/>
              </a:spcBef>
              <a:buSzPts val="1200"/>
              <a:buFont typeface="Assistant"/>
              <a:buChar char="○"/>
            </a:pPr>
            <a:r>
              <a:rPr lang="en" sz="2400" dirty="0"/>
              <a:t>Ensure that risks are managed appropriately and proactively</a:t>
            </a:r>
            <a:endParaRPr sz="2400" dirty="0"/>
          </a:p>
          <a:p>
            <a:pPr marL="677316" lvl="1" indent="-186262">
              <a:spcBef>
                <a:spcPts val="400"/>
              </a:spcBef>
              <a:buSzPts val="1200"/>
              <a:buFont typeface="Assistant"/>
              <a:buChar char="○"/>
            </a:pPr>
            <a:r>
              <a:rPr lang="en" sz="2400" dirty="0"/>
              <a:t>Verify that the enterprise’s resources are used responsibly</a:t>
            </a:r>
            <a:endParaRPr sz="2400" dirty="0"/>
          </a:p>
          <a:p>
            <a:pPr marL="220128" indent="-194728">
              <a:spcBef>
                <a:spcPts val="2133"/>
              </a:spcBef>
              <a:buSzPts val="1500"/>
              <a:buFont typeface="Assistant"/>
              <a:buChar char="●"/>
            </a:pPr>
            <a:r>
              <a:rPr lang="en" sz="2400" dirty="0">
                <a:solidFill>
                  <a:srgbClr val="161B25"/>
                </a:solidFill>
                <a:latin typeface="Arial"/>
                <a:ea typeface="Arial"/>
                <a:cs typeface="Arial"/>
                <a:sym typeface="Arial"/>
              </a:rPr>
              <a:t>Governance answers four questions:</a:t>
            </a:r>
            <a:endParaRPr sz="2400" dirty="0">
              <a:solidFill>
                <a:srgbClr val="161B25"/>
              </a:solidFill>
              <a:latin typeface="Arial"/>
              <a:ea typeface="Arial"/>
              <a:cs typeface="Arial"/>
              <a:sym typeface="Arial"/>
            </a:endParaRPr>
          </a:p>
          <a:p>
            <a:pPr marL="677316" lvl="1" indent="-342900">
              <a:spcBef>
                <a:spcPts val="2133"/>
              </a:spcBef>
              <a:buFont typeface="Assistant"/>
              <a:buChar char="○"/>
            </a:pPr>
            <a:r>
              <a:rPr lang="en" sz="2000" dirty="0">
                <a:solidFill>
                  <a:srgbClr val="161B25"/>
                </a:solidFill>
                <a:latin typeface="Arial"/>
                <a:ea typeface="Arial"/>
                <a:cs typeface="Arial"/>
                <a:sym typeface="Arial"/>
              </a:rPr>
              <a:t>1.</a:t>
            </a:r>
            <a:r>
              <a:rPr lang="en" sz="2400" dirty="0">
                <a:sym typeface="Arial"/>
              </a:rPr>
              <a:t>Are we doing the right things?</a:t>
            </a:r>
            <a:endParaRPr sz="2400" dirty="0">
              <a:sym typeface="Arial"/>
            </a:endParaRPr>
          </a:p>
          <a:p>
            <a:pPr marL="677316" lvl="1" indent="-342900">
              <a:spcBef>
                <a:spcPts val="2133"/>
              </a:spcBef>
              <a:buFont typeface="Assistant"/>
              <a:buChar char="○"/>
            </a:pPr>
            <a:r>
              <a:rPr lang="en" sz="2400" dirty="0">
                <a:sym typeface="Arial"/>
              </a:rPr>
              <a:t>2.Are we doing them the right way?</a:t>
            </a:r>
            <a:endParaRPr sz="2400" dirty="0">
              <a:sym typeface="Arial"/>
            </a:endParaRPr>
          </a:p>
          <a:p>
            <a:pPr marL="677316" lvl="1" indent="-342900">
              <a:spcBef>
                <a:spcPts val="2133"/>
              </a:spcBef>
              <a:buFont typeface="Assistant"/>
              <a:buChar char="○"/>
            </a:pPr>
            <a:r>
              <a:rPr lang="en" sz="2400" dirty="0">
                <a:sym typeface="Arial"/>
              </a:rPr>
              <a:t>3.Are we getting them done well?</a:t>
            </a:r>
            <a:endParaRPr sz="2400" dirty="0">
              <a:sym typeface="Arial"/>
            </a:endParaRPr>
          </a:p>
          <a:p>
            <a:pPr marL="677316" lvl="1" indent="-342900">
              <a:spcBef>
                <a:spcPts val="2133"/>
              </a:spcBef>
              <a:buFont typeface="Assistant"/>
              <a:buChar char="○"/>
            </a:pPr>
            <a:r>
              <a:rPr lang="en" sz="2400" dirty="0">
                <a:sym typeface="Arial"/>
              </a:rPr>
              <a:t>4.Are we getting the benefits</a:t>
            </a:r>
            <a:r>
              <a:rPr lang="en" sz="2000" dirty="0">
                <a:solidFill>
                  <a:srgbClr val="161B25"/>
                </a:solidFill>
                <a:latin typeface="Arial"/>
                <a:ea typeface="Arial"/>
                <a:cs typeface="Arial"/>
                <a:sym typeface="Arial"/>
              </a:rPr>
              <a:t>?</a:t>
            </a:r>
            <a:endParaRPr sz="2000" dirty="0"/>
          </a:p>
        </p:txBody>
      </p:sp>
      <p:sp>
        <p:nvSpPr>
          <p:cNvPr id="202" name="Google Shape;202;p3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19</a:t>
            </a:fld>
            <a:endParaRPr kern="0">
              <a:solidFill>
                <a:srgbClr val="000000"/>
              </a:solidFill>
            </a:endParaRPr>
          </a:p>
        </p:txBody>
      </p:sp>
      <p:sp>
        <p:nvSpPr>
          <p:cNvPr id="2" name="TextBox 1">
            <a:extLst>
              <a:ext uri="{FF2B5EF4-FFF2-40B4-BE49-F238E27FC236}">
                <a16:creationId xmlns:a16="http://schemas.microsoft.com/office/drawing/2014/main" id="{6459F685-404D-433B-B1EE-B3C43C39D94D}"/>
              </a:ext>
            </a:extLst>
          </p:cNvPr>
          <p:cNvSpPr txBox="1"/>
          <p:nvPr/>
        </p:nvSpPr>
        <p:spPr>
          <a:xfrm>
            <a:off x="7096845" y="4395904"/>
            <a:ext cx="4256955" cy="1323439"/>
          </a:xfrm>
          <a:prstGeom prst="rect">
            <a:avLst/>
          </a:prstGeom>
          <a:noFill/>
        </p:spPr>
        <p:txBody>
          <a:bodyPr wrap="square" rtlCol="0">
            <a:spAutoFit/>
          </a:bodyPr>
          <a:lstStyle/>
          <a:p>
            <a:r>
              <a:rPr lang="en-US" sz="2000" dirty="0"/>
              <a:t>IF the answer is no to any of these questions, </a:t>
            </a:r>
            <a:r>
              <a:rPr lang="en-US" sz="2000" b="1" dirty="0"/>
              <a:t>how do we close the gap between current state and desired state?</a:t>
            </a:r>
          </a:p>
        </p:txBody>
      </p:sp>
      <p:sp>
        <p:nvSpPr>
          <p:cNvPr id="3" name="Arrow: Right 2">
            <a:extLst>
              <a:ext uri="{FF2B5EF4-FFF2-40B4-BE49-F238E27FC236}">
                <a16:creationId xmlns:a16="http://schemas.microsoft.com/office/drawing/2014/main" id="{7AB7DB0F-E162-4E41-972F-6C9B08CB625E}"/>
              </a:ext>
            </a:extLst>
          </p:cNvPr>
          <p:cNvSpPr/>
          <p:nvPr/>
        </p:nvSpPr>
        <p:spPr>
          <a:xfrm rot="10800000">
            <a:off x="5616836" y="4766075"/>
            <a:ext cx="1321904" cy="583095"/>
          </a:xfrm>
          <a:prstGeom prst="rightArrow">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95"/>
          <p:cNvSpPr txBox="1">
            <a:spLocks noGrp="1"/>
          </p:cNvSpPr>
          <p:nvPr>
            <p:ph type="title"/>
          </p:nvPr>
        </p:nvSpPr>
        <p:spPr>
          <a:xfrm>
            <a:off x="838200" y="253825"/>
            <a:ext cx="10515600" cy="1325600"/>
          </a:xfrm>
          <a:prstGeom prst="rect">
            <a:avLst/>
          </a:prstGeom>
          <a:noFill/>
          <a:ln>
            <a:noFill/>
          </a:ln>
        </p:spPr>
        <p:txBody>
          <a:bodyPr spcFirstLastPara="1" wrap="square" lIns="100767" tIns="50367" rIns="100767" bIns="50367" anchor="ctr" anchorCtr="0">
            <a:noAutofit/>
          </a:bodyPr>
          <a:lstStyle/>
          <a:p>
            <a:r>
              <a:rPr lang="en"/>
              <a:t>Attacks on Cryptography</a:t>
            </a:r>
            <a:endParaRPr sz="1600"/>
          </a:p>
        </p:txBody>
      </p:sp>
      <p:sp>
        <p:nvSpPr>
          <p:cNvPr id="1506" name="Google Shape;1506;p195"/>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190</a:t>
            </a:fld>
            <a:endParaRPr kern="0">
              <a:solidFill>
                <a:srgbClr val="000000"/>
              </a:solidFill>
            </a:endParaRPr>
          </a:p>
        </p:txBody>
      </p:sp>
      <p:sp>
        <p:nvSpPr>
          <p:cNvPr id="1507" name="Google Shape;1507;p195"/>
          <p:cNvSpPr txBox="1">
            <a:spLocks noGrp="1"/>
          </p:cNvSpPr>
          <p:nvPr>
            <p:ph type="body" idx="4294967295"/>
          </p:nvPr>
        </p:nvSpPr>
        <p:spPr>
          <a:xfrm>
            <a:off x="923603" y="1579432"/>
            <a:ext cx="7885600" cy="3167200"/>
          </a:xfrm>
          <a:prstGeom prst="rect">
            <a:avLst/>
          </a:prstGeom>
          <a:noFill/>
          <a:ln>
            <a:noFill/>
          </a:ln>
        </p:spPr>
        <p:txBody>
          <a:bodyPr spcFirstLastPara="1" wrap="square" lIns="100767" tIns="50367" rIns="100767" bIns="50367" anchor="t" anchorCtr="0">
            <a:noAutofit/>
          </a:bodyPr>
          <a:lstStyle/>
          <a:p>
            <a:pPr marL="372524" indent="-313259">
              <a:lnSpc>
                <a:spcPct val="70000"/>
              </a:lnSpc>
              <a:buClr>
                <a:schemeClr val="dk1"/>
              </a:buClr>
              <a:buSzPts val="1700"/>
              <a:buFont typeface="Noto Sans Symbols"/>
              <a:buChar char="⬜"/>
            </a:pPr>
            <a:r>
              <a:rPr lang="en" sz="2267">
                <a:solidFill>
                  <a:schemeClr val="dk1"/>
                </a:solidFill>
                <a:latin typeface="Calibri"/>
                <a:ea typeface="Calibri"/>
                <a:cs typeface="Calibri"/>
                <a:sym typeface="Calibri"/>
              </a:rPr>
              <a:t>Ciphertext Only:  Attacker has captured encrypted text on the network.  Usually means all the attacker can do is brute force</a:t>
            </a:r>
            <a:endParaRPr sz="2267"/>
          </a:p>
          <a:p>
            <a:pPr marL="372524" indent="-313259">
              <a:lnSpc>
                <a:spcPct val="70000"/>
              </a:lnSpc>
              <a:spcBef>
                <a:spcPts val="933"/>
              </a:spcBef>
              <a:buClr>
                <a:schemeClr val="dk1"/>
              </a:buClr>
              <a:buSzPts val="1700"/>
              <a:buFont typeface="Noto Sans Symbols"/>
              <a:buChar char="⬜"/>
            </a:pPr>
            <a:r>
              <a:rPr lang="en" sz="2267">
                <a:solidFill>
                  <a:schemeClr val="dk1"/>
                </a:solidFill>
                <a:latin typeface="Calibri"/>
                <a:ea typeface="Calibri"/>
                <a:cs typeface="Calibri"/>
                <a:sym typeface="Calibri"/>
              </a:rPr>
              <a:t>Known Plain Text: The attacker has captured cipher text, but also knows what a portion of the message is in plain text (like an automatic signature)</a:t>
            </a:r>
            <a:endParaRPr sz="2267"/>
          </a:p>
          <a:p>
            <a:pPr marL="372524" indent="-313259">
              <a:lnSpc>
                <a:spcPct val="70000"/>
              </a:lnSpc>
              <a:spcBef>
                <a:spcPts val="933"/>
              </a:spcBef>
              <a:buClr>
                <a:schemeClr val="dk1"/>
              </a:buClr>
              <a:buSzPts val="1700"/>
              <a:buFont typeface="Noto Sans Symbols"/>
              <a:buChar char="⬜"/>
            </a:pPr>
            <a:r>
              <a:rPr lang="en" sz="2267">
                <a:solidFill>
                  <a:schemeClr val="dk1"/>
                </a:solidFill>
                <a:latin typeface="Calibri"/>
                <a:ea typeface="Calibri"/>
                <a:cs typeface="Calibri"/>
                <a:sym typeface="Calibri"/>
              </a:rPr>
              <a:t>Chosen Plaintext:  Attacker can see the full text encrypted and decrypted.  Usually the attacker has initiated the message</a:t>
            </a:r>
            <a:endParaRPr sz="2267"/>
          </a:p>
          <a:p>
            <a:pPr marL="372524" indent="-313259">
              <a:lnSpc>
                <a:spcPct val="70000"/>
              </a:lnSpc>
              <a:spcBef>
                <a:spcPts val="933"/>
              </a:spcBef>
              <a:spcAft>
                <a:spcPts val="2133"/>
              </a:spcAft>
              <a:buClr>
                <a:schemeClr val="dk1"/>
              </a:buClr>
              <a:buSzPts val="1700"/>
              <a:buFont typeface="Noto Sans Symbols"/>
              <a:buChar char="⬜"/>
            </a:pPr>
            <a:r>
              <a:rPr lang="en" sz="2267">
                <a:solidFill>
                  <a:schemeClr val="dk1"/>
                </a:solidFill>
                <a:latin typeface="Calibri"/>
                <a:ea typeface="Calibri"/>
                <a:cs typeface="Calibri"/>
                <a:sym typeface="Calibri"/>
              </a:rPr>
              <a:t>Chosen Ciphertext:  An attacker can see whatever they want in plain or ciphertext.  They have compromised a workstation.  Sometimes called a lunchtime or midnight attack.  </a:t>
            </a:r>
            <a:endParaRPr sz="2267"/>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96"/>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t>Attacks on Cryptography Continued</a:t>
            </a:r>
            <a:endParaRPr sz="1600"/>
          </a:p>
        </p:txBody>
      </p:sp>
      <p:sp>
        <p:nvSpPr>
          <p:cNvPr id="1514" name="Google Shape;1514;p19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191</a:t>
            </a:fld>
            <a:endParaRPr kern="0">
              <a:solidFill>
                <a:srgbClr val="000000"/>
              </a:solidFill>
            </a:endParaRPr>
          </a:p>
        </p:txBody>
      </p:sp>
      <p:sp>
        <p:nvSpPr>
          <p:cNvPr id="1515" name="Google Shape;1515;p196"/>
          <p:cNvSpPr txBox="1">
            <a:spLocks noGrp="1"/>
          </p:cNvSpPr>
          <p:nvPr>
            <p:ph type="body" idx="4294967295"/>
          </p:nvPr>
        </p:nvSpPr>
        <p:spPr>
          <a:xfrm>
            <a:off x="762000" y="2286000"/>
            <a:ext cx="7885600" cy="3167200"/>
          </a:xfrm>
          <a:prstGeom prst="rect">
            <a:avLst/>
          </a:prstGeom>
          <a:noFill/>
          <a:ln>
            <a:noFill/>
          </a:ln>
        </p:spPr>
        <p:txBody>
          <a:bodyPr spcFirstLastPara="1" wrap="square" lIns="100767" tIns="50367" rIns="100767" bIns="50367" anchor="t" anchorCtr="0">
            <a:noAutofit/>
          </a:bodyPr>
          <a:lstStyle/>
          <a:p>
            <a:pPr marL="203195" indent="-194728">
              <a:lnSpc>
                <a:spcPct val="90000"/>
              </a:lnSpc>
              <a:buClr>
                <a:schemeClr val="dk1"/>
              </a:buClr>
              <a:buSzPts val="1900"/>
              <a:buFont typeface="Arial"/>
              <a:buChar char="•"/>
            </a:pPr>
            <a:r>
              <a:rPr lang="en" sz="2533">
                <a:solidFill>
                  <a:schemeClr val="dk1"/>
                </a:solidFill>
                <a:latin typeface="Calibri"/>
                <a:ea typeface="Calibri"/>
                <a:cs typeface="Calibri"/>
                <a:sym typeface="Calibri"/>
              </a:rPr>
              <a:t>Meet in the Middle (Not to be confused with Man in the Middle).  These attacks are targeted towards algorithms like 3DES where there are multiple key.  An attacker tries to learn what each key does individually.</a:t>
            </a:r>
            <a:endParaRPr sz="1600"/>
          </a:p>
          <a:p>
            <a:pPr marL="203195" indent="-33866">
              <a:lnSpc>
                <a:spcPct val="90000"/>
              </a:lnSpc>
              <a:spcBef>
                <a:spcPts val="933"/>
              </a:spcBef>
              <a:spcAft>
                <a:spcPts val="2133"/>
              </a:spcAft>
              <a:buClr>
                <a:schemeClr val="dk1"/>
              </a:buClr>
              <a:buSzPts val="1900"/>
              <a:buNone/>
            </a:pPr>
            <a:endParaRPr sz="2533">
              <a:solidFill>
                <a:schemeClr val="dk1"/>
              </a:solidFill>
              <a:latin typeface="Calibri"/>
              <a:ea typeface="Calibri"/>
              <a:cs typeface="Calibri"/>
              <a:sym typeface="Calibri"/>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36"/>
          <p:cNvSpPr txBox="1">
            <a:spLocks noGrp="1"/>
          </p:cNvSpPr>
          <p:nvPr>
            <p:ph type="title"/>
          </p:nvPr>
        </p:nvSpPr>
        <p:spPr>
          <a:xfrm>
            <a:off x="838200" y="281659"/>
            <a:ext cx="10515600" cy="1325600"/>
          </a:xfrm>
          <a:prstGeom prst="rect">
            <a:avLst/>
          </a:prstGeom>
          <a:noFill/>
          <a:ln>
            <a:noFill/>
          </a:ln>
        </p:spPr>
        <p:txBody>
          <a:bodyPr spcFirstLastPara="1" wrap="square" lIns="100767" tIns="50367" rIns="100767" bIns="50367" anchor="ctr" anchorCtr="0">
            <a:noAutofit/>
          </a:bodyPr>
          <a:lstStyle/>
          <a:p>
            <a:pPr lvl="0"/>
            <a:r>
              <a:rPr lang="en" dirty="0"/>
              <a:t>Cryptography </a:t>
            </a:r>
            <a:r>
              <a:rPr lang="en-US" dirty="0"/>
              <a:t>Review</a:t>
            </a:r>
            <a:r>
              <a:rPr lang="en" dirty="0"/>
              <a:t>  </a:t>
            </a:r>
            <a:endParaRPr sz="1600" dirty="0"/>
          </a:p>
        </p:txBody>
      </p:sp>
      <p:sp>
        <p:nvSpPr>
          <p:cNvPr id="1017" name="Google Shape;1017;p13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192</a:t>
            </a:fld>
            <a:endParaRPr kern="0">
              <a:solidFill>
                <a:srgbClr val="000000"/>
              </a:solidFill>
            </a:endParaRPr>
          </a:p>
        </p:txBody>
      </p:sp>
      <p:sp>
        <p:nvSpPr>
          <p:cNvPr id="1018" name="Google Shape;1018;p136"/>
          <p:cNvSpPr txBox="1">
            <a:spLocks noGrp="1"/>
          </p:cNvSpPr>
          <p:nvPr>
            <p:ph type="body" idx="4294967295"/>
          </p:nvPr>
        </p:nvSpPr>
        <p:spPr>
          <a:xfrm>
            <a:off x="938528" y="1690487"/>
            <a:ext cx="7885600" cy="4764588"/>
          </a:xfrm>
          <a:prstGeom prst="rect">
            <a:avLst/>
          </a:prstGeom>
          <a:noFill/>
          <a:ln>
            <a:noFill/>
          </a:ln>
        </p:spPr>
        <p:txBody>
          <a:bodyPr spcFirstLastPara="1" wrap="square" lIns="100767" tIns="50367" rIns="100767" bIns="50367" anchor="t" anchorCtr="0">
            <a:noAutofit/>
          </a:bodyPr>
          <a:lstStyle/>
          <a:p>
            <a:pPr marL="440256" indent="-338658">
              <a:lnSpc>
                <a:spcPct val="90000"/>
              </a:lnSpc>
              <a:buClr>
                <a:schemeClr val="dk1"/>
              </a:buClr>
              <a:buSzPts val="1600"/>
              <a:buFont typeface="Arial"/>
              <a:buChar char="•"/>
            </a:pPr>
            <a:r>
              <a:rPr lang="en" sz="2133" dirty="0">
                <a:solidFill>
                  <a:schemeClr val="dk1"/>
                </a:solidFill>
                <a:latin typeface="Calibri"/>
                <a:ea typeface="Calibri"/>
                <a:cs typeface="Calibri"/>
                <a:sym typeface="Calibri"/>
              </a:rPr>
              <a:t>Cryptography throughout </a:t>
            </a:r>
            <a:r>
              <a:rPr lang="en-US" sz="2133" dirty="0">
                <a:solidFill>
                  <a:schemeClr val="dk1"/>
                </a:solidFill>
                <a:latin typeface="Calibri"/>
                <a:ea typeface="Calibri"/>
                <a:cs typeface="Calibri"/>
                <a:sym typeface="Calibri"/>
              </a:rPr>
              <a:t>H</a:t>
            </a:r>
            <a:r>
              <a:rPr lang="en" sz="2133" dirty="0">
                <a:solidFill>
                  <a:schemeClr val="dk1"/>
                </a:solidFill>
                <a:latin typeface="Calibri"/>
                <a:ea typeface="Calibri"/>
                <a:cs typeface="Calibri"/>
                <a:sym typeface="Calibri"/>
              </a:rPr>
              <a:t>istory</a:t>
            </a:r>
            <a:endParaRPr sz="2133" dirty="0"/>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ea typeface="Calibri"/>
                <a:cs typeface="Calibri"/>
                <a:sym typeface="Calibri"/>
              </a:rPr>
              <a:t>Cryptography Basics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Asymmetric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Hybrid Cryptography</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Public Key Infrastructure</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MACs</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IPSec</a:t>
            </a: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Email </a:t>
            </a:r>
            <a:r>
              <a:rPr lang="en-US" sz="2133" dirty="0" err="1">
                <a:solidFill>
                  <a:schemeClr val="dk1"/>
                </a:solidFill>
                <a:latin typeface="Calibri"/>
                <a:cs typeface="Calibri"/>
                <a:sym typeface="Calibri"/>
              </a:rPr>
              <a:t>Crytography</a:t>
            </a:r>
            <a:endParaRPr lang="en-US" sz="2133" dirty="0">
              <a:solidFill>
                <a:schemeClr val="dk1"/>
              </a:solidFill>
              <a:latin typeface="Calibri"/>
              <a:cs typeface="Calibri"/>
              <a:sym typeface="Calibri"/>
            </a:endParaRPr>
          </a:p>
          <a:p>
            <a:pPr marL="440256" indent="-338658">
              <a:lnSpc>
                <a:spcPct val="90000"/>
              </a:lnSpc>
              <a:spcBef>
                <a:spcPts val="933"/>
              </a:spcBef>
              <a:buClr>
                <a:schemeClr val="dk1"/>
              </a:buClr>
              <a:buSzPts val="1600"/>
              <a:buFont typeface="Arial"/>
              <a:buChar char="•"/>
            </a:pPr>
            <a:r>
              <a:rPr lang="en-US" sz="2133" dirty="0">
                <a:solidFill>
                  <a:schemeClr val="dk1"/>
                </a:solidFill>
                <a:latin typeface="Calibri"/>
                <a:cs typeface="Calibri"/>
                <a:sym typeface="Calibri"/>
              </a:rPr>
              <a:t>Attacks on Cryptography</a:t>
            </a:r>
            <a:endParaRPr sz="2133" dirty="0"/>
          </a:p>
        </p:txBody>
      </p:sp>
    </p:spTree>
    <p:extLst>
      <p:ext uri="{BB962C8B-B14F-4D97-AF65-F5344CB8AC3E}">
        <p14:creationId xmlns:p14="http://schemas.microsoft.com/office/powerpoint/2010/main" val="2304921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Welcome and 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3364-09DD-450C-B34C-26A34B48003B}"/>
              </a:ext>
            </a:extLst>
          </p:cNvPr>
          <p:cNvSpPr>
            <a:spLocks noGrp="1"/>
          </p:cNvSpPr>
          <p:nvPr>
            <p:ph type="title"/>
          </p:nvPr>
        </p:nvSpPr>
        <p:spPr/>
        <p:txBody>
          <a:bodyPr/>
          <a:lstStyle/>
          <a:p>
            <a:r>
              <a:rPr lang="en-US" dirty="0"/>
              <a:t>Risk</a:t>
            </a:r>
          </a:p>
        </p:txBody>
      </p:sp>
      <p:pic>
        <p:nvPicPr>
          <p:cNvPr id="6" name="Picture 5">
            <a:extLst>
              <a:ext uri="{FF2B5EF4-FFF2-40B4-BE49-F238E27FC236}">
                <a16:creationId xmlns:a16="http://schemas.microsoft.com/office/drawing/2014/main" id="{728F6265-EEA4-4673-9BCF-A0384489C22A}"/>
              </a:ext>
            </a:extLst>
          </p:cNvPr>
          <p:cNvPicPr>
            <a:picLocks noChangeAspect="1"/>
          </p:cNvPicPr>
          <p:nvPr/>
        </p:nvPicPr>
        <p:blipFill>
          <a:blip r:embed="rId2"/>
          <a:stretch>
            <a:fillRect/>
          </a:stretch>
        </p:blipFill>
        <p:spPr>
          <a:xfrm>
            <a:off x="2067341" y="1072910"/>
            <a:ext cx="7010400" cy="4712180"/>
          </a:xfrm>
          <a:prstGeom prst="rect">
            <a:avLst/>
          </a:prstGeom>
        </p:spPr>
      </p:pic>
    </p:spTree>
    <p:extLst>
      <p:ext uri="{BB962C8B-B14F-4D97-AF65-F5344CB8AC3E}">
        <p14:creationId xmlns:p14="http://schemas.microsoft.com/office/powerpoint/2010/main" val="55610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1298600" y="79392"/>
            <a:ext cx="10515600" cy="1325600"/>
          </a:xfrm>
          <a:prstGeom prst="rect">
            <a:avLst/>
          </a:prstGeom>
        </p:spPr>
        <p:txBody>
          <a:bodyPr spcFirstLastPara="1" wrap="square" lIns="100767" tIns="50367" rIns="100767" bIns="50367" anchor="ctr" anchorCtr="0">
            <a:noAutofit/>
          </a:bodyPr>
          <a:lstStyle/>
          <a:p>
            <a:r>
              <a:rPr lang="en" dirty="0"/>
              <a:t>Compliance</a:t>
            </a:r>
            <a:endParaRPr dirty="0"/>
          </a:p>
        </p:txBody>
      </p:sp>
      <p:pic>
        <p:nvPicPr>
          <p:cNvPr id="218" name="Google Shape;218;p34"/>
          <p:cNvPicPr preferRelativeResize="0"/>
          <p:nvPr/>
        </p:nvPicPr>
        <p:blipFill rotWithShape="1">
          <a:blip r:embed="rId3">
            <a:alphaModFix/>
          </a:blip>
          <a:srcRect/>
          <a:stretch/>
        </p:blipFill>
        <p:spPr>
          <a:xfrm>
            <a:off x="1891634" y="1127167"/>
            <a:ext cx="7188865" cy="4994799"/>
          </a:xfrm>
          <a:prstGeom prst="rect">
            <a:avLst/>
          </a:prstGeom>
          <a:noFill/>
          <a:ln>
            <a:noFill/>
          </a:ln>
        </p:spPr>
      </p:pic>
    </p:spTree>
    <p:extLst>
      <p:ext uri="{BB962C8B-B14F-4D97-AF65-F5344CB8AC3E}">
        <p14:creationId xmlns:p14="http://schemas.microsoft.com/office/powerpoint/2010/main" val="1925463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3"/>
          <p:cNvSpPr txBox="1">
            <a:spLocks noGrp="1"/>
          </p:cNvSpPr>
          <p:nvPr>
            <p:ph type="title" idx="4294967295"/>
          </p:nvPr>
        </p:nvSpPr>
        <p:spPr>
          <a:xfrm>
            <a:off x="1270803" y="310379"/>
            <a:ext cx="9650400" cy="773600"/>
          </a:xfrm>
          <a:prstGeom prst="rect">
            <a:avLst/>
          </a:prstGeom>
          <a:noFill/>
          <a:ln>
            <a:noFill/>
          </a:ln>
        </p:spPr>
        <p:txBody>
          <a:bodyPr spcFirstLastPara="1" wrap="square" lIns="83133" tIns="32033" rIns="83133" bIns="41567" anchor="ctr" anchorCtr="0">
            <a:noAutofit/>
          </a:bodyPr>
          <a:lstStyle/>
          <a:p>
            <a:pPr algn="r">
              <a:lnSpc>
                <a:spcPct val="90000"/>
              </a:lnSpc>
              <a:buSzPts val="3000"/>
            </a:pPr>
            <a:r>
              <a:rPr lang="en-US" b="1" dirty="0">
                <a:solidFill>
                  <a:srgbClr val="262530"/>
                </a:solidFill>
              </a:rPr>
              <a:t>Liabilities</a:t>
            </a:r>
            <a:endParaRPr b="1" dirty="0">
              <a:solidFill>
                <a:srgbClr val="262530"/>
              </a:solidFill>
            </a:endParaRPr>
          </a:p>
        </p:txBody>
      </p:sp>
      <p:sp>
        <p:nvSpPr>
          <p:cNvPr id="210" name="Google Shape;210;p33"/>
          <p:cNvSpPr txBox="1">
            <a:spLocks noGrp="1"/>
          </p:cNvSpPr>
          <p:nvPr>
            <p:ph type="body" idx="4294967295"/>
          </p:nvPr>
        </p:nvSpPr>
        <p:spPr>
          <a:xfrm>
            <a:off x="682633" y="1644767"/>
            <a:ext cx="5127600" cy="4150800"/>
          </a:xfrm>
          <a:prstGeom prst="rect">
            <a:avLst/>
          </a:prstGeom>
          <a:noFill/>
          <a:ln>
            <a:noFill/>
          </a:ln>
        </p:spPr>
        <p:txBody>
          <a:bodyPr spcFirstLastPara="1" wrap="square" lIns="83133" tIns="16000" rIns="83133" bIns="41567" anchor="t" anchorCtr="0">
            <a:noAutofit/>
          </a:bodyPr>
          <a:lstStyle/>
          <a:p>
            <a:pPr marL="355591" indent="-313259">
              <a:lnSpc>
                <a:spcPct val="90000"/>
              </a:lnSpc>
              <a:buClr>
                <a:schemeClr val="dk1"/>
              </a:buClr>
              <a:buSzPts val="1300"/>
              <a:buFont typeface="Assistant"/>
              <a:buChar char="●"/>
            </a:pPr>
            <a:r>
              <a:rPr lang="en" sz="2267">
                <a:solidFill>
                  <a:schemeClr val="dk1"/>
                </a:solidFill>
                <a:latin typeface="Assistant"/>
                <a:ea typeface="Assistant"/>
                <a:cs typeface="Assistant"/>
                <a:sym typeface="Assistant"/>
              </a:rPr>
              <a:t>Who is responsible for the security within an organization? </a:t>
            </a:r>
            <a:endParaRPr sz="1600"/>
          </a:p>
          <a:p>
            <a:pPr marL="778914" lvl="1" indent="-321725">
              <a:lnSpc>
                <a:spcPct val="90000"/>
              </a:lnSpc>
              <a:spcBef>
                <a:spcPts val="400"/>
              </a:spcBef>
              <a:buClr>
                <a:schemeClr val="dk1"/>
              </a:buClr>
              <a:buSzPts val="1200"/>
              <a:buFont typeface="Assistant"/>
              <a:buChar char="○"/>
            </a:pPr>
            <a:r>
              <a:rPr lang="en" sz="2267">
                <a:solidFill>
                  <a:schemeClr val="dk1"/>
                </a:solidFill>
                <a:latin typeface="Assistant"/>
                <a:ea typeface="Assistant"/>
                <a:cs typeface="Assistant"/>
                <a:sym typeface="Assistant"/>
              </a:rPr>
              <a:t> Senior management</a:t>
            </a:r>
            <a:endParaRPr sz="1600"/>
          </a:p>
          <a:p>
            <a:pPr marL="355591" indent="-313259">
              <a:lnSpc>
                <a:spcPct val="90000"/>
              </a:lnSpc>
              <a:spcBef>
                <a:spcPts val="933"/>
              </a:spcBef>
              <a:buClr>
                <a:schemeClr val="dk1"/>
              </a:buClr>
              <a:buSzPts val="1300"/>
              <a:buFont typeface="Assistant"/>
              <a:buChar char="●"/>
            </a:pPr>
            <a:r>
              <a:rPr lang="en" sz="2267">
                <a:solidFill>
                  <a:schemeClr val="dk1"/>
                </a:solidFill>
                <a:latin typeface="Assistant"/>
                <a:ea typeface="Assistant"/>
                <a:cs typeface="Assistant"/>
                <a:sym typeface="Assistant"/>
              </a:rPr>
              <a:t>Are we liable in the instance of a loss?</a:t>
            </a:r>
            <a:endParaRPr sz="1600"/>
          </a:p>
          <a:p>
            <a:pPr marL="711182" lvl="1" indent="-304792">
              <a:lnSpc>
                <a:spcPct val="90000"/>
              </a:lnSpc>
              <a:spcBef>
                <a:spcPts val="400"/>
              </a:spcBef>
              <a:buClr>
                <a:schemeClr val="dk1"/>
              </a:buClr>
              <a:buSzPts val="1200"/>
              <a:buFont typeface="Assistant"/>
              <a:buChar char="○"/>
            </a:pPr>
            <a:r>
              <a:rPr lang="en" sz="2267">
                <a:solidFill>
                  <a:schemeClr val="dk1"/>
                </a:solidFill>
                <a:latin typeface="Assistant"/>
                <a:ea typeface="Assistant"/>
                <a:cs typeface="Assistant"/>
                <a:sym typeface="Assistant"/>
              </a:rPr>
              <a:t>Due Diligence </a:t>
            </a:r>
            <a:endParaRPr sz="1600"/>
          </a:p>
          <a:p>
            <a:pPr marL="711182" lvl="1" indent="-304792">
              <a:lnSpc>
                <a:spcPct val="90000"/>
              </a:lnSpc>
              <a:spcBef>
                <a:spcPts val="400"/>
              </a:spcBef>
              <a:buClr>
                <a:schemeClr val="dk1"/>
              </a:buClr>
              <a:buSzPts val="1200"/>
              <a:buFont typeface="Assistant"/>
              <a:buChar char="○"/>
            </a:pPr>
            <a:r>
              <a:rPr lang="en" sz="2267">
                <a:solidFill>
                  <a:schemeClr val="dk1"/>
                </a:solidFill>
                <a:latin typeface="Assistant"/>
                <a:ea typeface="Assistant"/>
                <a:cs typeface="Assistant"/>
                <a:sym typeface="Assistant"/>
              </a:rPr>
              <a:t>Due Care</a:t>
            </a:r>
            <a:endParaRPr sz="1600"/>
          </a:p>
          <a:p>
            <a:pPr marL="711182" lvl="1" indent="-304792">
              <a:lnSpc>
                <a:spcPct val="90000"/>
              </a:lnSpc>
              <a:spcBef>
                <a:spcPts val="400"/>
              </a:spcBef>
              <a:spcAft>
                <a:spcPts val="2133"/>
              </a:spcAft>
              <a:buClr>
                <a:schemeClr val="dk1"/>
              </a:buClr>
              <a:buSzPts val="1200"/>
              <a:buFont typeface="Assistant"/>
              <a:buChar char="○"/>
            </a:pPr>
            <a:r>
              <a:rPr lang="en" sz="2267">
                <a:solidFill>
                  <a:schemeClr val="dk1"/>
                </a:solidFill>
                <a:latin typeface="Assistant"/>
                <a:ea typeface="Assistant"/>
                <a:cs typeface="Assistant"/>
                <a:sym typeface="Assistant"/>
              </a:rPr>
              <a:t>Prudent Person Rule</a:t>
            </a:r>
            <a:endParaRPr sz="1600"/>
          </a:p>
        </p:txBody>
      </p:sp>
      <p:sp>
        <p:nvSpPr>
          <p:cNvPr id="211" name="Google Shape;211;p3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22</a:t>
            </a:fld>
            <a:endParaRPr kern="0">
              <a:solidFill>
                <a:srgbClr val="000000"/>
              </a:solidFill>
            </a:endParaRPr>
          </a:p>
        </p:txBody>
      </p:sp>
      <p:pic>
        <p:nvPicPr>
          <p:cNvPr id="212" name="Google Shape;212;p33"/>
          <p:cNvPicPr preferRelativeResize="0"/>
          <p:nvPr/>
        </p:nvPicPr>
        <p:blipFill rotWithShape="1">
          <a:blip r:embed="rId3">
            <a:alphaModFix/>
          </a:blip>
          <a:srcRect/>
          <a:stretch/>
        </p:blipFill>
        <p:spPr>
          <a:xfrm>
            <a:off x="6096000" y="1353833"/>
            <a:ext cx="4679267" cy="4732667"/>
          </a:xfrm>
          <a:prstGeom prst="rect">
            <a:avLst/>
          </a:prstGeom>
          <a:noFill/>
          <a:ln>
            <a:noFill/>
          </a:ln>
        </p:spPr>
      </p:pic>
    </p:spTree>
    <p:extLst>
      <p:ext uri="{BB962C8B-B14F-4D97-AF65-F5344CB8AC3E}">
        <p14:creationId xmlns:p14="http://schemas.microsoft.com/office/powerpoint/2010/main" val="3621770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US" dirty="0"/>
              <a:t>The Information Security Strategy and Road Map</a:t>
            </a:r>
            <a:endParaRPr dirty="0"/>
          </a:p>
        </p:txBody>
      </p:sp>
    </p:spTree>
    <p:extLst>
      <p:ext uri="{BB962C8B-B14F-4D97-AF65-F5344CB8AC3E}">
        <p14:creationId xmlns:p14="http://schemas.microsoft.com/office/powerpoint/2010/main" val="247968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0E0DAE-F869-4CAE-8196-8AD15C6B1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720" y="1007165"/>
            <a:ext cx="6354229" cy="4361206"/>
          </a:xfrm>
          <a:prstGeom prst="rect">
            <a:avLst/>
          </a:prstGeom>
        </p:spPr>
      </p:pic>
      <p:sp>
        <p:nvSpPr>
          <p:cNvPr id="2" name="Title 1">
            <a:extLst>
              <a:ext uri="{FF2B5EF4-FFF2-40B4-BE49-F238E27FC236}">
                <a16:creationId xmlns:a16="http://schemas.microsoft.com/office/drawing/2014/main" id="{B9840341-5425-43A1-9EDE-0124422486DF}"/>
              </a:ext>
            </a:extLst>
          </p:cNvPr>
          <p:cNvSpPr>
            <a:spLocks noGrp="1"/>
          </p:cNvSpPr>
          <p:nvPr>
            <p:ph type="title"/>
          </p:nvPr>
        </p:nvSpPr>
        <p:spPr/>
        <p:txBody>
          <a:bodyPr/>
          <a:lstStyle/>
          <a:p>
            <a:r>
              <a:rPr lang="en-US" dirty="0"/>
              <a:t>Gap Analysis</a:t>
            </a:r>
          </a:p>
        </p:txBody>
      </p:sp>
      <p:sp>
        <p:nvSpPr>
          <p:cNvPr id="6" name="TextBox 5">
            <a:extLst>
              <a:ext uri="{FF2B5EF4-FFF2-40B4-BE49-F238E27FC236}">
                <a16:creationId xmlns:a16="http://schemas.microsoft.com/office/drawing/2014/main" id="{C10DE746-32E3-414C-9D47-B0C87594D83C}"/>
              </a:ext>
            </a:extLst>
          </p:cNvPr>
          <p:cNvSpPr txBox="1"/>
          <p:nvPr/>
        </p:nvSpPr>
        <p:spPr>
          <a:xfrm>
            <a:off x="4267200" y="4863548"/>
            <a:ext cx="3061252" cy="646331"/>
          </a:xfrm>
          <a:prstGeom prst="rect">
            <a:avLst/>
          </a:prstGeom>
          <a:solidFill>
            <a:schemeClr val="bg1"/>
          </a:solidFill>
        </p:spPr>
        <p:txBody>
          <a:bodyPr wrap="square" rtlCol="0">
            <a:spAutoFit/>
          </a:bodyPr>
          <a:lstStyle/>
          <a:p>
            <a:r>
              <a:rPr lang="en-US" dirty="0"/>
              <a:t>Information Security Strategy and Road Map</a:t>
            </a:r>
          </a:p>
        </p:txBody>
      </p:sp>
    </p:spTree>
    <p:extLst>
      <p:ext uri="{BB962C8B-B14F-4D97-AF65-F5344CB8AC3E}">
        <p14:creationId xmlns:p14="http://schemas.microsoft.com/office/powerpoint/2010/main" val="1485311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2002373" y="121751"/>
            <a:ext cx="9598800" cy="1325600"/>
          </a:xfrm>
          <a:prstGeom prst="rect">
            <a:avLst/>
          </a:prstGeom>
          <a:noFill/>
          <a:ln>
            <a:noFill/>
          </a:ln>
        </p:spPr>
        <p:txBody>
          <a:bodyPr spcFirstLastPara="1" wrap="square" lIns="100767" tIns="50367" rIns="100767" bIns="50367" anchor="ctr" anchorCtr="0">
            <a:noAutofit/>
          </a:bodyPr>
          <a:lstStyle/>
          <a:p>
            <a:r>
              <a:rPr lang="en-US" dirty="0">
                <a:latin typeface="Assistant"/>
                <a:ea typeface="Assistant"/>
                <a:cs typeface="Assistant"/>
                <a:sym typeface="Assistant"/>
              </a:rPr>
              <a:t>Gap Analysis using </a:t>
            </a:r>
            <a:r>
              <a:rPr lang="en" dirty="0">
                <a:latin typeface="Assistant"/>
                <a:ea typeface="Assistant"/>
                <a:cs typeface="Assistant"/>
                <a:sym typeface="Assistant"/>
              </a:rPr>
              <a:t>the CMMI</a:t>
            </a:r>
            <a:endParaRPr sz="1600" dirty="0">
              <a:latin typeface="Assistant"/>
              <a:ea typeface="Assistant"/>
              <a:cs typeface="Assistant"/>
              <a:sym typeface="Assistant"/>
            </a:endParaRPr>
          </a:p>
        </p:txBody>
      </p:sp>
      <p:sp>
        <p:nvSpPr>
          <p:cNvPr id="234" name="Google Shape;234;p3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25</a:t>
            </a:fld>
            <a:endParaRPr kern="0">
              <a:solidFill>
                <a:srgbClr val="000000"/>
              </a:solidFill>
            </a:endParaRPr>
          </a:p>
        </p:txBody>
      </p:sp>
      <p:pic>
        <p:nvPicPr>
          <p:cNvPr id="5" name="Picture 4">
            <a:extLst>
              <a:ext uri="{FF2B5EF4-FFF2-40B4-BE49-F238E27FC236}">
                <a16:creationId xmlns:a16="http://schemas.microsoft.com/office/drawing/2014/main" id="{4C739CED-3566-49A5-8985-E2DE0CE8C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120" y="1447351"/>
            <a:ext cx="9076193" cy="4864206"/>
          </a:xfrm>
          <a:prstGeom prst="rect">
            <a:avLst/>
          </a:prstGeom>
        </p:spPr>
      </p:pic>
      <p:sp>
        <p:nvSpPr>
          <p:cNvPr id="6" name="TextBox 5">
            <a:extLst>
              <a:ext uri="{FF2B5EF4-FFF2-40B4-BE49-F238E27FC236}">
                <a16:creationId xmlns:a16="http://schemas.microsoft.com/office/drawing/2014/main" id="{8D9C7633-54D2-4AE5-B20C-8FADDE45C863}"/>
              </a:ext>
            </a:extLst>
          </p:cNvPr>
          <p:cNvSpPr txBox="1"/>
          <p:nvPr/>
        </p:nvSpPr>
        <p:spPr>
          <a:xfrm>
            <a:off x="4082965" y="5605670"/>
            <a:ext cx="1470992" cy="369332"/>
          </a:xfrm>
          <a:prstGeom prst="rect">
            <a:avLst/>
          </a:prstGeom>
          <a:solidFill>
            <a:schemeClr val="bg1"/>
          </a:solidFill>
        </p:spPr>
        <p:txBody>
          <a:bodyPr wrap="square" rtlCol="0">
            <a:spAutoFit/>
          </a:bodyPr>
          <a:lstStyle/>
          <a:p>
            <a:r>
              <a:rPr lang="en-US" dirty="0"/>
              <a:t>Repeatable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569844" y="501649"/>
            <a:ext cx="10783960" cy="453200"/>
          </a:xfrm>
          <a:prstGeom prst="rect">
            <a:avLst/>
          </a:prstGeom>
          <a:noFill/>
          <a:ln>
            <a:noFill/>
          </a:ln>
        </p:spPr>
        <p:txBody>
          <a:bodyPr spcFirstLastPara="1" wrap="square" lIns="0" tIns="11700" rIns="0" bIns="0" anchor="t" anchorCtr="0">
            <a:noAutofit/>
          </a:bodyPr>
          <a:lstStyle/>
          <a:p>
            <a:pPr marL="16933"/>
            <a:r>
              <a:rPr lang="en-US" dirty="0">
                <a:latin typeface="Assistant"/>
                <a:ea typeface="Assistant"/>
                <a:cs typeface="Assistant"/>
                <a:sym typeface="Assistant"/>
              </a:rPr>
              <a:t>Closing the Gap: </a:t>
            </a:r>
            <a:r>
              <a:rPr lang="en" dirty="0">
                <a:latin typeface="Assistant"/>
                <a:ea typeface="Assistant"/>
                <a:cs typeface="Assistant"/>
                <a:sym typeface="Assistant"/>
              </a:rPr>
              <a:t>Information </a:t>
            </a:r>
            <a:r>
              <a:rPr lang="en-US" dirty="0">
                <a:latin typeface="Assistant"/>
                <a:ea typeface="Assistant"/>
                <a:cs typeface="Assistant"/>
                <a:sym typeface="Assistant"/>
              </a:rPr>
              <a:t>Security Strategy </a:t>
            </a:r>
            <a:endParaRPr sz="1600" dirty="0">
              <a:latin typeface="Assistant"/>
              <a:ea typeface="Assistant"/>
              <a:cs typeface="Assistant"/>
              <a:sym typeface="Assistant"/>
            </a:endParaRPr>
          </a:p>
        </p:txBody>
      </p:sp>
      <p:sp>
        <p:nvSpPr>
          <p:cNvPr id="225" name="Google Shape;225;p35"/>
          <p:cNvSpPr txBox="1"/>
          <p:nvPr/>
        </p:nvSpPr>
        <p:spPr>
          <a:xfrm>
            <a:off x="569844" y="1495404"/>
            <a:ext cx="5022573" cy="3580800"/>
          </a:xfrm>
          <a:prstGeom prst="rect">
            <a:avLst/>
          </a:prstGeom>
          <a:noFill/>
          <a:ln>
            <a:noFill/>
          </a:ln>
        </p:spPr>
        <p:txBody>
          <a:bodyPr spcFirstLastPara="1" wrap="square" lIns="0" tIns="67767" rIns="0" bIns="0" anchor="t" anchorCtr="0">
            <a:noAutofit/>
          </a:bodyPr>
          <a:lstStyle/>
          <a:p>
            <a:pPr marL="321725" indent="-270927" defTabSz="1219170">
              <a:buClr>
                <a:srgbClr val="000000"/>
              </a:buClr>
              <a:buSzPts val="1600"/>
              <a:buFont typeface="Assistant"/>
              <a:buChar char="●"/>
            </a:pPr>
            <a:r>
              <a:rPr lang="en-US" sz="2400" kern="0" dirty="0">
                <a:solidFill>
                  <a:srgbClr val="000000"/>
                </a:solidFill>
                <a:latin typeface="Assistant"/>
                <a:ea typeface="Assistant"/>
                <a:cs typeface="Assistant"/>
                <a:sym typeface="Assistant"/>
              </a:rPr>
              <a:t>Long term </a:t>
            </a:r>
            <a:r>
              <a:rPr lang="en" sz="2400" kern="0" dirty="0">
                <a:solidFill>
                  <a:srgbClr val="000000"/>
                </a:solidFill>
                <a:latin typeface="Assistant"/>
                <a:ea typeface="Assistant"/>
                <a:cs typeface="Assistant"/>
                <a:sym typeface="Assistant"/>
              </a:rPr>
              <a:t>perspective to help move the organization from current state to desired state </a:t>
            </a:r>
            <a:r>
              <a:rPr lang="en-US" sz="2400" kern="0" dirty="0">
                <a:solidFill>
                  <a:srgbClr val="000000"/>
                </a:solidFill>
                <a:latin typeface="Assistant"/>
                <a:ea typeface="Assistant"/>
                <a:cs typeface="Assistant"/>
                <a:sym typeface="Assistant"/>
              </a:rPr>
              <a:t>as detailed in </a:t>
            </a:r>
            <a:r>
              <a:rPr lang="en" sz="2400" kern="0" dirty="0">
                <a:solidFill>
                  <a:srgbClr val="000000"/>
                </a:solidFill>
                <a:latin typeface="Assistant"/>
                <a:ea typeface="Assistant"/>
                <a:cs typeface="Assistant"/>
                <a:sym typeface="Assistant"/>
              </a:rPr>
              <a:t>gap analysis</a:t>
            </a:r>
            <a:endParaRPr sz="2400" kern="0" dirty="0">
              <a:solidFill>
                <a:srgbClr val="000000"/>
              </a:solidFill>
              <a:latin typeface="Assistant"/>
              <a:ea typeface="Assistant"/>
              <a:cs typeface="Assistant"/>
              <a:sym typeface="Assistant"/>
            </a:endParaRPr>
          </a:p>
          <a:p>
            <a:pPr marL="321725" indent="-270927" defTabSz="1219170">
              <a:spcBef>
                <a:spcPts val="400"/>
              </a:spcBef>
              <a:buClr>
                <a:srgbClr val="000000"/>
              </a:buClr>
              <a:buSzPts val="1600"/>
              <a:buFont typeface="Assistant"/>
              <a:buChar char="●"/>
            </a:pPr>
            <a:r>
              <a:rPr lang="en" sz="2400" kern="0" dirty="0">
                <a:solidFill>
                  <a:srgbClr val="000000"/>
                </a:solidFill>
                <a:latin typeface="Assistant"/>
                <a:ea typeface="Assistant"/>
                <a:cs typeface="Assistant"/>
                <a:sym typeface="Assistant"/>
              </a:rPr>
              <a:t>Standard </a:t>
            </a:r>
            <a:r>
              <a:rPr lang="en-US" sz="2400" kern="0" dirty="0">
                <a:solidFill>
                  <a:srgbClr val="000000"/>
                </a:solidFill>
                <a:latin typeface="Assistant"/>
                <a:ea typeface="Assistant"/>
                <a:cs typeface="Assistant"/>
                <a:sym typeface="Assistant"/>
              </a:rPr>
              <a:t>throughout</a:t>
            </a:r>
            <a:r>
              <a:rPr lang="en" sz="2400" kern="0" dirty="0">
                <a:solidFill>
                  <a:srgbClr val="000000"/>
                </a:solidFill>
                <a:latin typeface="Assistant"/>
                <a:ea typeface="Assistant"/>
                <a:cs typeface="Assistant"/>
                <a:sym typeface="Assistant"/>
              </a:rPr>
              <a:t> the organization</a:t>
            </a:r>
            <a:endParaRPr sz="2400" kern="0" dirty="0">
              <a:solidFill>
                <a:srgbClr val="000000"/>
              </a:solidFill>
              <a:latin typeface="Assistant"/>
              <a:ea typeface="Assistant"/>
              <a:cs typeface="Assistant"/>
              <a:sym typeface="Assistant"/>
            </a:endParaRPr>
          </a:p>
          <a:p>
            <a:pPr marL="321725" marR="1117572" indent="-287859" defTabSz="1219170">
              <a:lnSpc>
                <a:spcPct val="100400"/>
              </a:lnSpc>
              <a:spcBef>
                <a:spcPts val="400"/>
              </a:spcBef>
              <a:buClr>
                <a:srgbClr val="000000"/>
              </a:buClr>
              <a:buSzPts val="1600"/>
              <a:buFont typeface="Assistant"/>
              <a:buChar char="●"/>
            </a:pPr>
            <a:r>
              <a:rPr lang="en" sz="2400" kern="0" dirty="0">
                <a:solidFill>
                  <a:srgbClr val="000000"/>
                </a:solidFill>
                <a:latin typeface="Assistant"/>
                <a:ea typeface="Assistant"/>
                <a:cs typeface="Assistant"/>
                <a:sym typeface="Assistant"/>
              </a:rPr>
              <a:t>Aligned with business strategy/direction</a:t>
            </a:r>
            <a:endParaRPr sz="1400" kern="0" dirty="0">
              <a:solidFill>
                <a:srgbClr val="000000"/>
              </a:solidFill>
              <a:latin typeface="Assistant"/>
              <a:ea typeface="Assistant"/>
              <a:cs typeface="Assistant"/>
              <a:sym typeface="Assistant"/>
            </a:endParaRPr>
          </a:p>
          <a:p>
            <a:pPr marL="321725" marR="203195" indent="-287859" defTabSz="1219170">
              <a:lnSpc>
                <a:spcPct val="90666"/>
              </a:lnSpc>
              <a:spcBef>
                <a:spcPts val="533"/>
              </a:spcBef>
              <a:buClr>
                <a:srgbClr val="000000"/>
              </a:buClr>
              <a:buSzPts val="1600"/>
              <a:buFont typeface="Assistant"/>
              <a:buChar char="●"/>
            </a:pPr>
            <a:r>
              <a:rPr lang="en" sz="2400" kern="0" dirty="0">
                <a:solidFill>
                  <a:srgbClr val="000000"/>
                </a:solidFill>
                <a:latin typeface="Assistant"/>
                <a:ea typeface="Assistant"/>
                <a:cs typeface="Assistant"/>
                <a:sym typeface="Assistant"/>
              </a:rPr>
              <a:t>Understands the culture of the organization</a:t>
            </a:r>
            <a:endParaRPr sz="2400" kern="0" dirty="0">
              <a:solidFill>
                <a:srgbClr val="000000"/>
              </a:solidFill>
              <a:latin typeface="Assistant"/>
              <a:ea typeface="Assistant"/>
              <a:cs typeface="Assistant"/>
              <a:sym typeface="Assistant"/>
            </a:endParaRPr>
          </a:p>
          <a:p>
            <a:pPr marL="321725" marR="203195" indent="-287859" defTabSz="1219170">
              <a:lnSpc>
                <a:spcPct val="90666"/>
              </a:lnSpc>
              <a:spcBef>
                <a:spcPts val="533"/>
              </a:spcBef>
              <a:buClr>
                <a:srgbClr val="000000"/>
              </a:buClr>
              <a:buSzPts val="1600"/>
              <a:buFont typeface="Assistant"/>
              <a:buChar char="●"/>
            </a:pPr>
            <a:r>
              <a:rPr lang="en" sz="2400" kern="0" dirty="0">
                <a:solidFill>
                  <a:srgbClr val="000000"/>
                </a:solidFill>
                <a:latin typeface="Assistant"/>
                <a:ea typeface="Assistant"/>
                <a:cs typeface="Assistant"/>
                <a:sym typeface="Assistant"/>
              </a:rPr>
              <a:t>Reflects business needs and priorities</a:t>
            </a:r>
            <a:endParaRPr sz="2400" kern="0" dirty="0">
              <a:solidFill>
                <a:srgbClr val="000000"/>
              </a:solidFill>
              <a:latin typeface="Assistant"/>
              <a:ea typeface="Assistant"/>
              <a:cs typeface="Assistant"/>
              <a:sym typeface="Assistant"/>
            </a:endParaRPr>
          </a:p>
        </p:txBody>
      </p:sp>
      <p:sp>
        <p:nvSpPr>
          <p:cNvPr id="226" name="Google Shape;226;p35"/>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26</a:t>
            </a:fld>
            <a:endParaRPr kern="0">
              <a:solidFill>
                <a:srgbClr val="000000"/>
              </a:solidFill>
            </a:endParaRPr>
          </a:p>
        </p:txBody>
      </p:sp>
      <p:pic>
        <p:nvPicPr>
          <p:cNvPr id="3" name="Picture 2">
            <a:extLst>
              <a:ext uri="{FF2B5EF4-FFF2-40B4-BE49-F238E27FC236}">
                <a16:creationId xmlns:a16="http://schemas.microsoft.com/office/drawing/2014/main" id="{AD7CDE81-A90D-43BB-BDE2-4CA4586B3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234490"/>
            <a:ext cx="6955727" cy="512186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DA079E-81C5-47C4-BA8C-D5893EE72B90}"/>
              </a:ext>
            </a:extLst>
          </p:cNvPr>
          <p:cNvPicPr>
            <a:picLocks noChangeAspect="1"/>
          </p:cNvPicPr>
          <p:nvPr/>
        </p:nvPicPr>
        <p:blipFill>
          <a:blip r:embed="rId2"/>
          <a:stretch>
            <a:fillRect/>
          </a:stretch>
        </p:blipFill>
        <p:spPr>
          <a:xfrm>
            <a:off x="3233532" y="106016"/>
            <a:ext cx="8825946" cy="6162261"/>
          </a:xfrm>
          <a:prstGeom prst="rect">
            <a:avLst/>
          </a:prstGeom>
        </p:spPr>
      </p:pic>
      <p:sp>
        <p:nvSpPr>
          <p:cNvPr id="7" name="TextBox 6">
            <a:extLst>
              <a:ext uri="{FF2B5EF4-FFF2-40B4-BE49-F238E27FC236}">
                <a16:creationId xmlns:a16="http://schemas.microsoft.com/office/drawing/2014/main" id="{9C9DA332-DFC9-446B-B5C9-D92284FE435E}"/>
              </a:ext>
            </a:extLst>
          </p:cNvPr>
          <p:cNvSpPr txBox="1"/>
          <p:nvPr/>
        </p:nvSpPr>
        <p:spPr>
          <a:xfrm>
            <a:off x="437322" y="1909873"/>
            <a:ext cx="2504661" cy="2554545"/>
          </a:xfrm>
          <a:prstGeom prst="rect">
            <a:avLst/>
          </a:prstGeom>
          <a:noFill/>
        </p:spPr>
        <p:txBody>
          <a:bodyPr wrap="square" rtlCol="0">
            <a:spAutoFit/>
          </a:bodyPr>
          <a:lstStyle/>
          <a:p>
            <a:r>
              <a:rPr lang="en-US" sz="3200" dirty="0"/>
              <a:t>A Road Map provides a visual illustration of strategy</a:t>
            </a:r>
          </a:p>
        </p:txBody>
      </p:sp>
    </p:spTree>
    <p:extLst>
      <p:ext uri="{BB962C8B-B14F-4D97-AF65-F5344CB8AC3E}">
        <p14:creationId xmlns:p14="http://schemas.microsoft.com/office/powerpoint/2010/main" val="2169494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615800" y="243259"/>
            <a:ext cx="10738000" cy="1019600"/>
          </a:xfrm>
          <a:prstGeom prst="rect">
            <a:avLst/>
          </a:prstGeom>
          <a:noFill/>
          <a:ln>
            <a:noFill/>
          </a:ln>
        </p:spPr>
        <p:txBody>
          <a:bodyPr spcFirstLastPara="1" wrap="square" lIns="100767" tIns="50367" rIns="100767" bIns="50367" anchor="ctr" anchorCtr="0">
            <a:noAutofit/>
          </a:bodyPr>
          <a:lstStyle/>
          <a:p>
            <a:pPr>
              <a:buSzPts val="2300"/>
            </a:pPr>
            <a:r>
              <a:rPr lang="en" sz="3067" dirty="0">
                <a:latin typeface="Assistant"/>
                <a:ea typeface="Assistant"/>
                <a:cs typeface="Assistant"/>
                <a:sym typeface="Assistant"/>
              </a:rPr>
              <a:t>Objectives of an Information Security Strategy</a:t>
            </a:r>
            <a:endParaRPr sz="1600" dirty="0">
              <a:latin typeface="Assistant"/>
              <a:ea typeface="Assistant"/>
              <a:cs typeface="Assistant"/>
              <a:sym typeface="Assistant"/>
            </a:endParaRPr>
          </a:p>
        </p:txBody>
      </p:sp>
      <p:sp>
        <p:nvSpPr>
          <p:cNvPr id="241" name="Google Shape;241;p37"/>
          <p:cNvSpPr txBox="1"/>
          <p:nvPr/>
        </p:nvSpPr>
        <p:spPr>
          <a:xfrm>
            <a:off x="991792" y="1262859"/>
            <a:ext cx="10584400" cy="1661200"/>
          </a:xfrm>
          <a:prstGeom prst="rect">
            <a:avLst/>
          </a:prstGeom>
          <a:noFill/>
          <a:ln>
            <a:noFill/>
          </a:ln>
        </p:spPr>
        <p:txBody>
          <a:bodyPr spcFirstLastPara="1" wrap="square" lIns="0" tIns="61133" rIns="0" bIns="0" anchor="t" anchorCtr="0">
            <a:noAutofit/>
          </a:bodyPr>
          <a:lstStyle/>
          <a:p>
            <a:pPr marL="423323" defTabSz="1219170">
              <a:buClr>
                <a:srgbClr val="000000"/>
              </a:buClr>
            </a:pPr>
            <a:r>
              <a:rPr lang="en" sz="2667" kern="0">
                <a:solidFill>
                  <a:srgbClr val="000000"/>
                </a:solidFill>
                <a:latin typeface="Assistant"/>
                <a:ea typeface="Assistant"/>
                <a:cs typeface="Assistant"/>
                <a:sym typeface="Assistant"/>
              </a:rPr>
              <a:t>Begin with an understanding of the long-term objectives of the organization.  Strategy should describe a well-articulated vision of the desired outcomes for a security program through SMART objectives </a:t>
            </a:r>
            <a:endParaRPr sz="2667" kern="0">
              <a:solidFill>
                <a:srgbClr val="000000"/>
              </a:solidFill>
              <a:latin typeface="Assistant"/>
              <a:ea typeface="Assistant"/>
              <a:cs typeface="Assistant"/>
              <a:sym typeface="Assistant"/>
            </a:endParaRPr>
          </a:p>
          <a:p>
            <a:pPr marL="423323" indent="-287859" defTabSz="1219170">
              <a:spcBef>
                <a:spcPts val="533"/>
              </a:spcBef>
              <a:buClr>
                <a:srgbClr val="000000"/>
              </a:buClr>
              <a:buSzPts val="1500"/>
            </a:pPr>
            <a:endParaRPr sz="2667" kern="0">
              <a:solidFill>
                <a:srgbClr val="000000"/>
              </a:solidFill>
              <a:latin typeface="Times"/>
              <a:ea typeface="Times"/>
              <a:cs typeface="Times"/>
              <a:sym typeface="Times"/>
            </a:endParaRPr>
          </a:p>
        </p:txBody>
      </p:sp>
      <p:pic>
        <p:nvPicPr>
          <p:cNvPr id="242" name="Google Shape;242;p37"/>
          <p:cNvPicPr preferRelativeResize="0"/>
          <p:nvPr/>
        </p:nvPicPr>
        <p:blipFill rotWithShape="1">
          <a:blip r:embed="rId3">
            <a:alphaModFix/>
          </a:blip>
          <a:srcRect/>
          <a:stretch/>
        </p:blipFill>
        <p:spPr>
          <a:xfrm>
            <a:off x="2083933" y="2877267"/>
            <a:ext cx="7577899" cy="3336667"/>
          </a:xfrm>
          <a:prstGeom prst="rect">
            <a:avLst/>
          </a:prstGeom>
          <a:noFill/>
          <a:ln>
            <a:noFill/>
          </a:ln>
        </p:spPr>
      </p:pic>
      <p:sp>
        <p:nvSpPr>
          <p:cNvPr id="243" name="Google Shape;243;p37"/>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28</a:t>
            </a:fld>
            <a:endParaRPr kern="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US" dirty="0"/>
              <a:t>Information Security Frameworks</a:t>
            </a:r>
            <a:endParaRPr dirty="0"/>
          </a:p>
        </p:txBody>
      </p:sp>
    </p:spTree>
    <p:extLst>
      <p:ext uri="{BB962C8B-B14F-4D97-AF65-F5344CB8AC3E}">
        <p14:creationId xmlns:p14="http://schemas.microsoft.com/office/powerpoint/2010/main" val="4127710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body" idx="1"/>
          </p:nvPr>
        </p:nvSpPr>
        <p:spPr>
          <a:xfrm>
            <a:off x="415600" y="1265233"/>
            <a:ext cx="8108000" cy="4555200"/>
          </a:xfrm>
          <a:prstGeom prst="rect">
            <a:avLst/>
          </a:prstGeom>
        </p:spPr>
        <p:txBody>
          <a:bodyPr spcFirstLastPara="1" wrap="square" lIns="121900" tIns="121900" rIns="121900" bIns="121900" anchor="t" anchorCtr="0">
            <a:noAutofit/>
          </a:bodyPr>
          <a:lstStyle/>
          <a:p>
            <a:pPr marL="0" indent="-84665">
              <a:lnSpc>
                <a:spcPct val="115000"/>
              </a:lnSpc>
              <a:buChar char="▪"/>
            </a:pPr>
            <a:r>
              <a:rPr lang="en" dirty="0"/>
              <a:t> Kelly Handerhan, Instructor, Owner CyberTrain.IT</a:t>
            </a:r>
            <a:endParaRPr dirty="0"/>
          </a:p>
          <a:p>
            <a:pPr marL="0" indent="-84665">
              <a:lnSpc>
                <a:spcPct val="115000"/>
              </a:lnSpc>
              <a:spcBef>
                <a:spcPts val="2133"/>
              </a:spcBef>
              <a:buChar char="▪"/>
            </a:pPr>
            <a:r>
              <a:rPr lang="en" dirty="0"/>
              <a:t> Over twenty years experience in Information Assurance, and Cybersecurity</a:t>
            </a:r>
            <a:endParaRPr dirty="0"/>
          </a:p>
          <a:p>
            <a:pPr marL="0" indent="-84665">
              <a:lnSpc>
                <a:spcPct val="115000"/>
              </a:lnSpc>
              <a:spcBef>
                <a:spcPts val="2133"/>
              </a:spcBef>
              <a:buChar char="▪"/>
            </a:pPr>
            <a:r>
              <a:rPr lang="en" dirty="0"/>
              <a:t> Award-winning technical instructor</a:t>
            </a:r>
            <a:endParaRPr dirty="0"/>
          </a:p>
          <a:p>
            <a:pPr marL="0" indent="-84665">
              <a:lnSpc>
                <a:spcPct val="115000"/>
              </a:lnSpc>
              <a:spcBef>
                <a:spcPts val="2133"/>
              </a:spcBef>
              <a:buChar char="▪"/>
            </a:pPr>
            <a:r>
              <a:rPr lang="en" dirty="0"/>
              <a:t> One of the original instructors for Cybrary.it</a:t>
            </a:r>
            <a:endParaRPr dirty="0"/>
          </a:p>
          <a:p>
            <a:pPr marL="0" indent="-84665">
              <a:lnSpc>
                <a:spcPct val="115000"/>
              </a:lnSpc>
              <a:spcBef>
                <a:spcPts val="2133"/>
              </a:spcBef>
              <a:buChar char="▪"/>
            </a:pPr>
            <a:r>
              <a:rPr lang="en" dirty="0"/>
              <a:t> Certified in:</a:t>
            </a:r>
            <a:endParaRPr dirty="0"/>
          </a:p>
          <a:p>
            <a:pPr marL="507987" lvl="1" indent="-84665">
              <a:lnSpc>
                <a:spcPct val="115000"/>
              </a:lnSpc>
              <a:buChar char="▪"/>
            </a:pPr>
            <a:r>
              <a:rPr lang="en" dirty="0"/>
              <a:t>CISSP , CCSP, CISM, CRISC, PMP, Security+, Etc.</a:t>
            </a:r>
            <a:endParaRPr dirty="0"/>
          </a:p>
          <a:p>
            <a:pPr marL="0" indent="0">
              <a:spcBef>
                <a:spcPts val="2133"/>
              </a:spcBef>
              <a:spcAft>
                <a:spcPts val="2133"/>
              </a:spcAft>
              <a:buNone/>
            </a:pPr>
            <a:endParaRPr dirty="0"/>
          </a:p>
        </p:txBody>
      </p:sp>
      <p:sp>
        <p:nvSpPr>
          <p:cNvPr id="94" name="Google Shape;94;p19"/>
          <p:cNvSpPr/>
          <p:nvPr/>
        </p:nvSpPr>
        <p:spPr>
          <a:xfrm>
            <a:off x="8684921" y="3464800"/>
            <a:ext cx="2745200" cy="978000"/>
          </a:xfrm>
          <a:prstGeom prst="rect">
            <a:avLst/>
          </a:prstGeom>
          <a:noFill/>
          <a:ln>
            <a:noFill/>
          </a:ln>
        </p:spPr>
        <p:txBody>
          <a:bodyPr spcFirstLastPara="1" wrap="square" lIns="100767" tIns="50367" rIns="100767" bIns="50367" anchor="t" anchorCtr="0">
            <a:noAutofit/>
          </a:bodyPr>
          <a:lstStyle/>
          <a:p>
            <a:pPr algn="ctr" defTabSz="1219170">
              <a:buClr>
                <a:srgbClr val="000000"/>
              </a:buClr>
            </a:pPr>
            <a:r>
              <a:rPr lang="en" sz="2400" kern="0" dirty="0">
                <a:solidFill>
                  <a:srgbClr val="000000"/>
                </a:solidFill>
                <a:latin typeface="Arial"/>
                <a:cs typeface="Arial"/>
                <a:sym typeface="Arial"/>
              </a:rPr>
              <a:t>KELLY HANDERHAN, Instructor, Owner of CyberTrain.IT</a:t>
            </a:r>
          </a:p>
          <a:p>
            <a:pPr algn="ctr" defTabSz="1219170">
              <a:buClr>
                <a:srgbClr val="000000"/>
              </a:buClr>
            </a:pPr>
            <a:r>
              <a:rPr lang="en-US" sz="1867" kern="0" dirty="0">
                <a:solidFill>
                  <a:srgbClr val="000000"/>
                </a:solidFill>
                <a:latin typeface="Arial"/>
                <a:cs typeface="Arial"/>
                <a:sym typeface="Arial"/>
              </a:rPr>
              <a:t>KellyH@CyberTrain.IT</a:t>
            </a:r>
          </a:p>
          <a:p>
            <a:pPr algn="ctr" defTabSz="1219170">
              <a:buClr>
                <a:srgbClr val="000000"/>
              </a:buClr>
            </a:pPr>
            <a:r>
              <a:rPr lang="en" sz="1867" kern="0" dirty="0">
                <a:solidFill>
                  <a:srgbClr val="000000"/>
                </a:solidFill>
                <a:latin typeface="Arial"/>
                <a:cs typeface="Arial"/>
                <a:sym typeface="Arial"/>
              </a:rPr>
              <a:t> </a:t>
            </a:r>
            <a:endParaRPr sz="1867" kern="0" dirty="0">
              <a:solidFill>
                <a:srgbClr val="000000"/>
              </a:solidFill>
              <a:latin typeface="Arial"/>
              <a:cs typeface="Arial"/>
              <a:sym typeface="Arial"/>
            </a:endParaRPr>
          </a:p>
        </p:txBody>
      </p:sp>
      <p:pic>
        <p:nvPicPr>
          <p:cNvPr id="95" name="Google Shape;95;p19"/>
          <p:cNvPicPr preferRelativeResize="0"/>
          <p:nvPr/>
        </p:nvPicPr>
        <p:blipFill rotWithShape="1">
          <a:blip r:embed="rId3">
            <a:alphaModFix/>
          </a:blip>
          <a:srcRect/>
          <a:stretch/>
        </p:blipFill>
        <p:spPr>
          <a:xfrm>
            <a:off x="8523600" y="648551"/>
            <a:ext cx="3067843" cy="2339255"/>
          </a:xfrm>
          <a:prstGeom prst="rect">
            <a:avLst/>
          </a:prstGeom>
          <a:noFill/>
          <a:ln>
            <a:noFill/>
          </a:ln>
        </p:spPr>
      </p:pic>
      <p:sp>
        <p:nvSpPr>
          <p:cNvPr id="96" name="Google Shape;96;p19"/>
          <p:cNvSpPr txBox="1">
            <a:spLocks noGrp="1"/>
          </p:cNvSpPr>
          <p:nvPr>
            <p:ph type="title"/>
          </p:nvPr>
        </p:nvSpPr>
        <p:spPr>
          <a:xfrm>
            <a:off x="415600" y="375767"/>
            <a:ext cx="11360800" cy="763600"/>
          </a:xfrm>
          <a:prstGeom prst="rect">
            <a:avLst/>
          </a:prstGeom>
          <a:noFill/>
          <a:ln>
            <a:noFill/>
          </a:ln>
        </p:spPr>
        <p:txBody>
          <a:bodyPr spcFirstLastPara="1" wrap="square" lIns="100767" tIns="50367" rIns="100767" bIns="50367" anchor="ctr" anchorCtr="0">
            <a:noAutofit/>
          </a:bodyPr>
          <a:lstStyle/>
          <a:p>
            <a:pPr>
              <a:buClr>
                <a:schemeClr val="dk1"/>
              </a:buClr>
              <a:buSzPts val="3000"/>
            </a:pPr>
            <a:r>
              <a:rPr lang="en"/>
              <a:t>Welcome and Introduction</a:t>
            </a:r>
            <a:endParaRPr/>
          </a:p>
        </p:txBody>
      </p:sp>
      <p:sp>
        <p:nvSpPr>
          <p:cNvPr id="97" name="Google Shape;97;p19"/>
          <p:cNvSpPr txBox="1">
            <a:spLocks noGrp="1"/>
          </p:cNvSpPr>
          <p:nvPr>
            <p:ph type="sldNum" idx="12"/>
          </p:nvPr>
        </p:nvSpPr>
        <p:spPr>
          <a:xfrm>
            <a:off x="11398211" y="6291239"/>
            <a:ext cx="731600" cy="5248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sz="1867" kern="0">
                <a:solidFill>
                  <a:srgbClr val="000000"/>
                </a:solidFill>
                <a:latin typeface="Arial"/>
                <a:cs typeface="Arial"/>
                <a:sym typeface="Arial"/>
              </a:rPr>
              <a:pPr defTabSz="1219170">
                <a:buClr>
                  <a:srgbClr val="000000"/>
                </a:buClr>
              </a:pPr>
              <a:t>3</a:t>
            </a:fld>
            <a:endParaRPr sz="1867" kern="0">
              <a:solidFill>
                <a:srgbClr val="000000"/>
              </a:solidFill>
              <a:latin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8"/>
          <p:cNvPicPr preferRelativeResize="0"/>
          <p:nvPr/>
        </p:nvPicPr>
        <p:blipFill rotWithShape="1">
          <a:blip r:embed="rId3">
            <a:alphaModFix/>
          </a:blip>
          <a:srcRect/>
          <a:stretch/>
        </p:blipFill>
        <p:spPr>
          <a:xfrm>
            <a:off x="5650667" y="1166369"/>
            <a:ext cx="6541333" cy="4928801"/>
          </a:xfrm>
          <a:prstGeom prst="rect">
            <a:avLst/>
          </a:prstGeom>
          <a:noFill/>
          <a:ln>
            <a:noFill/>
          </a:ln>
        </p:spPr>
      </p:pic>
      <p:sp>
        <p:nvSpPr>
          <p:cNvPr id="251" name="Google Shape;251;p38"/>
          <p:cNvSpPr txBox="1">
            <a:spLocks noGrp="1"/>
          </p:cNvSpPr>
          <p:nvPr>
            <p:ph type="title" idx="4294967295"/>
          </p:nvPr>
        </p:nvSpPr>
        <p:spPr>
          <a:xfrm>
            <a:off x="715805" y="221627"/>
            <a:ext cx="8228000" cy="773600"/>
          </a:xfrm>
          <a:prstGeom prst="rect">
            <a:avLst/>
          </a:prstGeom>
          <a:noFill/>
          <a:ln>
            <a:noFill/>
          </a:ln>
        </p:spPr>
        <p:txBody>
          <a:bodyPr spcFirstLastPara="1" wrap="square" lIns="83133" tIns="32033" rIns="83133" bIns="41567" anchor="ctr" anchorCtr="0">
            <a:noAutofit/>
          </a:bodyPr>
          <a:lstStyle/>
          <a:p>
            <a:pPr>
              <a:lnSpc>
                <a:spcPct val="90000"/>
              </a:lnSpc>
              <a:buSzPts val="3000"/>
            </a:pPr>
            <a:r>
              <a:rPr lang="en" b="1">
                <a:solidFill>
                  <a:srgbClr val="262530"/>
                </a:solidFill>
              </a:rPr>
              <a:t>Frameworks:  ISO 27001</a:t>
            </a:r>
            <a:r>
              <a:rPr lang="en" sz="4000">
                <a:latin typeface="Assistant"/>
                <a:ea typeface="Assistant"/>
                <a:cs typeface="Assistant"/>
                <a:sym typeface="Assistant"/>
              </a:rPr>
              <a:t>  </a:t>
            </a:r>
            <a:endParaRPr sz="1600"/>
          </a:p>
        </p:txBody>
      </p:sp>
      <p:sp>
        <p:nvSpPr>
          <p:cNvPr id="252" name="Google Shape;252;p38"/>
          <p:cNvSpPr txBox="1">
            <a:spLocks noGrp="1"/>
          </p:cNvSpPr>
          <p:nvPr>
            <p:ph type="body" idx="4294967295"/>
          </p:nvPr>
        </p:nvSpPr>
        <p:spPr>
          <a:xfrm>
            <a:off x="134000" y="1085567"/>
            <a:ext cx="5700800" cy="4928800"/>
          </a:xfrm>
          <a:prstGeom prst="rect">
            <a:avLst/>
          </a:prstGeom>
          <a:noFill/>
          <a:ln>
            <a:noFill/>
          </a:ln>
        </p:spPr>
        <p:txBody>
          <a:bodyPr spcFirstLastPara="1" wrap="square" lIns="100767" tIns="50367" rIns="100767" bIns="50367" anchor="t" anchorCtr="0">
            <a:noAutofit/>
          </a:bodyPr>
          <a:lstStyle/>
          <a:p>
            <a:pPr marL="203195" indent="-177796">
              <a:lnSpc>
                <a:spcPct val="115000"/>
              </a:lnSpc>
              <a:buClr>
                <a:schemeClr val="dk1"/>
              </a:buClr>
              <a:buSzPts val="1300"/>
              <a:buFont typeface="Arial"/>
              <a:buChar char="●"/>
            </a:pPr>
            <a:r>
              <a:rPr lang="en" sz="1733">
                <a:solidFill>
                  <a:schemeClr val="dk1"/>
                </a:solidFill>
                <a:latin typeface="Assistant"/>
                <a:ea typeface="Assistant"/>
                <a:cs typeface="Assistant"/>
                <a:sym typeface="Assistant"/>
              </a:rPr>
              <a:t>Standard Framework for implementing and managing an ISMS based on the </a:t>
            </a:r>
            <a:r>
              <a:rPr lang="en" sz="1733" b="1">
                <a:solidFill>
                  <a:schemeClr val="dk1"/>
                </a:solidFill>
                <a:latin typeface="Assistant"/>
                <a:ea typeface="Assistant"/>
                <a:cs typeface="Assistant"/>
                <a:sym typeface="Assistant"/>
              </a:rPr>
              <a:t>PDCA</a:t>
            </a:r>
            <a:r>
              <a:rPr lang="en" sz="1733">
                <a:solidFill>
                  <a:schemeClr val="dk1"/>
                </a:solidFill>
                <a:latin typeface="Assistant"/>
                <a:ea typeface="Assistant"/>
                <a:cs typeface="Assistant"/>
                <a:sym typeface="Assistant"/>
              </a:rPr>
              <a:t> model</a:t>
            </a:r>
            <a:endParaRPr sz="1733"/>
          </a:p>
          <a:p>
            <a:pPr marL="203195" indent="-177796">
              <a:lnSpc>
                <a:spcPct val="115000"/>
              </a:lnSpc>
              <a:spcBef>
                <a:spcPts val="933"/>
              </a:spcBef>
              <a:buClr>
                <a:schemeClr val="dk1"/>
              </a:buClr>
              <a:buSzPts val="1300"/>
              <a:buFont typeface="Assistant"/>
              <a:buChar char="●"/>
            </a:pPr>
            <a:r>
              <a:rPr lang="en" sz="1733">
                <a:solidFill>
                  <a:schemeClr val="dk1"/>
                </a:solidFill>
                <a:latin typeface="Assistant"/>
                <a:ea typeface="Assistant"/>
                <a:cs typeface="Assistant"/>
                <a:sym typeface="Assistant"/>
              </a:rPr>
              <a:t>Requires senior management to </a:t>
            </a:r>
            <a:endParaRPr sz="1733"/>
          </a:p>
          <a:p>
            <a:pPr marL="626518" lvl="1" indent="-194728">
              <a:lnSpc>
                <a:spcPct val="115000"/>
              </a:lnSpc>
              <a:spcBef>
                <a:spcPts val="400"/>
              </a:spcBef>
              <a:buClr>
                <a:schemeClr val="dk1"/>
              </a:buClr>
              <a:buSzPts val="1300"/>
              <a:buFont typeface="Assistant"/>
              <a:buChar char="○"/>
            </a:pPr>
            <a:r>
              <a:rPr lang="en" sz="1733">
                <a:solidFill>
                  <a:schemeClr val="dk1"/>
                </a:solidFill>
                <a:latin typeface="Assistant"/>
                <a:ea typeface="Assistant"/>
                <a:cs typeface="Assistant"/>
                <a:sym typeface="Assistant"/>
              </a:rPr>
              <a:t>Systematically examine the organization's information security risks, taking account of the threats, vulnerabilities, and impacts;</a:t>
            </a:r>
            <a:endParaRPr sz="1733"/>
          </a:p>
          <a:p>
            <a:pPr marL="626518" lvl="1" indent="-194728">
              <a:lnSpc>
                <a:spcPct val="115000"/>
              </a:lnSpc>
              <a:spcBef>
                <a:spcPts val="400"/>
              </a:spcBef>
              <a:buClr>
                <a:schemeClr val="dk1"/>
              </a:buClr>
              <a:buSzPts val="1300"/>
              <a:buFont typeface="Assistant"/>
              <a:buChar char="○"/>
            </a:pPr>
            <a:r>
              <a:rPr lang="en" sz="1733">
                <a:solidFill>
                  <a:schemeClr val="dk1"/>
                </a:solidFill>
                <a:latin typeface="Assistant"/>
                <a:ea typeface="Assistant"/>
                <a:cs typeface="Assistant"/>
                <a:sym typeface="Assistant"/>
              </a:rPr>
              <a:t>Design and implement a coherent and comprehensive suite of information security controls and/or other forms of risk treatment (such as risk avoidance or risk transfer) to address those risks that are deemed unacceptable; and</a:t>
            </a:r>
            <a:endParaRPr sz="1733"/>
          </a:p>
          <a:p>
            <a:pPr marL="626518" lvl="1" indent="-194728">
              <a:lnSpc>
                <a:spcPct val="115000"/>
              </a:lnSpc>
              <a:spcBef>
                <a:spcPts val="400"/>
              </a:spcBef>
              <a:buClr>
                <a:schemeClr val="dk1"/>
              </a:buClr>
              <a:buSzPts val="1300"/>
              <a:buFont typeface="Assistant"/>
              <a:buChar char="○"/>
            </a:pPr>
            <a:r>
              <a:rPr lang="en" sz="1733">
                <a:solidFill>
                  <a:schemeClr val="dk1"/>
                </a:solidFill>
                <a:latin typeface="Assistant"/>
                <a:ea typeface="Assistant"/>
                <a:cs typeface="Assistant"/>
                <a:sym typeface="Assistant"/>
              </a:rPr>
              <a:t>Adopt an overarching management process to ensure that the information security controls continue to meet the organization's information security needs on an ongoing basis.</a:t>
            </a:r>
            <a:endParaRPr sz="1733"/>
          </a:p>
        </p:txBody>
      </p:sp>
      <p:sp>
        <p:nvSpPr>
          <p:cNvPr id="253" name="Google Shape;253;p3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30</a:t>
            </a:fld>
            <a:endParaRPr kern="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1105265" y="543492"/>
            <a:ext cx="9752000" cy="1019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ISO 27002:  The 14 Domains</a:t>
            </a:r>
            <a:endParaRPr sz="1600">
              <a:latin typeface="Assistant"/>
              <a:ea typeface="Assistant"/>
              <a:cs typeface="Assistant"/>
              <a:sym typeface="Assistant"/>
            </a:endParaRPr>
          </a:p>
        </p:txBody>
      </p:sp>
      <p:sp>
        <p:nvSpPr>
          <p:cNvPr id="260" name="Google Shape;260;p39"/>
          <p:cNvSpPr txBox="1">
            <a:spLocks noGrp="1"/>
          </p:cNvSpPr>
          <p:nvPr>
            <p:ph type="body" idx="1"/>
          </p:nvPr>
        </p:nvSpPr>
        <p:spPr>
          <a:xfrm>
            <a:off x="646545" y="1743467"/>
            <a:ext cx="5542000" cy="3605600"/>
          </a:xfrm>
          <a:prstGeom prst="rect">
            <a:avLst/>
          </a:prstGeom>
          <a:noFill/>
          <a:ln>
            <a:noFill/>
          </a:ln>
        </p:spPr>
        <p:txBody>
          <a:bodyPr spcFirstLastPara="1" wrap="square" lIns="100767" tIns="50367" rIns="100767" bIns="50367" anchor="t" anchorCtr="0">
            <a:noAutofit/>
          </a:bodyPr>
          <a:lstStyle/>
          <a:p>
            <a:pPr indent="-431789">
              <a:spcBef>
                <a:spcPts val="0"/>
              </a:spcBef>
              <a:buSzPts val="1500"/>
              <a:buChar char="●"/>
            </a:pPr>
            <a:r>
              <a:rPr lang="en" sz="2667"/>
              <a:t>Information Security Policies</a:t>
            </a:r>
            <a:endParaRPr sz="1600"/>
          </a:p>
          <a:p>
            <a:pPr indent="-431789">
              <a:spcBef>
                <a:spcPts val="0"/>
              </a:spcBef>
              <a:buSzPts val="1500"/>
              <a:buChar char="●"/>
            </a:pPr>
            <a:r>
              <a:rPr lang="en" sz="2667"/>
              <a:t>Organization of Information Security</a:t>
            </a:r>
            <a:endParaRPr sz="1600"/>
          </a:p>
          <a:p>
            <a:pPr indent="-431789">
              <a:spcBef>
                <a:spcPts val="0"/>
              </a:spcBef>
              <a:buSzPts val="1500"/>
              <a:buChar char="●"/>
            </a:pPr>
            <a:r>
              <a:rPr lang="en" sz="2667"/>
              <a:t>Human Resource Security</a:t>
            </a:r>
            <a:endParaRPr sz="1600"/>
          </a:p>
          <a:p>
            <a:pPr indent="-431789">
              <a:spcBef>
                <a:spcPts val="0"/>
              </a:spcBef>
              <a:buSzPts val="1500"/>
              <a:buChar char="●"/>
            </a:pPr>
            <a:r>
              <a:rPr lang="en" sz="2667"/>
              <a:t>Asset Management</a:t>
            </a:r>
            <a:endParaRPr sz="1600"/>
          </a:p>
          <a:p>
            <a:pPr indent="-431789">
              <a:spcBef>
                <a:spcPts val="0"/>
              </a:spcBef>
              <a:buSzPts val="1500"/>
              <a:buChar char="●"/>
            </a:pPr>
            <a:r>
              <a:rPr lang="en" sz="2667"/>
              <a:t>Access Control</a:t>
            </a:r>
            <a:endParaRPr sz="1600"/>
          </a:p>
          <a:p>
            <a:pPr indent="-431789">
              <a:spcBef>
                <a:spcPts val="0"/>
              </a:spcBef>
              <a:buSzPts val="1500"/>
              <a:buChar char="●"/>
            </a:pPr>
            <a:r>
              <a:rPr lang="en" sz="2667"/>
              <a:t>Cryptography</a:t>
            </a:r>
            <a:endParaRPr sz="1600"/>
          </a:p>
          <a:p>
            <a:pPr indent="-431789">
              <a:spcBef>
                <a:spcPts val="0"/>
              </a:spcBef>
              <a:buSzPts val="1500"/>
              <a:buChar char="●"/>
            </a:pPr>
            <a:r>
              <a:rPr lang="en" sz="2667"/>
              <a:t>Physical and environmental security</a:t>
            </a:r>
            <a:endParaRPr sz="1600"/>
          </a:p>
          <a:p>
            <a:pPr indent="-431789">
              <a:spcBef>
                <a:spcPts val="0"/>
              </a:spcBef>
              <a:buSzPts val="1500"/>
              <a:buChar char="●"/>
            </a:pPr>
            <a:r>
              <a:rPr lang="en" sz="2667"/>
              <a:t>Operation Security</a:t>
            </a:r>
            <a:endParaRPr sz="2667">
              <a:latin typeface="Calibri"/>
              <a:ea typeface="Calibri"/>
              <a:cs typeface="Calibri"/>
              <a:sym typeface="Calibri"/>
            </a:endParaRPr>
          </a:p>
        </p:txBody>
      </p:sp>
      <p:sp>
        <p:nvSpPr>
          <p:cNvPr id="261" name="Google Shape;261;p3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31</a:t>
            </a:fld>
            <a:endParaRPr kern="0">
              <a:solidFill>
                <a:srgbClr val="000000"/>
              </a:solidFill>
            </a:endParaRPr>
          </a:p>
        </p:txBody>
      </p:sp>
      <p:sp>
        <p:nvSpPr>
          <p:cNvPr id="262" name="Google Shape;262;p39"/>
          <p:cNvSpPr txBox="1"/>
          <p:nvPr/>
        </p:nvSpPr>
        <p:spPr>
          <a:xfrm>
            <a:off x="6345291" y="1758788"/>
            <a:ext cx="4936800" cy="3340400"/>
          </a:xfrm>
          <a:prstGeom prst="rect">
            <a:avLst/>
          </a:prstGeom>
          <a:noFill/>
          <a:ln>
            <a:noFill/>
          </a:ln>
        </p:spPr>
        <p:txBody>
          <a:bodyPr spcFirstLastPara="1" wrap="square" lIns="100767" tIns="50367" rIns="100767" bIns="50367" anchor="t" anchorCtr="0">
            <a:noAutofit/>
          </a:bodyPr>
          <a:lstStyle/>
          <a:p>
            <a:pPr marL="321725" indent="-279393" defTabSz="1219170">
              <a:buClr>
                <a:srgbClr val="000000"/>
              </a:buClr>
              <a:buSzPts val="1500"/>
              <a:buFont typeface="Noto Sans Symbols"/>
              <a:buChar char="●"/>
            </a:pPr>
            <a:r>
              <a:rPr lang="en" sz="2667" kern="0">
                <a:solidFill>
                  <a:srgbClr val="000000"/>
                </a:solidFill>
                <a:latin typeface="Calibri"/>
                <a:ea typeface="Calibri"/>
                <a:cs typeface="Calibri"/>
                <a:sym typeface="Calibri"/>
              </a:rPr>
              <a:t>I</a:t>
            </a:r>
            <a:r>
              <a:rPr lang="en" sz="2667" kern="0">
                <a:solidFill>
                  <a:srgbClr val="000000"/>
                </a:solidFill>
                <a:latin typeface="Assistant"/>
                <a:ea typeface="Assistant"/>
                <a:cs typeface="Assistant"/>
                <a:sym typeface="Assistant"/>
              </a:rPr>
              <a:t>nformation security reviews</a:t>
            </a:r>
            <a:endParaRPr sz="1600" kern="0">
              <a:solidFill>
                <a:srgbClr val="000000"/>
              </a:solidFill>
              <a:latin typeface="Assistant"/>
              <a:ea typeface="Assistant"/>
              <a:cs typeface="Assistant"/>
              <a:sym typeface="Assistant"/>
            </a:endParaRPr>
          </a:p>
          <a:p>
            <a:pPr marL="321725" indent="-279393" defTabSz="1219170">
              <a:buClr>
                <a:srgbClr val="000000"/>
              </a:buClr>
              <a:buSzPts val="1500"/>
              <a:buFont typeface="Assistant"/>
              <a:buChar char="●"/>
            </a:pPr>
            <a:r>
              <a:rPr lang="en" sz="2667" kern="0">
                <a:solidFill>
                  <a:srgbClr val="000000"/>
                </a:solidFill>
                <a:latin typeface="Assistant"/>
                <a:ea typeface="Assistant"/>
                <a:cs typeface="Assistant"/>
                <a:sym typeface="Assistant"/>
              </a:rPr>
              <a:t>Communication Security</a:t>
            </a:r>
            <a:endParaRPr sz="1600" kern="0">
              <a:solidFill>
                <a:srgbClr val="000000"/>
              </a:solidFill>
              <a:latin typeface="Assistant"/>
              <a:ea typeface="Assistant"/>
              <a:cs typeface="Assistant"/>
              <a:sym typeface="Assistant"/>
            </a:endParaRPr>
          </a:p>
          <a:p>
            <a:pPr marL="321725" indent="-279393" defTabSz="1219170">
              <a:buClr>
                <a:srgbClr val="000000"/>
              </a:buClr>
              <a:buSzPts val="1500"/>
              <a:buFont typeface="Assistant"/>
              <a:buChar char="●"/>
            </a:pPr>
            <a:r>
              <a:rPr lang="en" sz="2667" kern="0">
                <a:solidFill>
                  <a:srgbClr val="000000"/>
                </a:solidFill>
                <a:latin typeface="Assistant"/>
                <a:ea typeface="Assistant"/>
                <a:cs typeface="Assistant"/>
                <a:sym typeface="Assistant"/>
              </a:rPr>
              <a:t>System acquisition, development and maintenance</a:t>
            </a:r>
            <a:endParaRPr sz="1600" kern="0">
              <a:solidFill>
                <a:srgbClr val="000000"/>
              </a:solidFill>
              <a:latin typeface="Assistant"/>
              <a:ea typeface="Assistant"/>
              <a:cs typeface="Assistant"/>
              <a:sym typeface="Assistant"/>
            </a:endParaRPr>
          </a:p>
          <a:p>
            <a:pPr marL="321725" indent="-279393" defTabSz="1219170">
              <a:buClr>
                <a:srgbClr val="000000"/>
              </a:buClr>
              <a:buSzPts val="1500"/>
              <a:buFont typeface="Assistant"/>
              <a:buChar char="●"/>
            </a:pPr>
            <a:r>
              <a:rPr lang="en" sz="2667" kern="0">
                <a:solidFill>
                  <a:srgbClr val="000000"/>
                </a:solidFill>
                <a:latin typeface="Assistant"/>
                <a:ea typeface="Assistant"/>
                <a:cs typeface="Assistant"/>
                <a:sym typeface="Assistant"/>
              </a:rPr>
              <a:t>Supplier relationships</a:t>
            </a:r>
            <a:endParaRPr sz="1600" kern="0">
              <a:solidFill>
                <a:srgbClr val="000000"/>
              </a:solidFill>
              <a:latin typeface="Assistant"/>
              <a:ea typeface="Assistant"/>
              <a:cs typeface="Assistant"/>
              <a:sym typeface="Assistant"/>
            </a:endParaRPr>
          </a:p>
          <a:p>
            <a:pPr marL="321725" indent="-279393" defTabSz="1219170">
              <a:buClr>
                <a:srgbClr val="000000"/>
              </a:buClr>
              <a:buSzPts val="1500"/>
              <a:buFont typeface="Assistant"/>
              <a:buChar char="●"/>
            </a:pPr>
            <a:r>
              <a:rPr lang="en" sz="2667" kern="0">
                <a:solidFill>
                  <a:srgbClr val="000000"/>
                </a:solidFill>
                <a:latin typeface="Assistant"/>
                <a:ea typeface="Assistant"/>
                <a:cs typeface="Assistant"/>
                <a:sym typeface="Assistant"/>
              </a:rPr>
              <a:t>IS Incident management</a:t>
            </a:r>
            <a:endParaRPr sz="1600" kern="0">
              <a:solidFill>
                <a:srgbClr val="000000"/>
              </a:solidFill>
              <a:latin typeface="Assistant"/>
              <a:ea typeface="Assistant"/>
              <a:cs typeface="Assistant"/>
              <a:sym typeface="Assistant"/>
            </a:endParaRPr>
          </a:p>
          <a:p>
            <a:pPr marL="321725" indent="-279393" defTabSz="1219170">
              <a:buClr>
                <a:srgbClr val="000000"/>
              </a:buClr>
              <a:buSzPts val="1500"/>
              <a:buFont typeface="Assistant"/>
              <a:buChar char="●"/>
            </a:pPr>
            <a:r>
              <a:rPr lang="en" sz="2667" kern="0">
                <a:solidFill>
                  <a:srgbClr val="000000"/>
                </a:solidFill>
                <a:latin typeface="Assistant"/>
                <a:ea typeface="Assistant"/>
                <a:cs typeface="Assistant"/>
                <a:sym typeface="Assistant"/>
              </a:rPr>
              <a:t>IS aspects of BCP</a:t>
            </a:r>
            <a:endParaRPr sz="1600" kern="0">
              <a:solidFill>
                <a:srgbClr val="000000"/>
              </a:solidFill>
              <a:latin typeface="Assistant"/>
              <a:ea typeface="Assistant"/>
              <a:cs typeface="Assistant"/>
              <a:sym typeface="Assistant"/>
            </a:endParaRPr>
          </a:p>
          <a:p>
            <a:pPr marL="321725" indent="-279393" defTabSz="1219170">
              <a:buClr>
                <a:srgbClr val="000000"/>
              </a:buClr>
              <a:buSzPts val="1500"/>
              <a:buFont typeface="Assistant"/>
              <a:buChar char="●"/>
            </a:pPr>
            <a:r>
              <a:rPr lang="en" sz="2667" kern="0">
                <a:solidFill>
                  <a:srgbClr val="000000"/>
                </a:solidFill>
                <a:latin typeface="Assistant"/>
                <a:ea typeface="Assistant"/>
                <a:cs typeface="Assistant"/>
                <a:sym typeface="Assistant"/>
              </a:rPr>
              <a:t>Compliance with legal and contractual requirements</a:t>
            </a:r>
            <a:endParaRPr sz="1600" kern="0">
              <a:solidFill>
                <a:srgbClr val="000000"/>
              </a:solidFill>
              <a:latin typeface="Assistant"/>
              <a:ea typeface="Assistant"/>
              <a:cs typeface="Assistant"/>
              <a:sym typeface="Assistan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xfrm>
            <a:off x="838200" y="126592"/>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Other Common Frameworks</a:t>
            </a:r>
            <a:endParaRPr sz="1600">
              <a:latin typeface="Assistant"/>
              <a:ea typeface="Assistant"/>
              <a:cs typeface="Assistant"/>
              <a:sym typeface="Assistant"/>
            </a:endParaRPr>
          </a:p>
        </p:txBody>
      </p:sp>
      <p:sp>
        <p:nvSpPr>
          <p:cNvPr id="269" name="Google Shape;269;p40"/>
          <p:cNvSpPr txBox="1">
            <a:spLocks noGrp="1"/>
          </p:cNvSpPr>
          <p:nvPr>
            <p:ph type="body" idx="1"/>
          </p:nvPr>
        </p:nvSpPr>
        <p:spPr>
          <a:xfrm>
            <a:off x="1499585" y="1534633"/>
            <a:ext cx="4596400" cy="3458800"/>
          </a:xfrm>
          <a:prstGeom prst="rect">
            <a:avLst/>
          </a:prstGeom>
          <a:noFill/>
          <a:ln>
            <a:noFill/>
          </a:ln>
        </p:spPr>
        <p:txBody>
          <a:bodyPr spcFirstLastPara="1" wrap="square" lIns="0" tIns="23667" rIns="0" bIns="0" anchor="t" anchorCtr="0">
            <a:noAutofit/>
          </a:bodyPr>
          <a:lstStyle/>
          <a:p>
            <a:pPr marR="389457" indent="-440256">
              <a:lnSpc>
                <a:spcPct val="115000"/>
              </a:lnSpc>
              <a:spcBef>
                <a:spcPts val="0"/>
              </a:spcBef>
              <a:buSzPts val="1600"/>
              <a:buChar char="●"/>
            </a:pPr>
            <a:r>
              <a:rPr lang="en" sz="2133"/>
              <a:t>SABSA(Sherwood Applied  Business Security Architecture)</a:t>
            </a:r>
            <a:endParaRPr sz="2133"/>
          </a:p>
          <a:p>
            <a:pPr marR="389457" indent="-440256">
              <a:lnSpc>
                <a:spcPct val="115000"/>
              </a:lnSpc>
              <a:spcBef>
                <a:spcPts val="0"/>
              </a:spcBef>
              <a:buSzPts val="1600"/>
              <a:buChar char="●"/>
            </a:pPr>
            <a:r>
              <a:rPr lang="en" sz="2133"/>
              <a:t>TOGAF  (The Open Group Architecture Framework)</a:t>
            </a:r>
            <a:endParaRPr sz="2133"/>
          </a:p>
          <a:p>
            <a:pPr marR="389457" indent="-440256">
              <a:lnSpc>
                <a:spcPct val="115000"/>
              </a:lnSpc>
              <a:spcBef>
                <a:spcPts val="0"/>
              </a:spcBef>
              <a:buSzPts val="1600"/>
              <a:buChar char="●"/>
            </a:pPr>
            <a:r>
              <a:rPr lang="en" sz="2133"/>
              <a:t>COBIT (Control Objectives for  Information and related Technology)</a:t>
            </a:r>
            <a:endParaRPr sz="2133"/>
          </a:p>
          <a:p>
            <a:pPr marR="389457" indent="-440256">
              <a:lnSpc>
                <a:spcPct val="115000"/>
              </a:lnSpc>
              <a:spcBef>
                <a:spcPts val="0"/>
              </a:spcBef>
              <a:buSzPts val="1600"/>
              <a:buChar char="●"/>
            </a:pPr>
            <a:r>
              <a:rPr lang="en" sz="2133"/>
              <a:t> COSOERM and COSO IC</a:t>
            </a:r>
            <a:endParaRPr sz="2133"/>
          </a:p>
          <a:p>
            <a:pPr marR="118530" indent="-440256">
              <a:lnSpc>
                <a:spcPct val="115000"/>
              </a:lnSpc>
              <a:spcBef>
                <a:spcPts val="0"/>
              </a:spcBef>
              <a:buSzPts val="1600"/>
              <a:buChar char="●"/>
            </a:pPr>
            <a:r>
              <a:rPr lang="en" sz="2133"/>
              <a:t>Business Model for Information Security</a:t>
            </a:r>
            <a:endParaRPr sz="2133"/>
          </a:p>
          <a:p>
            <a:pPr marR="118530" indent="-440256">
              <a:lnSpc>
                <a:spcPct val="115000"/>
              </a:lnSpc>
              <a:spcBef>
                <a:spcPts val="0"/>
              </a:spcBef>
              <a:buSzPts val="1600"/>
              <a:buChar char="●"/>
            </a:pPr>
            <a:r>
              <a:rPr lang="en" sz="2133"/>
              <a:t>Six Sigma</a:t>
            </a:r>
            <a:endParaRPr sz="2133">
              <a:latin typeface="Times"/>
              <a:ea typeface="Times"/>
              <a:cs typeface="Times"/>
              <a:sym typeface="Times"/>
            </a:endParaRPr>
          </a:p>
        </p:txBody>
      </p:sp>
      <p:sp>
        <p:nvSpPr>
          <p:cNvPr id="270" name="Google Shape;270;p40"/>
          <p:cNvSpPr txBox="1"/>
          <p:nvPr/>
        </p:nvSpPr>
        <p:spPr>
          <a:xfrm>
            <a:off x="6096007" y="1690733"/>
            <a:ext cx="4596400" cy="2836800"/>
          </a:xfrm>
          <a:prstGeom prst="rect">
            <a:avLst/>
          </a:prstGeom>
          <a:noFill/>
          <a:ln>
            <a:noFill/>
          </a:ln>
        </p:spPr>
        <p:txBody>
          <a:bodyPr spcFirstLastPara="1" wrap="square" lIns="0" tIns="23667" rIns="0" bIns="0" anchor="t" anchorCtr="0">
            <a:noAutofit/>
          </a:bodyPr>
          <a:lstStyle/>
          <a:p>
            <a:pPr marL="609585"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Model originated at the Institute  for Critical Information  Infrastructure Protection</a:t>
            </a:r>
            <a:endParaRPr sz="2133" kern="0">
              <a:solidFill>
                <a:srgbClr val="000000"/>
              </a:solidFill>
              <a:latin typeface="Assistant"/>
              <a:ea typeface="Assistant"/>
              <a:cs typeface="Assistant"/>
              <a:sym typeface="Assistant"/>
            </a:endParaRPr>
          </a:p>
          <a:p>
            <a:pPr marL="609585"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Publications from NIST and ISF</a:t>
            </a:r>
            <a:endParaRPr sz="2133" kern="0">
              <a:solidFill>
                <a:srgbClr val="000000"/>
              </a:solidFill>
              <a:latin typeface="Assistant"/>
              <a:ea typeface="Assistant"/>
              <a:cs typeface="Assistant"/>
              <a:sym typeface="Assistant"/>
            </a:endParaRPr>
          </a:p>
          <a:p>
            <a:pPr marL="609585"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 US Federal Information Security Management Act (FISMA)</a:t>
            </a:r>
            <a:endParaRPr sz="2133" kern="0">
              <a:solidFill>
                <a:srgbClr val="000000"/>
              </a:solidFill>
              <a:latin typeface="Assistant"/>
              <a:ea typeface="Assistant"/>
              <a:cs typeface="Assistant"/>
              <a:sym typeface="Assistant"/>
            </a:endParaRPr>
          </a:p>
          <a:p>
            <a:pPr marL="609585"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Securing quality</a:t>
            </a:r>
            <a:endParaRPr sz="2133" kern="0">
              <a:solidFill>
                <a:srgbClr val="000000"/>
              </a:solidFill>
              <a:latin typeface="Assistant"/>
              <a:ea typeface="Assistant"/>
              <a:cs typeface="Assistant"/>
              <a:sym typeface="Assistant"/>
            </a:endParaRPr>
          </a:p>
          <a:p>
            <a:pPr marL="609585" marR="575719" indent="-440256" defTabSz="1219170">
              <a:lnSpc>
                <a:spcPct val="115000"/>
              </a:lnSpc>
              <a:buClr>
                <a:srgbClr val="000000"/>
              </a:buClr>
              <a:buSzPts val="1600"/>
              <a:buFont typeface="Assistant"/>
              <a:buChar char="●"/>
            </a:pPr>
            <a:r>
              <a:rPr lang="en" sz="2133" kern="0">
                <a:solidFill>
                  <a:srgbClr val="000000"/>
                </a:solidFill>
                <a:latin typeface="Assistant"/>
                <a:ea typeface="Assistant"/>
                <a:cs typeface="Assistant"/>
                <a:sym typeface="Assistant"/>
              </a:rPr>
              <a:t>ISO standards on quality (ISO  9001:2000)</a:t>
            </a:r>
            <a:endParaRPr sz="2133" kern="0">
              <a:solidFill>
                <a:srgbClr val="000000"/>
              </a:solidFill>
              <a:latin typeface="Assistant"/>
              <a:ea typeface="Assistant"/>
              <a:cs typeface="Assistant"/>
              <a:sym typeface="Assistant"/>
            </a:endParaRPr>
          </a:p>
          <a:p>
            <a:pPr marL="321725" indent="-220128" defTabSz="1219170">
              <a:lnSpc>
                <a:spcPct val="154187"/>
              </a:lnSpc>
              <a:spcBef>
                <a:spcPts val="533"/>
              </a:spcBef>
              <a:buClr>
                <a:srgbClr val="F5F4F4"/>
              </a:buClr>
              <a:buSzPts val="1100"/>
            </a:pPr>
            <a:endParaRPr sz="1867" kern="0">
              <a:solidFill>
                <a:srgbClr val="000000"/>
              </a:solidFill>
              <a:latin typeface="Times"/>
              <a:ea typeface="Times"/>
              <a:cs typeface="Times"/>
              <a:sym typeface="Times"/>
            </a:endParaRPr>
          </a:p>
        </p:txBody>
      </p:sp>
      <p:sp>
        <p:nvSpPr>
          <p:cNvPr id="271" name="Google Shape;271;p4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32</a:t>
            </a:fld>
            <a:endParaRPr kern="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Information Security Program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idx="4294967295"/>
          </p:nvPr>
        </p:nvSpPr>
        <p:spPr>
          <a:xfrm>
            <a:off x="3125815" y="407961"/>
            <a:ext cx="8228000" cy="773600"/>
          </a:xfrm>
          <a:prstGeom prst="rect">
            <a:avLst/>
          </a:prstGeom>
          <a:noFill/>
          <a:ln>
            <a:noFill/>
          </a:ln>
        </p:spPr>
        <p:txBody>
          <a:bodyPr spcFirstLastPara="1" wrap="square" lIns="83133" tIns="32033" rIns="83133" bIns="41567" anchor="ctr" anchorCtr="0">
            <a:noAutofit/>
          </a:bodyPr>
          <a:lstStyle/>
          <a:p>
            <a:pPr algn="r">
              <a:lnSpc>
                <a:spcPct val="90000"/>
              </a:lnSpc>
              <a:buSzPts val="3000"/>
            </a:pPr>
            <a:r>
              <a:rPr lang="en" sz="4000">
                <a:latin typeface="Assistant"/>
                <a:ea typeface="Assistant"/>
                <a:cs typeface="Assistant"/>
                <a:sym typeface="Assistant"/>
              </a:rPr>
              <a:t>Information Security Program</a:t>
            </a:r>
            <a:endParaRPr sz="1600"/>
          </a:p>
        </p:txBody>
      </p:sp>
      <p:sp>
        <p:nvSpPr>
          <p:cNvPr id="284" name="Google Shape;284;p42"/>
          <p:cNvSpPr txBox="1">
            <a:spLocks noGrp="1"/>
          </p:cNvSpPr>
          <p:nvPr>
            <p:ph type="body" idx="4294967295"/>
          </p:nvPr>
        </p:nvSpPr>
        <p:spPr>
          <a:xfrm>
            <a:off x="1211200" y="1370400"/>
            <a:ext cx="9549600" cy="4237200"/>
          </a:xfrm>
          <a:prstGeom prst="rect">
            <a:avLst/>
          </a:prstGeom>
          <a:noFill/>
          <a:ln>
            <a:noFill/>
          </a:ln>
        </p:spPr>
        <p:txBody>
          <a:bodyPr spcFirstLastPara="1" wrap="square" lIns="100767" tIns="50367" rIns="100767" bIns="50367" anchor="t" anchorCtr="0">
            <a:noAutofit/>
          </a:bodyPr>
          <a:lstStyle/>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Provides the means for achieving strategy</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Policies/Standards/Procedures/Guidelines</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Roles and Responsibilities</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SLA's Service Level Agreements/Outsourcing</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Data Classification/Security </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C&amp;A (Certification and Accreditation</a:t>
            </a:r>
            <a:endParaRPr sz="1600"/>
          </a:p>
          <a:p>
            <a:pPr marL="355591" indent="-313259">
              <a:lnSpc>
                <a:spcPct val="80000"/>
              </a:lnSpc>
              <a:spcBef>
                <a:spcPts val="933"/>
              </a:spcBef>
              <a:spcAft>
                <a:spcPts val="2133"/>
              </a:spcAft>
              <a:buClr>
                <a:schemeClr val="dk1"/>
              </a:buClr>
              <a:buSzPts val="1300"/>
              <a:buFont typeface="Assistant"/>
              <a:buChar char="●"/>
            </a:pPr>
            <a:r>
              <a:rPr lang="en" sz="2400">
                <a:solidFill>
                  <a:schemeClr val="dk1"/>
                </a:solidFill>
                <a:latin typeface="Assistant"/>
                <a:ea typeface="Assistant"/>
                <a:cs typeface="Assistant"/>
                <a:sym typeface="Assistant"/>
              </a:rPr>
              <a:t>Auditing</a:t>
            </a:r>
            <a:endParaRPr sz="1600"/>
          </a:p>
        </p:txBody>
      </p:sp>
      <p:sp>
        <p:nvSpPr>
          <p:cNvPr id="285" name="Google Shape;285;p4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34</a:t>
            </a:fld>
            <a:endParaRPr kern="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a:spLocks noGrp="1"/>
          </p:cNvSpPr>
          <p:nvPr>
            <p:ph type="title" idx="4294967295"/>
          </p:nvPr>
        </p:nvSpPr>
        <p:spPr>
          <a:xfrm>
            <a:off x="3125815" y="407961"/>
            <a:ext cx="8228000" cy="773600"/>
          </a:xfrm>
          <a:prstGeom prst="rect">
            <a:avLst/>
          </a:prstGeom>
          <a:noFill/>
          <a:ln>
            <a:noFill/>
          </a:ln>
        </p:spPr>
        <p:txBody>
          <a:bodyPr spcFirstLastPara="1" wrap="square" lIns="83133" tIns="32033" rIns="83133" bIns="41567" anchor="ctr" anchorCtr="0">
            <a:noAutofit/>
          </a:bodyPr>
          <a:lstStyle/>
          <a:p>
            <a:pPr algn="r">
              <a:lnSpc>
                <a:spcPct val="90000"/>
              </a:lnSpc>
              <a:buSzPts val="3000"/>
            </a:pPr>
            <a:r>
              <a:rPr lang="en" sz="4000">
                <a:latin typeface="Assistant"/>
                <a:ea typeface="Assistant"/>
                <a:cs typeface="Assistant"/>
                <a:sym typeface="Assistant"/>
              </a:rPr>
              <a:t>Information Security Program</a:t>
            </a:r>
            <a:endParaRPr sz="1600"/>
          </a:p>
        </p:txBody>
      </p:sp>
      <p:sp>
        <p:nvSpPr>
          <p:cNvPr id="293" name="Google Shape;293;p43"/>
          <p:cNvSpPr txBox="1">
            <a:spLocks noGrp="1"/>
          </p:cNvSpPr>
          <p:nvPr>
            <p:ph type="body" idx="4294967295"/>
          </p:nvPr>
        </p:nvSpPr>
        <p:spPr>
          <a:xfrm>
            <a:off x="1211200" y="1370400"/>
            <a:ext cx="9549600" cy="4237200"/>
          </a:xfrm>
          <a:prstGeom prst="rect">
            <a:avLst/>
          </a:prstGeom>
          <a:noFill/>
          <a:ln>
            <a:noFill/>
          </a:ln>
        </p:spPr>
        <p:txBody>
          <a:bodyPr spcFirstLastPara="1" wrap="square" lIns="100767" tIns="50367" rIns="100767" bIns="50367" anchor="t" anchorCtr="0">
            <a:noAutofit/>
          </a:bodyPr>
          <a:lstStyle/>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Provides the means for achieving strategy</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Policies/Standards/Procedures/Guidelines</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Roles and Responsibilities</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SLA's Service Level Agreements/Outsourcing</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Data Classification/Security </a:t>
            </a:r>
            <a:endParaRPr sz="1600"/>
          </a:p>
          <a:p>
            <a:pPr marL="355591" indent="-313259">
              <a:lnSpc>
                <a:spcPct val="80000"/>
              </a:lnSpc>
              <a:spcBef>
                <a:spcPts val="933"/>
              </a:spcBef>
              <a:buClr>
                <a:schemeClr val="dk1"/>
              </a:buClr>
              <a:buSzPts val="1300"/>
              <a:buFont typeface="Assistant"/>
              <a:buChar char="●"/>
            </a:pPr>
            <a:r>
              <a:rPr lang="en" sz="2400">
                <a:solidFill>
                  <a:schemeClr val="dk1"/>
                </a:solidFill>
                <a:latin typeface="Assistant"/>
                <a:ea typeface="Assistant"/>
                <a:cs typeface="Assistant"/>
                <a:sym typeface="Assistant"/>
              </a:rPr>
              <a:t>C&amp;A (Certification and Accreditation</a:t>
            </a:r>
            <a:endParaRPr sz="1600"/>
          </a:p>
          <a:p>
            <a:pPr marL="355591" indent="-313259">
              <a:lnSpc>
                <a:spcPct val="80000"/>
              </a:lnSpc>
              <a:spcBef>
                <a:spcPts val="933"/>
              </a:spcBef>
              <a:spcAft>
                <a:spcPts val="2133"/>
              </a:spcAft>
              <a:buClr>
                <a:schemeClr val="dk1"/>
              </a:buClr>
              <a:buSzPts val="1300"/>
              <a:buFont typeface="Assistant"/>
              <a:buChar char="●"/>
            </a:pPr>
            <a:r>
              <a:rPr lang="en" sz="2400">
                <a:solidFill>
                  <a:schemeClr val="dk1"/>
                </a:solidFill>
                <a:latin typeface="Assistant"/>
                <a:ea typeface="Assistant"/>
                <a:cs typeface="Assistant"/>
                <a:sym typeface="Assistant"/>
              </a:rPr>
              <a:t>Auditing</a:t>
            </a:r>
            <a:endParaRPr sz="1600"/>
          </a:p>
        </p:txBody>
      </p:sp>
      <p:sp>
        <p:nvSpPr>
          <p:cNvPr id="294" name="Google Shape;294;p4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35</a:t>
            </a:fld>
            <a:endParaRPr kern="0">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1961000" y="278259"/>
            <a:ext cx="9229600" cy="1325600"/>
          </a:xfrm>
          <a:prstGeom prst="rect">
            <a:avLst/>
          </a:prstGeom>
          <a:noFill/>
          <a:ln>
            <a:noFill/>
          </a:ln>
        </p:spPr>
        <p:txBody>
          <a:bodyPr spcFirstLastPara="1" wrap="square" lIns="83133" tIns="32033" rIns="83133" bIns="41567" anchor="ctr" anchorCtr="0">
            <a:noAutofit/>
          </a:bodyPr>
          <a:lstStyle/>
          <a:p>
            <a:r>
              <a:rPr lang="en">
                <a:latin typeface="Assistant"/>
                <a:ea typeface="Assistant"/>
                <a:cs typeface="Assistant"/>
                <a:sym typeface="Assistant"/>
              </a:rPr>
              <a:t>Types of Policy</a:t>
            </a:r>
            <a:endParaRPr sz="1600">
              <a:latin typeface="Assistant"/>
              <a:ea typeface="Assistant"/>
              <a:cs typeface="Assistant"/>
              <a:sym typeface="Assistant"/>
            </a:endParaRPr>
          </a:p>
        </p:txBody>
      </p:sp>
      <p:sp>
        <p:nvSpPr>
          <p:cNvPr id="302" name="Google Shape;302;p44"/>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36</a:t>
            </a:fld>
            <a:endParaRPr kern="0">
              <a:solidFill>
                <a:srgbClr val="000000"/>
              </a:solidFill>
            </a:endParaRPr>
          </a:p>
        </p:txBody>
      </p:sp>
      <p:sp>
        <p:nvSpPr>
          <p:cNvPr id="303" name="Google Shape;303;p44"/>
          <p:cNvSpPr txBox="1"/>
          <p:nvPr/>
        </p:nvSpPr>
        <p:spPr>
          <a:xfrm>
            <a:off x="603267" y="1317633"/>
            <a:ext cx="10937600" cy="3595200"/>
          </a:xfrm>
          <a:prstGeom prst="rect">
            <a:avLst/>
          </a:prstGeom>
          <a:noFill/>
          <a:ln>
            <a:noFill/>
          </a:ln>
        </p:spPr>
        <p:txBody>
          <a:bodyPr spcFirstLastPara="1" wrap="square" lIns="83133" tIns="41567" rIns="83133" bIns="41567" anchor="t" anchorCtr="0">
            <a:noAutofit/>
          </a:bodyPr>
          <a:lstStyle/>
          <a:p>
            <a:pPr defTabSz="1219170">
              <a:lnSpc>
                <a:spcPct val="150000"/>
              </a:lnSpc>
              <a:buClr>
                <a:srgbClr val="000000"/>
              </a:buClr>
            </a:pPr>
            <a:r>
              <a:rPr lang="en" sz="2133" b="1" kern="0">
                <a:solidFill>
                  <a:srgbClr val="000000"/>
                </a:solidFill>
                <a:latin typeface="Assistant"/>
                <a:ea typeface="Assistant"/>
                <a:cs typeface="Assistant"/>
                <a:sym typeface="Assistant"/>
              </a:rPr>
              <a:t>Three main types of policies exist:</a:t>
            </a:r>
            <a:endParaRPr sz="2133" kern="0">
              <a:solidFill>
                <a:srgbClr val="000000"/>
              </a:solidFill>
              <a:latin typeface="Assistant"/>
              <a:ea typeface="Assistant"/>
              <a:cs typeface="Assistant"/>
              <a:sym typeface="Assistant"/>
            </a:endParaRPr>
          </a:p>
          <a:p>
            <a:pPr marL="372524" indent="-372524" defTabSz="1219170">
              <a:lnSpc>
                <a:spcPct val="150000"/>
              </a:lnSpc>
              <a:spcBef>
                <a:spcPts val="1067"/>
              </a:spcBef>
              <a:buClr>
                <a:srgbClr val="000000"/>
              </a:buClr>
              <a:buSzPts val="1600"/>
              <a:buFont typeface="Calibri"/>
              <a:buChar char="●"/>
            </a:pPr>
            <a:r>
              <a:rPr lang="en" sz="2133" kern="0">
                <a:solidFill>
                  <a:srgbClr val="000000"/>
                </a:solidFill>
                <a:latin typeface="Assistant"/>
                <a:ea typeface="Assistant"/>
                <a:cs typeface="Assistant"/>
                <a:sym typeface="Assistant"/>
              </a:rPr>
              <a:t>Corporate Policy</a:t>
            </a:r>
            <a:endParaRPr sz="2133" kern="0">
              <a:solidFill>
                <a:srgbClr val="000000"/>
              </a:solidFill>
              <a:latin typeface="Assistant"/>
              <a:ea typeface="Assistant"/>
              <a:cs typeface="Assistant"/>
              <a:sym typeface="Assistant"/>
            </a:endParaRPr>
          </a:p>
          <a:p>
            <a:pPr marL="372524" indent="-372524" defTabSz="1219170">
              <a:lnSpc>
                <a:spcPct val="150000"/>
              </a:lnSpc>
              <a:buClr>
                <a:srgbClr val="000000"/>
              </a:buClr>
              <a:buSzPts val="1600"/>
              <a:buFont typeface="Assistant"/>
              <a:buChar char="●"/>
            </a:pPr>
            <a:r>
              <a:rPr lang="en" sz="2133" kern="0">
                <a:solidFill>
                  <a:srgbClr val="000000"/>
                </a:solidFill>
                <a:latin typeface="Assistant"/>
                <a:ea typeface="Assistant"/>
                <a:cs typeface="Assistant"/>
                <a:sym typeface="Assistant"/>
              </a:rPr>
              <a:t>System Specific Policy</a:t>
            </a:r>
            <a:endParaRPr sz="2133" kern="0">
              <a:solidFill>
                <a:srgbClr val="000000"/>
              </a:solidFill>
              <a:latin typeface="Assistant"/>
              <a:ea typeface="Assistant"/>
              <a:cs typeface="Assistant"/>
              <a:sym typeface="Assistant"/>
            </a:endParaRPr>
          </a:p>
          <a:p>
            <a:pPr marL="372524" indent="-372524" defTabSz="1219170">
              <a:lnSpc>
                <a:spcPct val="150000"/>
              </a:lnSpc>
              <a:buClr>
                <a:srgbClr val="000000"/>
              </a:buClr>
              <a:buSzPts val="1600"/>
              <a:buFont typeface="Assistant"/>
              <a:buChar char="●"/>
            </a:pPr>
            <a:r>
              <a:rPr lang="en" sz="2133" kern="0">
                <a:solidFill>
                  <a:srgbClr val="000000"/>
                </a:solidFill>
                <a:latin typeface="Assistant"/>
                <a:ea typeface="Assistant"/>
                <a:cs typeface="Assistant"/>
                <a:sym typeface="Assistant"/>
              </a:rPr>
              <a:t>Issue Specific Policy</a:t>
            </a:r>
            <a:endParaRPr sz="2133" kern="0">
              <a:solidFill>
                <a:srgbClr val="000000"/>
              </a:solidFill>
              <a:latin typeface="Assistant"/>
              <a:ea typeface="Assistant"/>
              <a:cs typeface="Assistant"/>
              <a:sym typeface="Assistan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5"/>
          <p:cNvSpPr txBox="1">
            <a:spLocks noGrp="1"/>
          </p:cNvSpPr>
          <p:nvPr>
            <p:ph type="title"/>
          </p:nvPr>
        </p:nvSpPr>
        <p:spPr>
          <a:xfrm>
            <a:off x="973200" y="376125"/>
            <a:ext cx="1024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Issue Specific Policies</a:t>
            </a:r>
            <a:endParaRPr sz="1600">
              <a:latin typeface="Assistant"/>
              <a:ea typeface="Assistant"/>
              <a:cs typeface="Assistant"/>
              <a:sym typeface="Assistant"/>
            </a:endParaRPr>
          </a:p>
        </p:txBody>
      </p:sp>
      <p:sp>
        <p:nvSpPr>
          <p:cNvPr id="310" name="Google Shape;310;p45"/>
          <p:cNvSpPr txBox="1">
            <a:spLocks noGrp="1"/>
          </p:cNvSpPr>
          <p:nvPr>
            <p:ph type="body" idx="4294967295"/>
          </p:nvPr>
        </p:nvSpPr>
        <p:spPr>
          <a:xfrm>
            <a:off x="1306991" y="1425853"/>
            <a:ext cx="8946000" cy="4168400"/>
          </a:xfrm>
          <a:prstGeom prst="rect">
            <a:avLst/>
          </a:prstGeom>
          <a:noFill/>
          <a:ln>
            <a:noFill/>
          </a:ln>
        </p:spPr>
        <p:txBody>
          <a:bodyPr spcFirstLastPara="1" wrap="square" lIns="100767" tIns="50367" rIns="100767" bIns="50367" anchor="t" anchorCtr="0">
            <a:noAutofit/>
          </a:bodyPr>
          <a:lstStyle/>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Change Management Policy</a:t>
            </a:r>
            <a:endParaRPr/>
          </a:p>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Acceptable Use Policy</a:t>
            </a:r>
            <a:endParaRPr/>
          </a:p>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Privacy</a:t>
            </a:r>
            <a:endParaRPr/>
          </a:p>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Data/System Ownership</a:t>
            </a:r>
            <a:endParaRPr/>
          </a:p>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Separation of Duties (SOD)</a:t>
            </a:r>
            <a:endParaRPr/>
          </a:p>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Mandatory Vacations</a:t>
            </a:r>
            <a:endParaRPr/>
          </a:p>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Job rotation</a:t>
            </a:r>
            <a:endParaRPr/>
          </a:p>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Least privilege</a:t>
            </a:r>
            <a:endParaRPr/>
          </a:p>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Need to know</a:t>
            </a:r>
            <a:endParaRPr/>
          </a:p>
          <a:p>
            <a:pPr marL="406390" indent="-253994">
              <a:lnSpc>
                <a:spcPct val="70000"/>
              </a:lnSpc>
              <a:spcBef>
                <a:spcPts val="933"/>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Dual control</a:t>
            </a:r>
            <a:endParaRPr>
              <a:solidFill>
                <a:schemeClr val="dk1"/>
              </a:solidFill>
              <a:latin typeface="Assistant"/>
              <a:ea typeface="Assistant"/>
              <a:cs typeface="Assistant"/>
              <a:sym typeface="Assistant"/>
            </a:endParaRPr>
          </a:p>
          <a:p>
            <a:pPr marL="406390" indent="-228594">
              <a:lnSpc>
                <a:spcPct val="70000"/>
              </a:lnSpc>
              <a:spcBef>
                <a:spcPts val="933"/>
              </a:spcBef>
              <a:buClr>
                <a:schemeClr val="dk1"/>
              </a:buClr>
              <a:buSzPts val="1100"/>
              <a:buFont typeface="Assistant"/>
              <a:buChar char="●"/>
            </a:pPr>
            <a:r>
              <a:rPr lang="en">
                <a:solidFill>
                  <a:schemeClr val="dk1"/>
                </a:solidFill>
                <a:latin typeface="Assistant"/>
                <a:ea typeface="Assistant"/>
                <a:cs typeface="Assistant"/>
                <a:sym typeface="Assistant"/>
              </a:rPr>
              <a:t>M of N control</a:t>
            </a:r>
            <a:endParaRPr>
              <a:solidFill>
                <a:schemeClr val="dk1"/>
              </a:solidFill>
              <a:latin typeface="Assistant"/>
              <a:ea typeface="Assistant"/>
              <a:cs typeface="Assistant"/>
              <a:sym typeface="Assistant"/>
            </a:endParaRPr>
          </a:p>
          <a:p>
            <a:pPr marL="355591" indent="-203195">
              <a:lnSpc>
                <a:spcPct val="70000"/>
              </a:lnSpc>
              <a:spcBef>
                <a:spcPts val="933"/>
              </a:spcBef>
              <a:spcAft>
                <a:spcPts val="2133"/>
              </a:spcAft>
              <a:buClr>
                <a:schemeClr val="dk1"/>
              </a:buClr>
              <a:buSzPts val="800"/>
              <a:buNone/>
            </a:pPr>
            <a:endParaRPr b="0" i="0" u="none" strike="noStrike" cap="none">
              <a:solidFill>
                <a:schemeClr val="dk1"/>
              </a:solidFill>
              <a:latin typeface="Calibri"/>
              <a:ea typeface="Calibri"/>
              <a:cs typeface="Calibri"/>
              <a:sym typeface="Calibri"/>
            </a:endParaRPr>
          </a:p>
        </p:txBody>
      </p:sp>
      <p:sp>
        <p:nvSpPr>
          <p:cNvPr id="311" name="Google Shape;311;p45"/>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37</a:t>
            </a:fld>
            <a:endParaRPr kern="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6"/>
          <p:cNvSpPr txBox="1">
            <a:spLocks noGrp="1"/>
          </p:cNvSpPr>
          <p:nvPr>
            <p:ph type="title"/>
          </p:nvPr>
        </p:nvSpPr>
        <p:spPr>
          <a:xfrm>
            <a:off x="838200" y="365125"/>
            <a:ext cx="10515600" cy="1325600"/>
          </a:xfrm>
          <a:prstGeom prst="rect">
            <a:avLst/>
          </a:prstGeom>
          <a:noFill/>
          <a:ln>
            <a:noFill/>
          </a:ln>
        </p:spPr>
        <p:txBody>
          <a:bodyPr spcFirstLastPara="1" wrap="square" lIns="83133" tIns="32033" rIns="83133" bIns="41567" anchor="ctr" anchorCtr="0">
            <a:noAutofit/>
          </a:bodyPr>
          <a:lstStyle/>
          <a:p>
            <a:r>
              <a:rPr lang="en">
                <a:latin typeface="Assistant"/>
                <a:ea typeface="Assistant"/>
                <a:cs typeface="Assistant"/>
                <a:sym typeface="Assistant"/>
              </a:rPr>
              <a:t>Standards</a:t>
            </a:r>
            <a:endParaRPr sz="1600">
              <a:latin typeface="Assistant"/>
              <a:ea typeface="Assistant"/>
              <a:cs typeface="Assistant"/>
              <a:sym typeface="Assistant"/>
            </a:endParaRPr>
          </a:p>
        </p:txBody>
      </p:sp>
      <p:sp>
        <p:nvSpPr>
          <p:cNvPr id="319" name="Google Shape;319;p4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38</a:t>
            </a:fld>
            <a:endParaRPr kern="0">
              <a:solidFill>
                <a:srgbClr val="000000"/>
              </a:solidFill>
            </a:endParaRPr>
          </a:p>
        </p:txBody>
      </p:sp>
      <p:sp>
        <p:nvSpPr>
          <p:cNvPr id="320" name="Google Shape;320;p46"/>
          <p:cNvSpPr txBox="1">
            <a:spLocks noGrp="1"/>
          </p:cNvSpPr>
          <p:nvPr>
            <p:ph type="body" idx="4294967295"/>
          </p:nvPr>
        </p:nvSpPr>
        <p:spPr>
          <a:xfrm>
            <a:off x="1216593" y="1936767"/>
            <a:ext cx="7027200" cy="3234400"/>
          </a:xfrm>
          <a:prstGeom prst="rect">
            <a:avLst/>
          </a:prstGeom>
          <a:noFill/>
          <a:ln>
            <a:noFill/>
          </a:ln>
        </p:spPr>
        <p:txBody>
          <a:bodyPr spcFirstLastPara="1" wrap="square" lIns="100767" tIns="50367" rIns="100767" bIns="50367" anchor="t" anchorCtr="0">
            <a:noAutofit/>
          </a:bodyPr>
          <a:lstStyle/>
          <a:p>
            <a:pPr marL="355591" indent="-296326">
              <a:lnSpc>
                <a:spcPct val="90000"/>
              </a:lnSpc>
              <a:buClr>
                <a:schemeClr val="dk1"/>
              </a:buClr>
              <a:buSzPts val="1300"/>
              <a:buFont typeface="Assistant"/>
              <a:buChar char="●"/>
            </a:pPr>
            <a:r>
              <a:rPr lang="en" sz="3067">
                <a:solidFill>
                  <a:schemeClr val="dk1"/>
                </a:solidFill>
                <a:latin typeface="Assistant"/>
                <a:ea typeface="Assistant"/>
                <a:cs typeface="Assistant"/>
                <a:sym typeface="Assistant"/>
              </a:rPr>
              <a:t>Mandatory</a:t>
            </a:r>
            <a:endParaRPr sz="1600"/>
          </a:p>
          <a:p>
            <a:pPr marL="355591" indent="-296326">
              <a:lnSpc>
                <a:spcPct val="90000"/>
              </a:lnSpc>
              <a:spcBef>
                <a:spcPts val="933"/>
              </a:spcBef>
              <a:buClr>
                <a:schemeClr val="dk1"/>
              </a:buClr>
              <a:buSzPts val="1300"/>
              <a:buFont typeface="Assistant"/>
              <a:buChar char="●"/>
            </a:pPr>
            <a:r>
              <a:rPr lang="en" sz="3067">
                <a:solidFill>
                  <a:schemeClr val="dk1"/>
                </a:solidFill>
                <a:latin typeface="Assistant"/>
                <a:ea typeface="Assistant"/>
                <a:cs typeface="Assistant"/>
                <a:sym typeface="Assistant"/>
              </a:rPr>
              <a:t>Created to support policy, while providing more specifics details.  </a:t>
            </a:r>
            <a:endParaRPr sz="1600"/>
          </a:p>
          <a:p>
            <a:pPr marL="355591" indent="-296326">
              <a:lnSpc>
                <a:spcPct val="90000"/>
              </a:lnSpc>
              <a:spcBef>
                <a:spcPts val="933"/>
              </a:spcBef>
              <a:buClr>
                <a:schemeClr val="dk1"/>
              </a:buClr>
              <a:buSzPts val="1300"/>
              <a:buFont typeface="Assistant"/>
              <a:buChar char="●"/>
            </a:pPr>
            <a:r>
              <a:rPr lang="en" sz="3067">
                <a:solidFill>
                  <a:schemeClr val="dk1"/>
                </a:solidFill>
                <a:latin typeface="Assistant"/>
                <a:ea typeface="Assistant"/>
                <a:cs typeface="Assistant"/>
                <a:sym typeface="Assistant"/>
              </a:rPr>
              <a:t>Reinforces policy and provides direction</a:t>
            </a:r>
            <a:endParaRPr sz="1600"/>
          </a:p>
          <a:p>
            <a:pPr marL="355591" indent="-296326">
              <a:lnSpc>
                <a:spcPct val="90000"/>
              </a:lnSpc>
              <a:spcBef>
                <a:spcPts val="933"/>
              </a:spcBef>
              <a:spcAft>
                <a:spcPts val="2133"/>
              </a:spcAft>
              <a:buClr>
                <a:schemeClr val="dk1"/>
              </a:buClr>
              <a:buSzPts val="1300"/>
              <a:buFont typeface="Assistant"/>
              <a:buChar char="●"/>
            </a:pPr>
            <a:r>
              <a:rPr lang="en" sz="3067">
                <a:solidFill>
                  <a:schemeClr val="dk1"/>
                </a:solidFill>
                <a:latin typeface="Assistant"/>
                <a:ea typeface="Assistant"/>
                <a:cs typeface="Assistant"/>
                <a:sym typeface="Assistant"/>
              </a:rPr>
              <a:t>Can be internal or external</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a:off x="1570200" y="395124"/>
            <a:ext cx="9783600" cy="1258400"/>
          </a:xfrm>
          <a:prstGeom prst="rect">
            <a:avLst/>
          </a:prstGeom>
          <a:noFill/>
          <a:ln>
            <a:noFill/>
          </a:ln>
        </p:spPr>
        <p:txBody>
          <a:bodyPr spcFirstLastPara="1" wrap="square" lIns="83133" tIns="32033" rIns="83133" bIns="41567" anchor="ctr" anchorCtr="0">
            <a:noAutofit/>
          </a:bodyPr>
          <a:lstStyle/>
          <a:p>
            <a:r>
              <a:rPr lang="en">
                <a:latin typeface="Assistant"/>
                <a:ea typeface="Assistant"/>
                <a:cs typeface="Assistant"/>
                <a:sym typeface="Assistant"/>
              </a:rPr>
              <a:t>Procedures</a:t>
            </a:r>
            <a:endParaRPr sz="1600">
              <a:latin typeface="Assistant"/>
              <a:ea typeface="Assistant"/>
              <a:cs typeface="Assistant"/>
              <a:sym typeface="Assistant"/>
            </a:endParaRPr>
          </a:p>
        </p:txBody>
      </p:sp>
      <p:sp>
        <p:nvSpPr>
          <p:cNvPr id="328" name="Google Shape;328;p47"/>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39</a:t>
            </a:fld>
            <a:endParaRPr kern="0">
              <a:solidFill>
                <a:srgbClr val="000000"/>
              </a:solidFill>
            </a:endParaRPr>
          </a:p>
        </p:txBody>
      </p:sp>
      <p:sp>
        <p:nvSpPr>
          <p:cNvPr id="329" name="Google Shape;329;p47"/>
          <p:cNvSpPr txBox="1">
            <a:spLocks noGrp="1"/>
          </p:cNvSpPr>
          <p:nvPr>
            <p:ph type="body" idx="4294967295"/>
          </p:nvPr>
        </p:nvSpPr>
        <p:spPr>
          <a:xfrm>
            <a:off x="1385455" y="2065152"/>
            <a:ext cx="6842800" cy="3708800"/>
          </a:xfrm>
          <a:prstGeom prst="rect">
            <a:avLst/>
          </a:prstGeom>
          <a:noFill/>
          <a:ln>
            <a:noFill/>
          </a:ln>
        </p:spPr>
        <p:txBody>
          <a:bodyPr spcFirstLastPara="1" wrap="square" lIns="100767" tIns="50367" rIns="100767" bIns="50367" anchor="t" anchorCtr="0">
            <a:noAutofit/>
          </a:bodyPr>
          <a:lstStyle/>
          <a:p>
            <a:pPr marL="355591" indent="-313259">
              <a:lnSpc>
                <a:spcPct val="90000"/>
              </a:lnSpc>
              <a:buClr>
                <a:schemeClr val="dk1"/>
              </a:buClr>
              <a:buSzPts val="1500"/>
              <a:buFont typeface="Assistant"/>
              <a:buChar char="●"/>
            </a:pPr>
            <a:r>
              <a:rPr lang="en" sz="3067">
                <a:solidFill>
                  <a:schemeClr val="dk1"/>
                </a:solidFill>
                <a:latin typeface="Assistant"/>
                <a:ea typeface="Assistant"/>
                <a:cs typeface="Assistant"/>
                <a:sym typeface="Assistant"/>
              </a:rPr>
              <a:t>Mandatory</a:t>
            </a:r>
            <a:endParaRPr sz="1600"/>
          </a:p>
          <a:p>
            <a:pPr marL="355591" indent="-313259">
              <a:lnSpc>
                <a:spcPct val="90000"/>
              </a:lnSpc>
              <a:spcBef>
                <a:spcPts val="933"/>
              </a:spcBef>
              <a:buClr>
                <a:schemeClr val="dk1"/>
              </a:buClr>
              <a:buSzPts val="1500"/>
              <a:buFont typeface="Assistant"/>
              <a:buChar char="●"/>
            </a:pPr>
            <a:r>
              <a:rPr lang="en" sz="3067">
                <a:solidFill>
                  <a:schemeClr val="dk1"/>
                </a:solidFill>
                <a:latin typeface="Assistant"/>
                <a:ea typeface="Assistant"/>
                <a:cs typeface="Assistant"/>
                <a:sym typeface="Assistant"/>
              </a:rPr>
              <a:t>Step by step directives on how to accomplish an end-result.  </a:t>
            </a:r>
            <a:endParaRPr sz="1600"/>
          </a:p>
          <a:p>
            <a:pPr marL="355591" indent="-313259">
              <a:lnSpc>
                <a:spcPct val="90000"/>
              </a:lnSpc>
              <a:spcBef>
                <a:spcPts val="933"/>
              </a:spcBef>
              <a:spcAft>
                <a:spcPts val="2133"/>
              </a:spcAft>
              <a:buClr>
                <a:schemeClr val="dk1"/>
              </a:buClr>
              <a:buSzPts val="1500"/>
              <a:buFont typeface="Assistant"/>
              <a:buChar char="●"/>
            </a:pPr>
            <a:r>
              <a:rPr lang="en" sz="3067">
                <a:solidFill>
                  <a:schemeClr val="dk1"/>
                </a:solidFill>
                <a:latin typeface="Assistant"/>
                <a:ea typeface="Assistant"/>
                <a:cs typeface="Assistant"/>
                <a:sym typeface="Assistant"/>
              </a:rPr>
              <a:t>Detail the “how-to” of meeting the policy, standards and guidelines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The CISSP Exam</a:t>
            </a:r>
            <a:endParaRPr/>
          </a:p>
          <a:p>
            <a:r>
              <a:rPr lang="en"/>
              <a:t>What to Expect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a:spLocks noGrp="1"/>
          </p:cNvSpPr>
          <p:nvPr>
            <p:ph type="title"/>
          </p:nvPr>
        </p:nvSpPr>
        <p:spPr>
          <a:xfrm>
            <a:off x="838188" y="247284"/>
            <a:ext cx="10515600" cy="1325600"/>
          </a:xfrm>
          <a:prstGeom prst="rect">
            <a:avLst/>
          </a:prstGeom>
          <a:noFill/>
          <a:ln>
            <a:noFill/>
          </a:ln>
        </p:spPr>
        <p:txBody>
          <a:bodyPr spcFirstLastPara="1" wrap="square" lIns="83133" tIns="32033" rIns="83133" bIns="41567" anchor="ctr" anchorCtr="0">
            <a:noAutofit/>
          </a:bodyPr>
          <a:lstStyle/>
          <a:p>
            <a:pPr>
              <a:buSzPts val="3600"/>
            </a:pPr>
            <a:r>
              <a:rPr lang="en" sz="4800">
                <a:latin typeface="Assistant"/>
                <a:ea typeface="Assistant"/>
                <a:cs typeface="Assistant"/>
                <a:sym typeface="Assistant"/>
              </a:rPr>
              <a:t>Guidelines</a:t>
            </a:r>
            <a:endParaRPr sz="1600">
              <a:latin typeface="Assistant"/>
              <a:ea typeface="Assistant"/>
              <a:cs typeface="Assistant"/>
              <a:sym typeface="Assistant"/>
            </a:endParaRPr>
          </a:p>
        </p:txBody>
      </p:sp>
      <p:sp>
        <p:nvSpPr>
          <p:cNvPr id="337" name="Google Shape;337;p4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40</a:t>
            </a:fld>
            <a:endParaRPr kern="0">
              <a:solidFill>
                <a:srgbClr val="000000"/>
              </a:solidFill>
            </a:endParaRPr>
          </a:p>
        </p:txBody>
      </p:sp>
      <p:sp>
        <p:nvSpPr>
          <p:cNvPr id="338" name="Google Shape;338;p48"/>
          <p:cNvSpPr txBox="1">
            <a:spLocks noGrp="1"/>
          </p:cNvSpPr>
          <p:nvPr>
            <p:ph type="body" idx="4294967295"/>
          </p:nvPr>
        </p:nvSpPr>
        <p:spPr>
          <a:xfrm>
            <a:off x="1200727" y="2151529"/>
            <a:ext cx="8228000" cy="3235600"/>
          </a:xfrm>
          <a:prstGeom prst="rect">
            <a:avLst/>
          </a:prstGeom>
          <a:noFill/>
          <a:ln>
            <a:noFill/>
          </a:ln>
        </p:spPr>
        <p:txBody>
          <a:bodyPr spcFirstLastPara="1" wrap="square" lIns="100767" tIns="50367" rIns="100767" bIns="50367" anchor="t" anchorCtr="0">
            <a:noAutofit/>
          </a:bodyPr>
          <a:lstStyle/>
          <a:p>
            <a:pPr marL="355591" indent="-262460">
              <a:lnSpc>
                <a:spcPct val="90000"/>
              </a:lnSpc>
              <a:buClr>
                <a:schemeClr val="dk1"/>
              </a:buClr>
              <a:buSzPts val="900"/>
              <a:buFont typeface="Assistant"/>
              <a:buChar char="●"/>
            </a:pPr>
            <a:r>
              <a:rPr lang="en" sz="2667">
                <a:solidFill>
                  <a:schemeClr val="dk1"/>
                </a:solidFill>
                <a:latin typeface="Assistant"/>
                <a:ea typeface="Assistant"/>
                <a:cs typeface="Assistant"/>
                <a:sym typeface="Assistant"/>
              </a:rPr>
              <a:t>Not Mandatory</a:t>
            </a:r>
            <a:endParaRPr sz="1600"/>
          </a:p>
          <a:p>
            <a:pPr marL="355591" indent="-262460">
              <a:lnSpc>
                <a:spcPct val="90000"/>
              </a:lnSpc>
              <a:spcBef>
                <a:spcPts val="933"/>
              </a:spcBef>
              <a:buClr>
                <a:schemeClr val="dk1"/>
              </a:buClr>
              <a:buSzPts val="900"/>
              <a:buFont typeface="Assistant"/>
              <a:buChar char="●"/>
            </a:pPr>
            <a:r>
              <a:rPr lang="en" sz="2667">
                <a:solidFill>
                  <a:schemeClr val="dk1"/>
                </a:solidFill>
                <a:latin typeface="Assistant"/>
                <a:ea typeface="Assistant"/>
                <a:cs typeface="Assistant"/>
                <a:sym typeface="Assistant"/>
              </a:rPr>
              <a:t>Suggestive in Nature</a:t>
            </a:r>
            <a:endParaRPr sz="1600"/>
          </a:p>
          <a:p>
            <a:pPr marL="355591" indent="-262460">
              <a:lnSpc>
                <a:spcPct val="90000"/>
              </a:lnSpc>
              <a:spcBef>
                <a:spcPts val="933"/>
              </a:spcBef>
              <a:buClr>
                <a:schemeClr val="dk1"/>
              </a:buClr>
              <a:buSzPts val="900"/>
              <a:buFont typeface="Assistant"/>
              <a:buChar char="●"/>
            </a:pPr>
            <a:r>
              <a:rPr lang="en" sz="2667">
                <a:solidFill>
                  <a:schemeClr val="dk1"/>
                </a:solidFill>
                <a:latin typeface="Assistant"/>
                <a:ea typeface="Assistant"/>
                <a:cs typeface="Assistant"/>
                <a:sym typeface="Assistant"/>
              </a:rPr>
              <a:t>Recommended actions and guides to users</a:t>
            </a:r>
            <a:endParaRPr sz="1600"/>
          </a:p>
          <a:p>
            <a:pPr marL="355591" indent="-262460">
              <a:lnSpc>
                <a:spcPct val="90000"/>
              </a:lnSpc>
              <a:spcBef>
                <a:spcPts val="933"/>
              </a:spcBef>
              <a:spcAft>
                <a:spcPts val="2133"/>
              </a:spcAft>
              <a:buClr>
                <a:schemeClr val="dk1"/>
              </a:buClr>
              <a:buSzPts val="900"/>
              <a:buFont typeface="Assistant"/>
              <a:buChar char="●"/>
            </a:pPr>
            <a:r>
              <a:rPr lang="en" sz="2667">
                <a:solidFill>
                  <a:schemeClr val="dk1"/>
                </a:solidFill>
                <a:latin typeface="Assistant"/>
                <a:ea typeface="Assistant"/>
                <a:cs typeface="Assistant"/>
                <a:sym typeface="Assistant"/>
              </a:rPr>
              <a:t>“Best Practices”</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9"/>
          <p:cNvPicPr preferRelativeResize="0"/>
          <p:nvPr/>
        </p:nvPicPr>
        <p:blipFill>
          <a:blip r:embed="rId3">
            <a:alphaModFix/>
          </a:blip>
          <a:stretch>
            <a:fillRect/>
          </a:stretch>
        </p:blipFill>
        <p:spPr>
          <a:xfrm>
            <a:off x="5492767" y="206400"/>
            <a:ext cx="6111867" cy="5984867"/>
          </a:xfrm>
          <a:prstGeom prst="rect">
            <a:avLst/>
          </a:prstGeom>
          <a:noFill/>
          <a:ln>
            <a:noFill/>
          </a:ln>
        </p:spPr>
      </p:pic>
      <p:sp>
        <p:nvSpPr>
          <p:cNvPr id="344" name="Google Shape;344;p49"/>
          <p:cNvSpPr/>
          <p:nvPr/>
        </p:nvSpPr>
        <p:spPr>
          <a:xfrm>
            <a:off x="527067" y="1077724"/>
            <a:ext cx="5027600" cy="46468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Arial"/>
                <a:cs typeface="Arial"/>
                <a:sym typeface="Arial"/>
              </a:rPr>
              <a:t>Standards:  What?</a:t>
            </a: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r>
              <a:rPr lang="en" sz="1867" kern="0">
                <a:solidFill>
                  <a:srgbClr val="000000"/>
                </a:solidFill>
                <a:latin typeface="Arial"/>
                <a:cs typeface="Arial"/>
                <a:sym typeface="Arial"/>
              </a:rPr>
              <a:t>Policies:  Why?</a:t>
            </a:r>
            <a:endParaRPr sz="1867" kern="0">
              <a:solidFill>
                <a:srgbClr val="000000"/>
              </a:solidFill>
              <a:latin typeface="Arial"/>
              <a:cs typeface="Arial"/>
              <a:sym typeface="Arial"/>
            </a:endParaRPr>
          </a:p>
        </p:txBody>
      </p:sp>
      <p:cxnSp>
        <p:nvCxnSpPr>
          <p:cNvPr id="345" name="Google Shape;345;p49"/>
          <p:cNvCxnSpPr/>
          <p:nvPr/>
        </p:nvCxnSpPr>
        <p:spPr>
          <a:xfrm>
            <a:off x="2221177" y="2561817"/>
            <a:ext cx="1639200" cy="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49"/>
          <p:cNvCxnSpPr>
            <a:stCxn id="344" idx="1"/>
            <a:endCxn id="344" idx="5"/>
          </p:cNvCxnSpPr>
          <p:nvPr/>
        </p:nvCxnSpPr>
        <p:spPr>
          <a:xfrm>
            <a:off x="1783967" y="3401124"/>
            <a:ext cx="2514000" cy="0"/>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49"/>
          <p:cNvCxnSpPr/>
          <p:nvPr/>
        </p:nvCxnSpPr>
        <p:spPr>
          <a:xfrm>
            <a:off x="1315117" y="4434619"/>
            <a:ext cx="3561600" cy="180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49"/>
          <p:cNvSpPr txBox="1"/>
          <p:nvPr/>
        </p:nvSpPr>
        <p:spPr>
          <a:xfrm>
            <a:off x="1996904" y="2792119"/>
            <a:ext cx="2513600" cy="63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600" kern="0">
                <a:solidFill>
                  <a:srgbClr val="000000"/>
                </a:solidFill>
                <a:latin typeface="Arial"/>
                <a:cs typeface="Arial"/>
                <a:sym typeface="Arial"/>
              </a:rPr>
              <a:t>Procedures:  How ?</a:t>
            </a:r>
            <a:endParaRPr sz="1600" kern="0">
              <a:solidFill>
                <a:srgbClr val="000000"/>
              </a:solidFill>
              <a:latin typeface="Arial"/>
              <a:cs typeface="Arial"/>
              <a:sym typeface="Arial"/>
            </a:endParaRPr>
          </a:p>
        </p:txBody>
      </p:sp>
      <p:sp>
        <p:nvSpPr>
          <p:cNvPr id="349" name="Google Shape;349;p49"/>
          <p:cNvSpPr txBox="1"/>
          <p:nvPr/>
        </p:nvSpPr>
        <p:spPr>
          <a:xfrm>
            <a:off x="2331544" y="2031803"/>
            <a:ext cx="1528800" cy="20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Guidelines</a:t>
            </a:r>
            <a:endParaRPr sz="1867" kern="0">
              <a:solidFill>
                <a:srgbClr val="000000"/>
              </a:solidFill>
              <a:latin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0"/>
          <p:cNvSpPr txBox="1">
            <a:spLocks noGrp="1"/>
          </p:cNvSpPr>
          <p:nvPr>
            <p:ph type="title"/>
          </p:nvPr>
        </p:nvSpPr>
        <p:spPr>
          <a:xfrm>
            <a:off x="608267" y="420859"/>
            <a:ext cx="10515600" cy="1325600"/>
          </a:xfrm>
          <a:prstGeom prst="rect">
            <a:avLst/>
          </a:prstGeom>
          <a:noFill/>
          <a:ln>
            <a:noFill/>
          </a:ln>
        </p:spPr>
        <p:txBody>
          <a:bodyPr spcFirstLastPara="1" wrap="square" lIns="83133" tIns="32033" rIns="83133" bIns="41567" anchor="ctr" anchorCtr="0">
            <a:noAutofit/>
          </a:bodyPr>
          <a:lstStyle/>
          <a:p>
            <a:pPr>
              <a:buSzPts val="3300"/>
            </a:pPr>
            <a:r>
              <a:rPr lang="en" sz="4400">
                <a:latin typeface="Assistant"/>
                <a:ea typeface="Assistant"/>
                <a:cs typeface="Assistant"/>
                <a:sym typeface="Assistant"/>
              </a:rPr>
              <a:t>Baselines</a:t>
            </a:r>
            <a:endParaRPr sz="1600">
              <a:latin typeface="Assistant"/>
              <a:ea typeface="Assistant"/>
              <a:cs typeface="Assistant"/>
              <a:sym typeface="Assistant"/>
            </a:endParaRPr>
          </a:p>
        </p:txBody>
      </p:sp>
      <p:sp>
        <p:nvSpPr>
          <p:cNvPr id="357" name="Google Shape;357;p5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42</a:t>
            </a:fld>
            <a:endParaRPr kern="0">
              <a:solidFill>
                <a:srgbClr val="000000"/>
              </a:solidFill>
            </a:endParaRPr>
          </a:p>
        </p:txBody>
      </p:sp>
      <p:sp>
        <p:nvSpPr>
          <p:cNvPr id="358" name="Google Shape;358;p50"/>
          <p:cNvSpPr txBox="1">
            <a:spLocks noGrp="1"/>
          </p:cNvSpPr>
          <p:nvPr>
            <p:ph type="body" idx="4294967295"/>
          </p:nvPr>
        </p:nvSpPr>
        <p:spPr>
          <a:xfrm>
            <a:off x="1004067" y="2100491"/>
            <a:ext cx="7212000" cy="3234400"/>
          </a:xfrm>
          <a:prstGeom prst="rect">
            <a:avLst/>
          </a:prstGeom>
          <a:noFill/>
          <a:ln>
            <a:noFill/>
          </a:ln>
        </p:spPr>
        <p:txBody>
          <a:bodyPr spcFirstLastPara="1" wrap="square" lIns="100767" tIns="50367" rIns="100767" bIns="50367" anchor="t" anchorCtr="0">
            <a:noAutofit/>
          </a:bodyPr>
          <a:lstStyle/>
          <a:p>
            <a:pPr marL="355591" indent="-296326">
              <a:lnSpc>
                <a:spcPct val="90000"/>
              </a:lnSpc>
              <a:buClr>
                <a:schemeClr val="dk1"/>
              </a:buClr>
              <a:buSzPts val="1300"/>
              <a:buFont typeface="Assistant"/>
              <a:buChar char="●"/>
            </a:pPr>
            <a:r>
              <a:rPr lang="en" sz="2667">
                <a:solidFill>
                  <a:schemeClr val="dk1"/>
                </a:solidFill>
                <a:latin typeface="Assistant"/>
                <a:ea typeface="Assistant"/>
                <a:cs typeface="Assistant"/>
                <a:sym typeface="Assistant"/>
              </a:rPr>
              <a:t>Mandatory</a:t>
            </a:r>
            <a:endParaRPr sz="1600"/>
          </a:p>
          <a:p>
            <a:pPr marL="355591" indent="-296326">
              <a:lnSpc>
                <a:spcPct val="90000"/>
              </a:lnSpc>
              <a:spcBef>
                <a:spcPts val="933"/>
              </a:spcBef>
              <a:buClr>
                <a:schemeClr val="dk1"/>
              </a:buClr>
              <a:buSzPts val="1300"/>
              <a:buFont typeface="Assistant"/>
              <a:buChar char="●"/>
            </a:pPr>
            <a:r>
              <a:rPr lang="en" sz="2667">
                <a:solidFill>
                  <a:schemeClr val="dk1"/>
                </a:solidFill>
                <a:latin typeface="Assistant"/>
                <a:ea typeface="Assistant"/>
                <a:cs typeface="Assistant"/>
                <a:sym typeface="Assistant"/>
              </a:rPr>
              <a:t>Minimum acceptable security configuration for a system or process</a:t>
            </a:r>
            <a:endParaRPr sz="1600"/>
          </a:p>
          <a:p>
            <a:pPr marL="355591" indent="-296326">
              <a:lnSpc>
                <a:spcPct val="90000"/>
              </a:lnSpc>
              <a:spcBef>
                <a:spcPts val="933"/>
              </a:spcBef>
              <a:spcAft>
                <a:spcPts val="2133"/>
              </a:spcAft>
              <a:buClr>
                <a:schemeClr val="dk1"/>
              </a:buClr>
              <a:buSzPts val="1300"/>
              <a:buFont typeface="Assistant"/>
              <a:buChar char="●"/>
            </a:pPr>
            <a:r>
              <a:rPr lang="en" sz="2667">
                <a:solidFill>
                  <a:schemeClr val="dk1"/>
                </a:solidFill>
                <a:latin typeface="Assistant"/>
                <a:ea typeface="Assistant"/>
                <a:cs typeface="Assistant"/>
                <a:sym typeface="Assistant"/>
              </a:rPr>
              <a:t>The purpose of security classification is to determine and assign the necessary baseline configuration to protect the data</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2"/>
        <p:cNvGrpSpPr/>
        <p:nvPr/>
      </p:nvGrpSpPr>
      <p:grpSpPr>
        <a:xfrm>
          <a:off x="0" y="0"/>
          <a:ext cx="0" cy="0"/>
          <a:chOff x="0" y="0"/>
          <a:chExt cx="0" cy="0"/>
        </a:xfrm>
      </p:grpSpPr>
      <p:sp>
        <p:nvSpPr>
          <p:cNvPr id="363" name="Google Shape;363;p51"/>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Roles and Responsibilities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2"/>
          <p:cNvSpPr txBox="1">
            <a:spLocks noGrp="1"/>
          </p:cNvSpPr>
          <p:nvPr>
            <p:ph type="title"/>
          </p:nvPr>
        </p:nvSpPr>
        <p:spPr>
          <a:xfrm>
            <a:off x="3016267" y="655367"/>
            <a:ext cx="8337600" cy="453200"/>
          </a:xfrm>
          <a:prstGeom prst="rect">
            <a:avLst/>
          </a:prstGeom>
          <a:noFill/>
          <a:ln>
            <a:noFill/>
          </a:ln>
        </p:spPr>
        <p:txBody>
          <a:bodyPr spcFirstLastPara="1" wrap="square" lIns="0" tIns="11700" rIns="0" bIns="0" anchor="t" anchorCtr="0">
            <a:noAutofit/>
          </a:bodyPr>
          <a:lstStyle/>
          <a:p>
            <a:pPr marL="16933"/>
            <a:r>
              <a:rPr lang="en">
                <a:latin typeface="Assistant"/>
                <a:ea typeface="Assistant"/>
                <a:cs typeface="Assistant"/>
                <a:sym typeface="Assistant"/>
              </a:rPr>
              <a:t>Senior Management’s Responsibilities</a:t>
            </a:r>
            <a:endParaRPr sz="1600">
              <a:latin typeface="Assistant"/>
              <a:ea typeface="Assistant"/>
              <a:cs typeface="Assistant"/>
              <a:sym typeface="Assistant"/>
            </a:endParaRPr>
          </a:p>
        </p:txBody>
      </p:sp>
      <p:sp>
        <p:nvSpPr>
          <p:cNvPr id="370" name="Google Shape;370;p52"/>
          <p:cNvSpPr txBox="1"/>
          <p:nvPr/>
        </p:nvSpPr>
        <p:spPr>
          <a:xfrm>
            <a:off x="928300" y="1913433"/>
            <a:ext cx="10036800" cy="4071600"/>
          </a:xfrm>
          <a:prstGeom prst="rect">
            <a:avLst/>
          </a:prstGeom>
          <a:noFill/>
          <a:ln>
            <a:noFill/>
          </a:ln>
        </p:spPr>
        <p:txBody>
          <a:bodyPr spcFirstLastPara="1" wrap="square" lIns="0" tIns="67767" rIns="0" bIns="0" anchor="t" anchorCtr="0">
            <a:noAutofit/>
          </a:bodyPr>
          <a:lstStyle/>
          <a:p>
            <a:pPr marL="321725" marR="203195" indent="-287859" defTabSz="1219170">
              <a:lnSpc>
                <a:spcPct val="90666"/>
              </a:lnSpc>
              <a:spcBef>
                <a:spcPts val="533"/>
              </a:spcBef>
              <a:buClr>
                <a:srgbClr val="000000"/>
              </a:buClr>
              <a:buSzPts val="1600"/>
              <a:buFont typeface="Assistant"/>
              <a:buChar char="●"/>
            </a:pPr>
            <a:r>
              <a:rPr lang="en" sz="2667" kern="0">
                <a:solidFill>
                  <a:srgbClr val="000000"/>
                </a:solidFill>
                <a:latin typeface="Assistant"/>
                <a:ea typeface="Assistant"/>
                <a:cs typeface="Assistant"/>
                <a:sym typeface="Assistant"/>
              </a:rPr>
              <a:t>Senior Management is ultimately responsible to:</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Provide oversight</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Provide funding and support</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Ensure testing (and that appropriate results are achieved)</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Prioritize business functions</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Establish a common vision/strategy/framework for the enterprise</a:t>
            </a:r>
            <a:endParaRPr sz="2667" kern="0">
              <a:solidFill>
                <a:srgbClr val="000000"/>
              </a:solidFill>
              <a:latin typeface="Assistant"/>
              <a:ea typeface="Assistant"/>
              <a:cs typeface="Assistant"/>
              <a:sym typeface="Assistant"/>
            </a:endParaRPr>
          </a:p>
          <a:p>
            <a:pPr marL="1219170" marR="203195" lvl="1" indent="-474121" defTabSz="1219170">
              <a:lnSpc>
                <a:spcPct val="90666"/>
              </a:lnSpc>
              <a:spcBef>
                <a:spcPts val="533"/>
              </a:spcBef>
              <a:buClr>
                <a:srgbClr val="000000"/>
              </a:buClr>
              <a:buSzPts val="2000"/>
              <a:buFont typeface="Assistant"/>
              <a:buChar char="○"/>
            </a:pPr>
            <a:r>
              <a:rPr lang="en" sz="2667" kern="0">
                <a:solidFill>
                  <a:srgbClr val="000000"/>
                </a:solidFill>
                <a:latin typeface="Assistant"/>
                <a:ea typeface="Assistant"/>
                <a:cs typeface="Assistant"/>
                <a:sym typeface="Assistant"/>
              </a:rPr>
              <a:t>“Sign off” on Policy, BIA and other organizational documents</a:t>
            </a:r>
            <a:endParaRPr sz="2667" kern="0">
              <a:solidFill>
                <a:srgbClr val="000000"/>
              </a:solidFill>
              <a:latin typeface="Assistant"/>
              <a:ea typeface="Assistant"/>
              <a:cs typeface="Assistant"/>
              <a:sym typeface="Assistant"/>
            </a:endParaRPr>
          </a:p>
        </p:txBody>
      </p:sp>
      <p:sp>
        <p:nvSpPr>
          <p:cNvPr id="371" name="Google Shape;371;p5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44</a:t>
            </a:fld>
            <a:endParaRPr kern="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3"/>
          <p:cNvSpPr txBox="1"/>
          <p:nvPr/>
        </p:nvSpPr>
        <p:spPr>
          <a:xfrm>
            <a:off x="613267" y="1371304"/>
            <a:ext cx="5716800" cy="4248400"/>
          </a:xfrm>
          <a:prstGeom prst="rect">
            <a:avLst/>
          </a:prstGeom>
          <a:noFill/>
          <a:ln>
            <a:noFill/>
          </a:ln>
        </p:spPr>
        <p:txBody>
          <a:bodyPr spcFirstLastPara="1" wrap="square" lIns="0" tIns="5600" rIns="0" bIns="0" anchor="t" anchorCtr="0">
            <a:noAutofit/>
          </a:bodyPr>
          <a:lstStyle/>
          <a:p>
            <a:pPr marL="609585" indent="-448722" defTabSz="1219170">
              <a:lnSpc>
                <a:spcPct val="101800"/>
              </a:lnSpc>
              <a:buClr>
                <a:srgbClr val="000000"/>
              </a:buClr>
              <a:buSzPts val="1700"/>
              <a:buFont typeface="Assistant"/>
              <a:buChar char="●"/>
            </a:pPr>
            <a:r>
              <a:rPr lang="en" sz="2267" kern="0">
                <a:solidFill>
                  <a:srgbClr val="000000"/>
                </a:solidFill>
                <a:latin typeface="Assistant"/>
                <a:ea typeface="Assistant"/>
                <a:cs typeface="Assistant"/>
                <a:sym typeface="Assistant"/>
              </a:rPr>
              <a:t>Oversight of Information Security  Program</a:t>
            </a:r>
            <a:endParaRPr sz="2267" kern="0">
              <a:solidFill>
                <a:srgbClr val="000000"/>
              </a:solidFill>
              <a:latin typeface="Assistant"/>
              <a:ea typeface="Assistant"/>
              <a:cs typeface="Assistant"/>
              <a:sym typeface="Assistant"/>
            </a:endParaRPr>
          </a:p>
          <a:p>
            <a:pPr marL="609585" marR="626518" indent="-448722" defTabSz="1219170">
              <a:lnSpc>
                <a:spcPct val="101600"/>
              </a:lnSpc>
              <a:buClr>
                <a:srgbClr val="000000"/>
              </a:buClr>
              <a:buSzPts val="1700"/>
              <a:buFont typeface="Assistant"/>
              <a:buChar char="●"/>
            </a:pPr>
            <a:r>
              <a:rPr lang="en" sz="2267" kern="0">
                <a:solidFill>
                  <a:srgbClr val="000000"/>
                </a:solidFill>
                <a:latin typeface="Assistant"/>
                <a:ea typeface="Assistant"/>
                <a:cs typeface="Assistant"/>
                <a:sym typeface="Assistant"/>
              </a:rPr>
              <a:t>Acts as Liaison between  Management, Business,  Information Technology, and  Information Security</a:t>
            </a:r>
            <a:endParaRPr sz="2267" kern="0">
              <a:solidFill>
                <a:srgbClr val="000000"/>
              </a:solidFill>
              <a:latin typeface="Assistant"/>
              <a:ea typeface="Assistant"/>
              <a:cs typeface="Assistant"/>
              <a:sym typeface="Assistant"/>
            </a:endParaRPr>
          </a:p>
          <a:p>
            <a:pPr marL="609585" marR="50799" indent="-448722" defTabSz="1219170">
              <a:lnSpc>
                <a:spcPct val="101800"/>
              </a:lnSpc>
              <a:buClr>
                <a:srgbClr val="000000"/>
              </a:buClr>
              <a:buSzPts val="1700"/>
              <a:buFont typeface="Assistant"/>
              <a:buChar char="●"/>
            </a:pPr>
            <a:r>
              <a:rPr lang="en" sz="2267" kern="0">
                <a:solidFill>
                  <a:srgbClr val="000000"/>
                </a:solidFill>
                <a:latin typeface="Assistant"/>
                <a:ea typeface="Assistant"/>
                <a:cs typeface="Assistant"/>
                <a:sym typeface="Assistant"/>
              </a:rPr>
              <a:t>Assess and incorporate results of  the risk assessment activity</a:t>
            </a:r>
            <a:endParaRPr sz="2267" kern="0">
              <a:solidFill>
                <a:srgbClr val="000000"/>
              </a:solidFill>
              <a:latin typeface="Assistant"/>
              <a:ea typeface="Assistant"/>
              <a:cs typeface="Assistant"/>
              <a:sym typeface="Assistant"/>
            </a:endParaRPr>
          </a:p>
          <a:p>
            <a:pPr marL="609585" indent="-448722" defTabSz="1219170">
              <a:buClr>
                <a:srgbClr val="000000"/>
              </a:buClr>
              <a:buSzPts val="1700"/>
              <a:buFont typeface="Assistant"/>
              <a:buChar char="●"/>
            </a:pPr>
            <a:r>
              <a:rPr lang="en" sz="2267" kern="0">
                <a:solidFill>
                  <a:srgbClr val="000000"/>
                </a:solidFill>
                <a:latin typeface="Assistant"/>
                <a:ea typeface="Assistant"/>
                <a:cs typeface="Assistant"/>
                <a:sym typeface="Assistant"/>
              </a:rPr>
              <a:t>into the decision-making process</a:t>
            </a:r>
            <a:endParaRPr sz="2267" kern="0">
              <a:solidFill>
                <a:srgbClr val="000000"/>
              </a:solidFill>
              <a:latin typeface="Assistant"/>
              <a:ea typeface="Assistant"/>
              <a:cs typeface="Assistant"/>
              <a:sym typeface="Assistant"/>
            </a:endParaRPr>
          </a:p>
          <a:p>
            <a:pPr marL="609585" marR="152396" indent="-448722" defTabSz="1219170">
              <a:lnSpc>
                <a:spcPct val="101400"/>
              </a:lnSpc>
              <a:buClr>
                <a:srgbClr val="000000"/>
              </a:buClr>
              <a:buSzPts val="1700"/>
              <a:buFont typeface="Assistant"/>
              <a:buChar char="●"/>
            </a:pPr>
            <a:r>
              <a:rPr lang="en" sz="2267" kern="0">
                <a:solidFill>
                  <a:srgbClr val="000000"/>
                </a:solidFill>
                <a:latin typeface="Assistant"/>
                <a:ea typeface="Assistant"/>
                <a:cs typeface="Assistant"/>
                <a:sym typeface="Assistant"/>
              </a:rPr>
              <a:t>Ensures all stakeholder interests  are addressed</a:t>
            </a:r>
            <a:endParaRPr sz="2267" kern="0">
              <a:solidFill>
                <a:srgbClr val="000000"/>
              </a:solidFill>
              <a:latin typeface="Assistant"/>
              <a:ea typeface="Assistant"/>
              <a:cs typeface="Assistant"/>
              <a:sym typeface="Assistant"/>
            </a:endParaRPr>
          </a:p>
          <a:p>
            <a:pPr marL="609585" indent="-448722" defTabSz="1219170">
              <a:buClr>
                <a:srgbClr val="000000"/>
              </a:buClr>
              <a:buSzPts val="1700"/>
              <a:buFont typeface="Assistant"/>
              <a:buChar char="●"/>
            </a:pPr>
            <a:r>
              <a:rPr lang="en" sz="2267" kern="0">
                <a:solidFill>
                  <a:srgbClr val="000000"/>
                </a:solidFill>
                <a:latin typeface="Assistant"/>
                <a:ea typeface="Assistant"/>
                <a:cs typeface="Assistant"/>
                <a:sym typeface="Assistant"/>
              </a:rPr>
              <a:t>Oversees compliance activities</a:t>
            </a:r>
            <a:endParaRPr sz="2267" kern="0">
              <a:solidFill>
                <a:srgbClr val="000000"/>
              </a:solidFill>
              <a:latin typeface="Assistant"/>
              <a:ea typeface="Assistant"/>
              <a:cs typeface="Assistant"/>
              <a:sym typeface="Assistant"/>
            </a:endParaRPr>
          </a:p>
        </p:txBody>
      </p:sp>
      <p:sp>
        <p:nvSpPr>
          <p:cNvPr id="378" name="Google Shape;378;p53"/>
          <p:cNvSpPr txBox="1"/>
          <p:nvPr/>
        </p:nvSpPr>
        <p:spPr>
          <a:xfrm>
            <a:off x="5268513" y="538712"/>
            <a:ext cx="5912400" cy="5520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3867" kern="0">
                <a:solidFill>
                  <a:srgbClr val="000000"/>
                </a:solidFill>
                <a:latin typeface="Assistant"/>
                <a:ea typeface="Assistant"/>
                <a:cs typeface="Assistant"/>
                <a:sym typeface="Assistant"/>
              </a:rPr>
              <a:t>Steering Committee</a:t>
            </a:r>
            <a:endParaRPr sz="1600" kern="0">
              <a:solidFill>
                <a:srgbClr val="000000"/>
              </a:solidFill>
              <a:latin typeface="Assistant"/>
              <a:ea typeface="Assistant"/>
              <a:cs typeface="Assistant"/>
              <a:sym typeface="Assistant"/>
            </a:endParaRPr>
          </a:p>
        </p:txBody>
      </p:sp>
      <p:sp>
        <p:nvSpPr>
          <p:cNvPr id="379" name="Google Shape;379;p53" descr="Image result for free clipart business meeting"/>
          <p:cNvSpPr/>
          <p:nvPr/>
        </p:nvSpPr>
        <p:spPr>
          <a:xfrm>
            <a:off x="5943600" y="3318061"/>
            <a:ext cx="304800" cy="222000"/>
          </a:xfrm>
          <a:prstGeom prst="rect">
            <a:avLst/>
          </a:prstGeom>
          <a:noFill/>
          <a:ln>
            <a:noFill/>
          </a:ln>
        </p:spPr>
        <p:txBody>
          <a:bodyPr spcFirstLastPara="1" wrap="square" lIns="83133" tIns="41567" rIns="83133" bIns="41567" anchor="t" anchorCtr="0">
            <a:noAutofit/>
          </a:bodyPr>
          <a:lstStyle/>
          <a:p>
            <a:pPr defTabSz="1219170">
              <a:buClr>
                <a:srgbClr val="000000"/>
              </a:buClr>
            </a:pPr>
            <a:endParaRPr sz="1600" kern="0">
              <a:solidFill>
                <a:srgbClr val="00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p:nvPr/>
        </p:nvSpPr>
        <p:spPr>
          <a:xfrm>
            <a:off x="969795" y="479432"/>
            <a:ext cx="10252400" cy="486000"/>
          </a:xfrm>
          <a:prstGeom prst="rect">
            <a:avLst/>
          </a:prstGeom>
          <a:noFill/>
          <a:ln>
            <a:noFill/>
          </a:ln>
        </p:spPr>
        <p:txBody>
          <a:bodyPr spcFirstLastPara="1" wrap="square" lIns="0" tIns="5600" rIns="0" bIns="0" anchor="t" anchorCtr="0">
            <a:noAutofit/>
          </a:bodyPr>
          <a:lstStyle/>
          <a:p>
            <a:pPr marL="186262" indent="-169329" algn="r" defTabSz="1219170">
              <a:lnSpc>
                <a:spcPct val="101800"/>
              </a:lnSpc>
              <a:buClr>
                <a:srgbClr val="000000"/>
              </a:buClr>
              <a:buSzPts val="3000"/>
            </a:pPr>
            <a:r>
              <a:rPr lang="en" sz="4000" kern="0">
                <a:solidFill>
                  <a:srgbClr val="000000"/>
                </a:solidFill>
                <a:latin typeface="Assistant"/>
                <a:ea typeface="Assistant"/>
                <a:cs typeface="Assistant"/>
                <a:sym typeface="Assistant"/>
              </a:rPr>
              <a:t>Chief Information Security Officer (CISO)</a:t>
            </a:r>
            <a:endParaRPr sz="4000" kern="0">
              <a:solidFill>
                <a:srgbClr val="000000"/>
              </a:solidFill>
              <a:latin typeface="Assistant"/>
              <a:ea typeface="Assistant"/>
              <a:cs typeface="Assistant"/>
              <a:sym typeface="Assistant"/>
            </a:endParaRPr>
          </a:p>
        </p:txBody>
      </p:sp>
      <p:pic>
        <p:nvPicPr>
          <p:cNvPr id="386" name="Google Shape;386;p54"/>
          <p:cNvPicPr preferRelativeResize="0"/>
          <p:nvPr/>
        </p:nvPicPr>
        <p:blipFill rotWithShape="1">
          <a:blip r:embed="rId3">
            <a:alphaModFix/>
          </a:blip>
          <a:srcRect/>
          <a:stretch/>
        </p:blipFill>
        <p:spPr>
          <a:xfrm>
            <a:off x="5679167" y="1283733"/>
            <a:ext cx="4747133" cy="4697699"/>
          </a:xfrm>
          <a:prstGeom prst="rect">
            <a:avLst/>
          </a:prstGeom>
          <a:noFill/>
          <a:ln>
            <a:noFill/>
          </a:ln>
        </p:spPr>
      </p:pic>
      <p:sp>
        <p:nvSpPr>
          <p:cNvPr id="387" name="Google Shape;387;p54"/>
          <p:cNvSpPr txBox="1"/>
          <p:nvPr/>
        </p:nvSpPr>
        <p:spPr>
          <a:xfrm>
            <a:off x="1269224" y="2300143"/>
            <a:ext cx="4526000" cy="2362800"/>
          </a:xfrm>
          <a:prstGeom prst="rect">
            <a:avLst/>
          </a:prstGeom>
          <a:noFill/>
          <a:ln>
            <a:noFill/>
          </a:ln>
        </p:spPr>
        <p:txBody>
          <a:bodyPr spcFirstLastPara="1" wrap="square" lIns="100767" tIns="50367" rIns="100767" bIns="50367" anchor="t" anchorCtr="0">
            <a:noAutofit/>
          </a:bodyPr>
          <a:lstStyle/>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Strategic Planning</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Policy Development</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Technology Assessments</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Process Improvement</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Acquisitions</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Capital Planning</a:t>
            </a:r>
            <a:endParaRPr sz="1600" kern="0">
              <a:solidFill>
                <a:srgbClr val="000000"/>
              </a:solidFill>
              <a:latin typeface="Assistant"/>
              <a:ea typeface="Assistant"/>
              <a:cs typeface="Assistant"/>
              <a:sym typeface="Assistant"/>
            </a:endParaRPr>
          </a:p>
          <a:p>
            <a:pPr marL="609585" indent="-431789" defTabSz="1219170">
              <a:buClr>
                <a:srgbClr val="000000"/>
              </a:buClr>
              <a:buSzPts val="1500"/>
              <a:buFont typeface="Assistant"/>
              <a:buChar char="●"/>
            </a:pPr>
            <a:r>
              <a:rPr lang="en" sz="2667" kern="0">
                <a:solidFill>
                  <a:srgbClr val="000000"/>
                </a:solidFill>
                <a:latin typeface="Assistant"/>
                <a:ea typeface="Assistant"/>
                <a:cs typeface="Assistant"/>
                <a:sym typeface="Assistant"/>
              </a:rPr>
              <a:t>Security</a:t>
            </a:r>
            <a:endParaRPr sz="1600" kern="0">
              <a:solidFill>
                <a:srgbClr val="000000"/>
              </a:solidFill>
              <a:latin typeface="Assistant"/>
              <a:ea typeface="Assistant"/>
              <a:cs typeface="Assistant"/>
              <a:sym typeface="Assistan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5"/>
          <p:cNvSpPr txBox="1"/>
          <p:nvPr/>
        </p:nvSpPr>
        <p:spPr>
          <a:xfrm>
            <a:off x="975373" y="2213800"/>
            <a:ext cx="10279200" cy="2411600"/>
          </a:xfrm>
          <a:prstGeom prst="rect">
            <a:avLst/>
          </a:prstGeom>
          <a:noFill/>
          <a:ln>
            <a:noFill/>
          </a:ln>
        </p:spPr>
        <p:txBody>
          <a:bodyPr spcFirstLastPara="1" wrap="square" lIns="0" tIns="6100" rIns="0" bIns="0" anchor="t" anchorCtr="0">
            <a:noAutofit/>
          </a:bodyPr>
          <a:lstStyle/>
          <a:p>
            <a:pPr marL="609585" indent="-448722" defTabSz="1219170">
              <a:lnSpc>
                <a:spcPct val="101600"/>
              </a:lnSpc>
              <a:buClr>
                <a:srgbClr val="000000"/>
              </a:buClr>
              <a:buSzPts val="1700"/>
              <a:buFont typeface="Assistant"/>
              <a:buChar char="●"/>
            </a:pPr>
            <a:r>
              <a:rPr lang="en" sz="2267" kern="0">
                <a:solidFill>
                  <a:srgbClr val="000000"/>
                </a:solidFill>
                <a:latin typeface="Assistant"/>
                <a:ea typeface="Assistant"/>
                <a:cs typeface="Assistant"/>
                <a:sym typeface="Assistant"/>
              </a:rPr>
              <a:t>Functional Manager, responsible for achieving for determining the “how”</a:t>
            </a:r>
            <a:endParaRPr sz="2267" kern="0">
              <a:solidFill>
                <a:srgbClr val="000000"/>
              </a:solidFill>
              <a:latin typeface="Assistant"/>
              <a:ea typeface="Assistant"/>
              <a:cs typeface="Assistant"/>
              <a:sym typeface="Assistant"/>
            </a:endParaRPr>
          </a:p>
          <a:p>
            <a:pPr marL="609585" defTabSz="1219170">
              <a:lnSpc>
                <a:spcPct val="101600"/>
              </a:lnSpc>
              <a:buClr>
                <a:srgbClr val="000000"/>
              </a:buClr>
            </a:pPr>
            <a:endParaRPr sz="2267" kern="0">
              <a:solidFill>
                <a:srgbClr val="000000"/>
              </a:solidFill>
              <a:latin typeface="Assistant"/>
              <a:ea typeface="Assistant"/>
              <a:cs typeface="Assistant"/>
              <a:sym typeface="Assistant"/>
            </a:endParaRPr>
          </a:p>
          <a:p>
            <a:pPr marL="609585" marR="84665" indent="-448722" defTabSz="1219170">
              <a:lnSpc>
                <a:spcPct val="101600"/>
              </a:lnSpc>
              <a:spcBef>
                <a:spcPts val="533"/>
              </a:spcBef>
              <a:buClr>
                <a:srgbClr val="000000"/>
              </a:buClr>
              <a:buSzPts val="1700"/>
              <a:buFont typeface="Assistant"/>
              <a:buChar char="●"/>
            </a:pPr>
            <a:r>
              <a:rPr lang="en" sz="2267" kern="0">
                <a:solidFill>
                  <a:srgbClr val="000000"/>
                </a:solidFill>
                <a:latin typeface="Assistant"/>
                <a:ea typeface="Assistant"/>
                <a:cs typeface="Assistant"/>
                <a:sym typeface="Assistant"/>
              </a:rPr>
              <a:t>Play a leading role in introducing  an appropriate, structured  methodology</a:t>
            </a:r>
            <a:endParaRPr sz="2267" kern="0">
              <a:solidFill>
                <a:srgbClr val="000000"/>
              </a:solidFill>
              <a:latin typeface="Assistant"/>
              <a:ea typeface="Assistant"/>
              <a:cs typeface="Assistant"/>
              <a:sym typeface="Assistant"/>
            </a:endParaRPr>
          </a:p>
          <a:p>
            <a:pPr marL="609585" marR="84665" defTabSz="1219170">
              <a:lnSpc>
                <a:spcPct val="101600"/>
              </a:lnSpc>
              <a:spcBef>
                <a:spcPts val="533"/>
              </a:spcBef>
              <a:buClr>
                <a:srgbClr val="000000"/>
              </a:buClr>
            </a:pPr>
            <a:endParaRPr sz="2267" kern="0">
              <a:solidFill>
                <a:srgbClr val="000000"/>
              </a:solidFill>
              <a:latin typeface="Assistant"/>
              <a:ea typeface="Assistant"/>
              <a:cs typeface="Assistant"/>
              <a:sym typeface="Assistant"/>
            </a:endParaRPr>
          </a:p>
          <a:p>
            <a:pPr marL="609585" marR="253994" indent="-448722" defTabSz="1219170">
              <a:lnSpc>
                <a:spcPct val="101400"/>
              </a:lnSpc>
              <a:spcBef>
                <a:spcPts val="533"/>
              </a:spcBef>
              <a:buClr>
                <a:srgbClr val="000000"/>
              </a:buClr>
              <a:buSzPts val="1700"/>
              <a:buFont typeface="Assistant"/>
              <a:buChar char="●"/>
            </a:pPr>
            <a:r>
              <a:rPr lang="en" sz="2267" kern="0">
                <a:solidFill>
                  <a:srgbClr val="000000"/>
                </a:solidFill>
                <a:latin typeface="Assistant"/>
                <a:ea typeface="Assistant"/>
                <a:cs typeface="Assistant"/>
                <a:sym typeface="Assistant"/>
              </a:rPr>
              <a:t>Act as major consultants in  support of senior management</a:t>
            </a:r>
            <a:endParaRPr sz="2267" kern="0">
              <a:solidFill>
                <a:srgbClr val="000000"/>
              </a:solidFill>
              <a:latin typeface="Assistant"/>
              <a:ea typeface="Assistant"/>
              <a:cs typeface="Assistant"/>
              <a:sym typeface="Assistant"/>
            </a:endParaRPr>
          </a:p>
        </p:txBody>
      </p:sp>
      <p:sp>
        <p:nvSpPr>
          <p:cNvPr id="394" name="Google Shape;394;p55"/>
          <p:cNvSpPr txBox="1"/>
          <p:nvPr/>
        </p:nvSpPr>
        <p:spPr>
          <a:xfrm>
            <a:off x="2663855" y="646657"/>
            <a:ext cx="8590800" cy="5520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3867" kern="0">
                <a:solidFill>
                  <a:srgbClr val="000000"/>
                </a:solidFill>
                <a:latin typeface="Assistant"/>
                <a:ea typeface="Assistant"/>
                <a:cs typeface="Assistant"/>
                <a:sym typeface="Assistant"/>
              </a:rPr>
              <a:t>Information Security Manager</a:t>
            </a:r>
            <a:endParaRPr sz="1600" kern="0">
              <a:solidFill>
                <a:srgbClr val="000000"/>
              </a:solidFill>
              <a:latin typeface="Assistant"/>
              <a:ea typeface="Assistant"/>
              <a:cs typeface="Assistant"/>
              <a:sym typeface="Assistan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p:nvPr/>
        </p:nvSpPr>
        <p:spPr>
          <a:xfrm>
            <a:off x="2780211" y="411024"/>
            <a:ext cx="8573600" cy="4848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4000" kern="0">
                <a:solidFill>
                  <a:srgbClr val="000000"/>
                </a:solidFill>
                <a:latin typeface="Assistant"/>
                <a:ea typeface="Assistant"/>
                <a:cs typeface="Assistant"/>
                <a:sym typeface="Assistant"/>
              </a:rPr>
              <a:t>Business Managers</a:t>
            </a:r>
            <a:endParaRPr sz="4000" kern="0">
              <a:solidFill>
                <a:srgbClr val="000000"/>
              </a:solidFill>
              <a:latin typeface="Assistant"/>
              <a:ea typeface="Assistant"/>
              <a:cs typeface="Assistant"/>
              <a:sym typeface="Assistant"/>
            </a:endParaRPr>
          </a:p>
        </p:txBody>
      </p:sp>
      <p:sp>
        <p:nvSpPr>
          <p:cNvPr id="401" name="Google Shape;401;p56"/>
          <p:cNvSpPr txBox="1"/>
          <p:nvPr/>
        </p:nvSpPr>
        <p:spPr>
          <a:xfrm>
            <a:off x="1200605" y="1648067"/>
            <a:ext cx="10153200" cy="3038800"/>
          </a:xfrm>
          <a:prstGeom prst="rect">
            <a:avLst/>
          </a:prstGeom>
          <a:noFill/>
          <a:ln>
            <a:noFill/>
          </a:ln>
        </p:spPr>
        <p:txBody>
          <a:bodyPr spcFirstLastPara="1" wrap="square" lIns="100767" tIns="50367" rIns="100767" bIns="50367" anchor="t" anchorCtr="0">
            <a:noAutofit/>
          </a:bodyPr>
          <a:lstStyle/>
          <a:p>
            <a:pPr marL="609585" indent="-440256" defTabSz="1219170">
              <a:buClr>
                <a:srgbClr val="000000"/>
              </a:buClr>
              <a:buSzPts val="1600"/>
              <a:buFont typeface="Assistant"/>
              <a:buChar char="●"/>
            </a:pPr>
            <a:r>
              <a:rPr lang="en" sz="2133" kern="0">
                <a:solidFill>
                  <a:srgbClr val="000000"/>
                </a:solidFill>
                <a:latin typeface="Assistant"/>
                <a:ea typeface="Assistant"/>
                <a:cs typeface="Assistant"/>
                <a:sym typeface="Assistant"/>
              </a:rPr>
              <a:t>Responsible for business operations</a:t>
            </a:r>
            <a:endParaRPr sz="2133" kern="0">
              <a:solidFill>
                <a:srgbClr val="000000"/>
              </a:solidFill>
              <a:latin typeface="Assistant"/>
              <a:ea typeface="Assistant"/>
              <a:cs typeface="Assistant"/>
              <a:sym typeface="Assistant"/>
            </a:endParaRPr>
          </a:p>
          <a:p>
            <a:pPr marL="609585" defTabSz="1219170">
              <a:buClr>
                <a:srgbClr val="000000"/>
              </a:buClr>
            </a:pPr>
            <a:endParaRPr sz="2133" kern="0">
              <a:solidFill>
                <a:srgbClr val="000000"/>
              </a:solidFill>
              <a:latin typeface="Assistant"/>
              <a:ea typeface="Assistant"/>
              <a:cs typeface="Assistant"/>
              <a:sym typeface="Assistant"/>
            </a:endParaRPr>
          </a:p>
          <a:p>
            <a:pPr marL="609585" indent="-440256" defTabSz="1219170">
              <a:buClr>
                <a:srgbClr val="000000"/>
              </a:buClr>
              <a:buSzPts val="1600"/>
              <a:buFont typeface="Assistant"/>
              <a:buChar char="●"/>
            </a:pPr>
            <a:r>
              <a:rPr lang="en" sz="2133" kern="0">
                <a:solidFill>
                  <a:srgbClr val="000000"/>
                </a:solidFill>
                <a:latin typeface="Assistant"/>
                <a:ea typeface="Assistant"/>
                <a:cs typeface="Assistant"/>
                <a:sym typeface="Assistant"/>
              </a:rPr>
              <a:t>Provide direction to ensure security is implemented in such a way as to meet business objectives</a:t>
            </a:r>
            <a:endParaRPr sz="2133" kern="0">
              <a:solidFill>
                <a:srgbClr val="000000"/>
              </a:solidFill>
              <a:latin typeface="Assistant"/>
              <a:ea typeface="Assistant"/>
              <a:cs typeface="Assistant"/>
              <a:sym typeface="Assistant"/>
            </a:endParaRPr>
          </a:p>
          <a:p>
            <a:pPr marL="609585" defTabSz="1219170">
              <a:buClr>
                <a:srgbClr val="000000"/>
              </a:buClr>
            </a:pPr>
            <a:endParaRPr sz="2133" kern="0">
              <a:solidFill>
                <a:srgbClr val="000000"/>
              </a:solidFill>
              <a:latin typeface="Assistant"/>
              <a:ea typeface="Assistant"/>
              <a:cs typeface="Assistant"/>
              <a:sym typeface="Assistant"/>
            </a:endParaRPr>
          </a:p>
          <a:p>
            <a:pPr marL="609585" indent="-440256" defTabSz="1219170">
              <a:buClr>
                <a:srgbClr val="000000"/>
              </a:buClr>
              <a:buSzPts val="1600"/>
              <a:buFont typeface="Assistant"/>
              <a:buChar char="●"/>
            </a:pPr>
            <a:r>
              <a:rPr lang="en" sz="2133" kern="0">
                <a:solidFill>
                  <a:srgbClr val="000000"/>
                </a:solidFill>
                <a:latin typeface="Assistant"/>
                <a:ea typeface="Assistant"/>
                <a:cs typeface="Assistant"/>
                <a:sym typeface="Assistant"/>
              </a:rPr>
              <a:t>Responsible for security enforcement and direction</a:t>
            </a:r>
            <a:endParaRPr sz="2133" kern="0">
              <a:solidFill>
                <a:srgbClr val="000000"/>
              </a:solidFill>
              <a:latin typeface="Assistant"/>
              <a:ea typeface="Assistant"/>
              <a:cs typeface="Assistant"/>
              <a:sym typeface="Assistant"/>
            </a:endParaRPr>
          </a:p>
          <a:p>
            <a:pPr marL="609585" defTabSz="1219170">
              <a:buClr>
                <a:srgbClr val="000000"/>
              </a:buClr>
            </a:pPr>
            <a:endParaRPr sz="2133" kern="0">
              <a:solidFill>
                <a:srgbClr val="000000"/>
              </a:solidFill>
              <a:latin typeface="Assistant"/>
              <a:ea typeface="Assistant"/>
              <a:cs typeface="Assistant"/>
              <a:sym typeface="Assistant"/>
            </a:endParaRPr>
          </a:p>
          <a:p>
            <a:pPr marL="609585" indent="-440256" defTabSz="1219170">
              <a:buClr>
                <a:srgbClr val="000000"/>
              </a:buClr>
              <a:buSzPts val="1600"/>
              <a:buFont typeface="Assistant"/>
              <a:buChar char="●"/>
            </a:pPr>
            <a:r>
              <a:rPr lang="en" sz="2133" kern="0">
                <a:solidFill>
                  <a:srgbClr val="000000"/>
                </a:solidFill>
                <a:latin typeface="Assistant"/>
                <a:ea typeface="Assistant"/>
                <a:cs typeface="Assistant"/>
                <a:sym typeface="Assistant"/>
              </a:rPr>
              <a:t>Responsible for day-to-day </a:t>
            </a:r>
            <a:endParaRPr sz="1600" kern="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a:solidFill>
                  <a:srgbClr val="000000"/>
                </a:solidFill>
                <a:latin typeface="Assistant"/>
                <a:ea typeface="Assistant"/>
                <a:cs typeface="Assistant"/>
                <a:sym typeface="Assistant"/>
              </a:rPr>
              <a:t>Monitoring</a:t>
            </a:r>
            <a:endParaRPr sz="1600" kern="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a:solidFill>
                  <a:srgbClr val="000000"/>
                </a:solidFill>
                <a:latin typeface="Assistant"/>
                <a:ea typeface="Assistant"/>
                <a:cs typeface="Assistant"/>
                <a:sym typeface="Assistant"/>
              </a:rPr>
              <a:t>Reporting</a:t>
            </a:r>
            <a:endParaRPr sz="1600" kern="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a:solidFill>
                  <a:srgbClr val="000000"/>
                </a:solidFill>
                <a:latin typeface="Assistant"/>
                <a:ea typeface="Assistant"/>
                <a:cs typeface="Assistant"/>
                <a:sym typeface="Assistant"/>
              </a:rPr>
              <a:t>Disciplinary actions</a:t>
            </a:r>
            <a:endParaRPr sz="1600" kern="0">
              <a:solidFill>
                <a:srgbClr val="000000"/>
              </a:solidFill>
              <a:latin typeface="Assistant"/>
              <a:ea typeface="Assistant"/>
              <a:cs typeface="Assistant"/>
              <a:sym typeface="Assistant"/>
            </a:endParaRPr>
          </a:p>
          <a:p>
            <a:pPr marL="1219170" lvl="1" indent="-440256" defTabSz="1219170">
              <a:buClr>
                <a:srgbClr val="000000"/>
              </a:buClr>
              <a:buSzPts val="1600"/>
              <a:buFont typeface="Assistant"/>
              <a:buChar char="○"/>
            </a:pPr>
            <a:r>
              <a:rPr lang="en" sz="2133" kern="0">
                <a:solidFill>
                  <a:srgbClr val="000000"/>
                </a:solidFill>
                <a:latin typeface="Assistant"/>
                <a:ea typeface="Assistant"/>
                <a:cs typeface="Assistant"/>
                <a:sym typeface="Assistant"/>
              </a:rPr>
              <a:t>Compliance</a:t>
            </a:r>
            <a:endParaRPr sz="1600" kern="0">
              <a:solidFill>
                <a:srgbClr val="000000"/>
              </a:solidFill>
              <a:latin typeface="Assistant"/>
              <a:ea typeface="Assistant"/>
              <a:cs typeface="Assistant"/>
              <a:sym typeface="Assistant"/>
            </a:endParaRPr>
          </a:p>
        </p:txBody>
      </p:sp>
      <p:sp>
        <p:nvSpPr>
          <p:cNvPr id="402" name="Google Shape;402;p5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48</a:t>
            </a:fld>
            <a:endParaRPr kern="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7"/>
          <p:cNvSpPr txBox="1"/>
          <p:nvPr/>
        </p:nvSpPr>
        <p:spPr>
          <a:xfrm>
            <a:off x="673409" y="1886533"/>
            <a:ext cx="10679600" cy="4304000"/>
          </a:xfrm>
          <a:prstGeom prst="rect">
            <a:avLst/>
          </a:prstGeom>
          <a:noFill/>
          <a:ln>
            <a:noFill/>
          </a:ln>
        </p:spPr>
        <p:txBody>
          <a:bodyPr spcFirstLastPara="1" wrap="square" lIns="0" tIns="5600" rIns="0" bIns="0" anchor="t" anchorCtr="0">
            <a:noAutofit/>
          </a:bodyPr>
          <a:lstStyle/>
          <a:p>
            <a:pPr marL="423323" marR="914377" indent="-347125" defTabSz="1219170">
              <a:lnSpc>
                <a:spcPct val="101800"/>
              </a:lnSpc>
              <a:buClr>
                <a:srgbClr val="000000"/>
              </a:buClr>
              <a:buSzPts val="1500"/>
              <a:buFont typeface="Assistant"/>
              <a:buChar char="●"/>
            </a:pPr>
            <a:r>
              <a:rPr lang="en" sz="2667" kern="0">
                <a:solidFill>
                  <a:srgbClr val="000000"/>
                </a:solidFill>
                <a:latin typeface="Assistant"/>
                <a:ea typeface="Assistant"/>
                <a:cs typeface="Assistant"/>
                <a:sym typeface="Assistant"/>
              </a:rPr>
              <a:t>Responsible for proper implementation of security  requirements in their IT systems</a:t>
            </a:r>
            <a:endParaRPr sz="2667" kern="0">
              <a:solidFill>
                <a:srgbClr val="000000"/>
              </a:solidFill>
              <a:latin typeface="Assistant"/>
              <a:ea typeface="Assistant"/>
              <a:cs typeface="Assistant"/>
              <a:sym typeface="Assistant"/>
            </a:endParaRPr>
          </a:p>
          <a:p>
            <a:pPr marL="423323" marR="914377" defTabSz="1219170">
              <a:lnSpc>
                <a:spcPct val="101800"/>
              </a:lnSpc>
              <a:buClr>
                <a:srgbClr val="000000"/>
              </a:buClr>
            </a:pPr>
            <a:endParaRPr sz="2667" kern="0">
              <a:solidFill>
                <a:srgbClr val="000000"/>
              </a:solidFill>
              <a:latin typeface="Assistant"/>
              <a:ea typeface="Assistant"/>
              <a:cs typeface="Assistant"/>
              <a:sym typeface="Assistant"/>
            </a:endParaRPr>
          </a:p>
          <a:p>
            <a:pPr marL="423323" indent="-347125" defTabSz="1219170">
              <a:lnSpc>
                <a:spcPct val="101600"/>
              </a:lnSpc>
              <a:spcBef>
                <a:spcPts val="533"/>
              </a:spcBef>
              <a:buClr>
                <a:srgbClr val="000000"/>
              </a:buClr>
              <a:buSzPts val="1500"/>
              <a:buFont typeface="Assistant"/>
              <a:buChar char="●"/>
            </a:pPr>
            <a:r>
              <a:rPr lang="en" sz="2667" kern="0">
                <a:solidFill>
                  <a:srgbClr val="000000"/>
                </a:solidFill>
                <a:latin typeface="Assistant"/>
                <a:ea typeface="Assistant"/>
                <a:cs typeface="Assistant"/>
                <a:sym typeface="Assistant"/>
              </a:rPr>
              <a:t>Support or use the risk management process to identify  and assess new potential risk and implement new security  controls as needed to safeguard their IT systems</a:t>
            </a:r>
            <a:endParaRPr sz="2667" kern="0">
              <a:solidFill>
                <a:srgbClr val="000000"/>
              </a:solidFill>
              <a:latin typeface="Assistant"/>
              <a:ea typeface="Assistant"/>
              <a:cs typeface="Assistant"/>
              <a:sym typeface="Assistant"/>
            </a:endParaRPr>
          </a:p>
        </p:txBody>
      </p:sp>
      <p:sp>
        <p:nvSpPr>
          <p:cNvPr id="409" name="Google Shape;409;p57"/>
          <p:cNvSpPr txBox="1"/>
          <p:nvPr/>
        </p:nvSpPr>
        <p:spPr>
          <a:xfrm>
            <a:off x="2734096" y="548583"/>
            <a:ext cx="8573600" cy="4848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4000" kern="0">
                <a:solidFill>
                  <a:srgbClr val="000000"/>
                </a:solidFill>
                <a:latin typeface="Assistant"/>
                <a:ea typeface="Assistant"/>
                <a:cs typeface="Assistant"/>
                <a:sym typeface="Assistant"/>
              </a:rPr>
              <a:t>Security Practitioners</a:t>
            </a:r>
            <a:endParaRPr sz="4000" kern="0">
              <a:solidFill>
                <a:srgbClr val="000000"/>
              </a:solidFill>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582676" y="299991"/>
            <a:ext cx="8229600" cy="832000"/>
          </a:xfrm>
          <a:prstGeom prst="rect">
            <a:avLst/>
          </a:prstGeom>
          <a:noFill/>
          <a:ln>
            <a:noFill/>
          </a:ln>
        </p:spPr>
        <p:txBody>
          <a:bodyPr spcFirstLastPara="1" wrap="square" lIns="100767" tIns="50367" rIns="100767" bIns="50367" anchor="ctr" anchorCtr="0">
            <a:noAutofit/>
          </a:bodyPr>
          <a:lstStyle/>
          <a:p>
            <a:pPr algn="l">
              <a:lnSpc>
                <a:spcPct val="100000"/>
              </a:lnSpc>
            </a:pPr>
            <a:r>
              <a:rPr lang="en" sz="3733" b="1">
                <a:solidFill>
                  <a:srgbClr val="262530"/>
                </a:solidFill>
                <a:latin typeface="Assistant ExtraBold"/>
                <a:ea typeface="Assistant ExtraBold"/>
                <a:cs typeface="Assistant ExtraBold"/>
                <a:sym typeface="Assistant ExtraBold"/>
              </a:rPr>
              <a:t>The 8 Domains of CISSP</a:t>
            </a:r>
            <a:endParaRPr sz="1600">
              <a:latin typeface="Assistant"/>
              <a:ea typeface="Assistant"/>
              <a:cs typeface="Assistant"/>
              <a:sym typeface="Assistant"/>
            </a:endParaRPr>
          </a:p>
        </p:txBody>
      </p:sp>
      <p:sp>
        <p:nvSpPr>
          <p:cNvPr id="109" name="Google Shape;109;p21"/>
          <p:cNvSpPr txBox="1">
            <a:spLocks noGrp="1"/>
          </p:cNvSpPr>
          <p:nvPr>
            <p:ph type="body" idx="1"/>
          </p:nvPr>
        </p:nvSpPr>
        <p:spPr>
          <a:xfrm>
            <a:off x="582664" y="1251967"/>
            <a:ext cx="4856400" cy="4594000"/>
          </a:xfrm>
          <a:prstGeom prst="rect">
            <a:avLst/>
          </a:prstGeom>
          <a:noFill/>
          <a:ln>
            <a:noFill/>
          </a:ln>
        </p:spPr>
        <p:txBody>
          <a:bodyPr spcFirstLastPara="1" wrap="square" lIns="100767" tIns="50367" rIns="100767" bIns="50367" anchor="ctr" anchorCtr="0">
            <a:noAutofit/>
          </a:bodyPr>
          <a:lstStyle/>
          <a:p>
            <a:pPr marL="372524" indent="-220128">
              <a:spcBef>
                <a:spcPts val="0"/>
              </a:spcBef>
              <a:buClr>
                <a:srgbClr val="161B25"/>
              </a:buClr>
              <a:buSzPts val="1000"/>
              <a:buFont typeface="Assistant SemiBold"/>
              <a:buChar char="●"/>
            </a:pPr>
            <a:r>
              <a:rPr lang="en" sz="2133">
                <a:latin typeface="Assistant SemiBold"/>
                <a:ea typeface="Assistant SemiBold"/>
                <a:cs typeface="Assistant SemiBold"/>
                <a:sym typeface="Assistant SemiBold"/>
              </a:rPr>
              <a:t>Domain 1:   Security and Risk Management</a:t>
            </a:r>
            <a:endParaRPr sz="2133">
              <a:latin typeface="Assistant SemiBold"/>
              <a:ea typeface="Assistant SemiBold"/>
              <a:cs typeface="Assistant SemiBold"/>
              <a:sym typeface="Assistant SemiBold"/>
            </a:endParaRPr>
          </a:p>
          <a:p>
            <a:pPr marL="372524" indent="-220128">
              <a:spcBef>
                <a:spcPts val="667"/>
              </a:spcBef>
              <a:buClr>
                <a:srgbClr val="161B25"/>
              </a:buClr>
              <a:buSzPts val="1000"/>
              <a:buFont typeface="Assistant SemiBold"/>
              <a:buChar char="●"/>
            </a:pPr>
            <a:r>
              <a:rPr lang="en" sz="2133">
                <a:latin typeface="Assistant SemiBold"/>
                <a:ea typeface="Assistant SemiBold"/>
                <a:cs typeface="Assistant SemiBold"/>
                <a:sym typeface="Assistant SemiBold"/>
              </a:rPr>
              <a:t>Domain 2:  Asset Security</a:t>
            </a:r>
            <a:endParaRPr sz="2133">
              <a:latin typeface="Assistant SemiBold"/>
              <a:ea typeface="Assistant SemiBold"/>
              <a:cs typeface="Assistant SemiBold"/>
              <a:sym typeface="Assistant SemiBold"/>
            </a:endParaRPr>
          </a:p>
          <a:p>
            <a:pPr marL="372524" indent="-220128">
              <a:spcBef>
                <a:spcPts val="667"/>
              </a:spcBef>
              <a:buClr>
                <a:srgbClr val="161B25"/>
              </a:buClr>
              <a:buSzPts val="1000"/>
              <a:buFont typeface="Assistant SemiBold"/>
              <a:buChar char="●"/>
            </a:pPr>
            <a:r>
              <a:rPr lang="en" sz="2133">
                <a:latin typeface="Assistant SemiBold"/>
                <a:ea typeface="Assistant SemiBold"/>
                <a:cs typeface="Assistant SemiBold"/>
                <a:sym typeface="Assistant SemiBold"/>
              </a:rPr>
              <a:t>Domain 3:  Security Architecture and Engineering</a:t>
            </a:r>
            <a:endParaRPr sz="2133">
              <a:latin typeface="Assistant SemiBold"/>
              <a:ea typeface="Assistant SemiBold"/>
              <a:cs typeface="Assistant SemiBold"/>
              <a:sym typeface="Assistant SemiBold"/>
            </a:endParaRPr>
          </a:p>
          <a:p>
            <a:pPr marL="694249" lvl="1" indent="-321725">
              <a:spcBef>
                <a:spcPts val="667"/>
              </a:spcBef>
              <a:buFont typeface="Assistant SemiBold"/>
              <a:buChar char="○"/>
            </a:pPr>
            <a:r>
              <a:rPr lang="en" i="0" u="none" strike="noStrike" cap="none">
                <a:solidFill>
                  <a:schemeClr val="dk1"/>
                </a:solidFill>
                <a:latin typeface="Assistant SemiBold"/>
                <a:ea typeface="Assistant SemiBold"/>
                <a:cs typeface="Assistant SemiBold"/>
                <a:sym typeface="Assistant SemiBold"/>
              </a:rPr>
              <a:t>Security Architecture and Design</a:t>
            </a:r>
            <a:endParaRPr>
              <a:latin typeface="Assistant SemiBold"/>
              <a:ea typeface="Assistant SemiBold"/>
              <a:cs typeface="Assistant SemiBold"/>
              <a:sym typeface="Assistant SemiBold"/>
            </a:endParaRPr>
          </a:p>
          <a:p>
            <a:pPr marL="694249" lvl="1" indent="-321725">
              <a:spcBef>
                <a:spcPts val="667"/>
              </a:spcBef>
              <a:buFont typeface="Assistant SemiBold"/>
              <a:buChar char="○"/>
            </a:pPr>
            <a:r>
              <a:rPr lang="en" i="0" u="none" strike="noStrike" cap="none">
                <a:solidFill>
                  <a:schemeClr val="dk1"/>
                </a:solidFill>
                <a:latin typeface="Assistant SemiBold"/>
                <a:ea typeface="Assistant SemiBold"/>
                <a:cs typeface="Assistant SemiBold"/>
                <a:sym typeface="Assistant SemiBold"/>
              </a:rPr>
              <a:t>Software Development Security (Domain 8)</a:t>
            </a:r>
            <a:endParaRPr>
              <a:latin typeface="Assistant SemiBold"/>
              <a:ea typeface="Assistant SemiBold"/>
              <a:cs typeface="Assistant SemiBold"/>
              <a:sym typeface="Assistant SemiBold"/>
            </a:endParaRPr>
          </a:p>
          <a:p>
            <a:pPr marL="694249" lvl="1" indent="-321725">
              <a:spcBef>
                <a:spcPts val="667"/>
              </a:spcBef>
              <a:buFont typeface="Assistant SemiBold"/>
              <a:buChar char="○"/>
            </a:pPr>
            <a:r>
              <a:rPr lang="en" i="0" u="none" strike="noStrike" cap="none">
                <a:solidFill>
                  <a:schemeClr val="dk1"/>
                </a:solidFill>
                <a:latin typeface="Assistant SemiBold"/>
                <a:ea typeface="Assistant SemiBold"/>
                <a:cs typeface="Assistant SemiBold"/>
                <a:sym typeface="Assistant SemiBold"/>
              </a:rPr>
              <a:t>Cryptography</a:t>
            </a:r>
            <a:endParaRPr>
              <a:latin typeface="Assistant SemiBold"/>
              <a:ea typeface="Assistant SemiBold"/>
              <a:cs typeface="Assistant SemiBold"/>
              <a:sym typeface="Assistant SemiBold"/>
            </a:endParaRPr>
          </a:p>
          <a:p>
            <a:pPr marL="372524" indent="-220128">
              <a:spcBef>
                <a:spcPts val="667"/>
              </a:spcBef>
              <a:buClr>
                <a:srgbClr val="161B25"/>
              </a:buClr>
              <a:buSzPts val="1000"/>
              <a:buFont typeface="Assistant SemiBold"/>
              <a:buChar char="●"/>
            </a:pPr>
            <a:r>
              <a:rPr lang="en" sz="2133">
                <a:latin typeface="Assistant SemiBold"/>
                <a:ea typeface="Assistant SemiBold"/>
                <a:cs typeface="Assistant SemiBold"/>
                <a:sym typeface="Assistant SemiBold"/>
              </a:rPr>
              <a:t>Domain 4:   Identity and Access Management</a:t>
            </a:r>
            <a:endParaRPr sz="2133">
              <a:latin typeface="Assistant SemiBold"/>
              <a:ea typeface="Assistant SemiBold"/>
              <a:cs typeface="Assistant SemiBold"/>
              <a:sym typeface="Assistant SemiBold"/>
            </a:endParaRPr>
          </a:p>
        </p:txBody>
      </p:sp>
      <p:sp>
        <p:nvSpPr>
          <p:cNvPr id="110" name="Google Shape;110;p21"/>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a:t>
            </a:fld>
            <a:endParaRPr kern="0">
              <a:solidFill>
                <a:srgbClr val="000000"/>
              </a:solidFill>
            </a:endParaRPr>
          </a:p>
        </p:txBody>
      </p:sp>
      <p:sp>
        <p:nvSpPr>
          <p:cNvPr id="111" name="Google Shape;111;p21"/>
          <p:cNvSpPr txBox="1"/>
          <p:nvPr/>
        </p:nvSpPr>
        <p:spPr>
          <a:xfrm>
            <a:off x="6426767" y="1251967"/>
            <a:ext cx="5035600" cy="4776800"/>
          </a:xfrm>
          <a:prstGeom prst="rect">
            <a:avLst/>
          </a:prstGeom>
          <a:noFill/>
          <a:ln>
            <a:noFill/>
          </a:ln>
        </p:spPr>
        <p:txBody>
          <a:bodyPr spcFirstLastPara="1" wrap="square" lIns="121900" tIns="121900" rIns="121900" bIns="121900" anchor="t" anchorCtr="0">
            <a:noAutofit/>
          </a:bodyPr>
          <a:lstStyle/>
          <a:p>
            <a:pPr marL="609585" indent="-389457" defTabSz="1219170">
              <a:lnSpc>
                <a:spcPct val="90000"/>
              </a:lnSpc>
              <a:spcBef>
                <a:spcPts val="667"/>
              </a:spcBef>
              <a:buClr>
                <a:srgbClr val="000000"/>
              </a:buClr>
              <a:buSzPts val="1000"/>
              <a:buFont typeface="Assistant SemiBold"/>
              <a:buChar char="●"/>
            </a:pPr>
            <a:r>
              <a:rPr lang="en" sz="2133" kern="0">
                <a:solidFill>
                  <a:srgbClr val="000000"/>
                </a:solidFill>
                <a:latin typeface="Assistant SemiBold"/>
                <a:ea typeface="Assistant SemiBold"/>
                <a:cs typeface="Assistant SemiBold"/>
                <a:sym typeface="Assistant SemiBold"/>
              </a:rPr>
              <a:t>Domain 5:  Communications and Network Security</a:t>
            </a:r>
            <a:endParaRPr sz="2133" kern="0">
              <a:solidFill>
                <a:srgbClr val="000000"/>
              </a:solidFill>
              <a:latin typeface="Assistant SemiBold"/>
              <a:ea typeface="Assistant SemiBold"/>
              <a:cs typeface="Assistant SemiBold"/>
              <a:sym typeface="Assistant SemiBold"/>
            </a:endParaRPr>
          </a:p>
          <a:p>
            <a:pPr marL="609585" indent="-389457" defTabSz="1219170">
              <a:lnSpc>
                <a:spcPct val="90000"/>
              </a:lnSpc>
              <a:buClr>
                <a:srgbClr val="000000"/>
              </a:buClr>
              <a:buSzPts val="1000"/>
              <a:buFont typeface="Assistant SemiBold"/>
              <a:buChar char="●"/>
            </a:pPr>
            <a:r>
              <a:rPr lang="en" sz="2133" kern="0">
                <a:solidFill>
                  <a:srgbClr val="000000"/>
                </a:solidFill>
                <a:latin typeface="Assistant SemiBold"/>
                <a:ea typeface="Assistant SemiBold"/>
                <a:cs typeface="Assistant SemiBold"/>
                <a:sym typeface="Assistant SemiBold"/>
              </a:rPr>
              <a:t>Domain 6:  Security Assessment and Testing</a:t>
            </a:r>
            <a:endParaRPr sz="2133" kern="0">
              <a:solidFill>
                <a:srgbClr val="000000"/>
              </a:solidFill>
              <a:latin typeface="Assistant SemiBold"/>
              <a:ea typeface="Assistant SemiBold"/>
              <a:cs typeface="Assistant SemiBold"/>
              <a:sym typeface="Assistant SemiBold"/>
            </a:endParaRPr>
          </a:p>
          <a:p>
            <a:pPr marL="609585" indent="-389457" defTabSz="1219170">
              <a:lnSpc>
                <a:spcPct val="90000"/>
              </a:lnSpc>
              <a:buClr>
                <a:srgbClr val="000000"/>
              </a:buClr>
              <a:buSzPts val="1000"/>
              <a:buFont typeface="Assistant SemiBold"/>
              <a:buChar char="●"/>
            </a:pPr>
            <a:r>
              <a:rPr lang="en" sz="2133" kern="0">
                <a:solidFill>
                  <a:srgbClr val="000000"/>
                </a:solidFill>
                <a:latin typeface="Assistant SemiBold"/>
                <a:ea typeface="Assistant SemiBold"/>
                <a:cs typeface="Assistant SemiBold"/>
                <a:sym typeface="Assistant SemiBold"/>
              </a:rPr>
              <a:t>Domain 7:  Security Operations</a:t>
            </a:r>
            <a:endParaRPr sz="2133" kern="0">
              <a:solidFill>
                <a:srgbClr val="000000"/>
              </a:solidFill>
              <a:latin typeface="Assistant SemiBold"/>
              <a:ea typeface="Assistant SemiBold"/>
              <a:cs typeface="Assistant SemiBold"/>
              <a:sym typeface="Assistant SemiBold"/>
            </a:endParaRPr>
          </a:p>
          <a:p>
            <a:pPr marL="1219170" lvl="1" indent="-440256" defTabSz="1219170">
              <a:lnSpc>
                <a:spcPct val="90000"/>
              </a:lnSpc>
              <a:buClr>
                <a:srgbClr val="000000"/>
              </a:buClr>
              <a:buSzPts val="1600"/>
              <a:buFont typeface="Assistant SemiBold"/>
              <a:buChar char="○"/>
            </a:pPr>
            <a:r>
              <a:rPr lang="en" sz="2133" kern="0">
                <a:solidFill>
                  <a:srgbClr val="000000"/>
                </a:solidFill>
                <a:latin typeface="Assistant SemiBold"/>
                <a:ea typeface="Assistant SemiBold"/>
                <a:cs typeface="Assistant SemiBold"/>
                <a:sym typeface="Assistant SemiBold"/>
              </a:rPr>
              <a:t>Redundancy</a:t>
            </a:r>
            <a:endParaRPr sz="2133" kern="0">
              <a:solidFill>
                <a:srgbClr val="000000"/>
              </a:solidFill>
              <a:latin typeface="Assistant SemiBold"/>
              <a:ea typeface="Assistant SemiBold"/>
              <a:cs typeface="Assistant SemiBold"/>
              <a:sym typeface="Assistant SemiBold"/>
            </a:endParaRPr>
          </a:p>
          <a:p>
            <a:pPr marL="1219170" lvl="1" indent="-440256" defTabSz="1219170">
              <a:lnSpc>
                <a:spcPct val="90000"/>
              </a:lnSpc>
              <a:buClr>
                <a:srgbClr val="000000"/>
              </a:buClr>
              <a:buSzPts val="1600"/>
              <a:buFont typeface="Assistant SemiBold"/>
              <a:buChar char="○"/>
            </a:pPr>
            <a:r>
              <a:rPr lang="en" sz="2133" kern="0">
                <a:solidFill>
                  <a:srgbClr val="000000"/>
                </a:solidFill>
                <a:latin typeface="Assistant SemiBold"/>
                <a:ea typeface="Assistant SemiBold"/>
                <a:cs typeface="Assistant SemiBold"/>
                <a:sym typeface="Assistant SemiBold"/>
              </a:rPr>
              <a:t>Continuity of the Enterprise</a:t>
            </a:r>
            <a:endParaRPr sz="2133" kern="0">
              <a:solidFill>
                <a:srgbClr val="000000"/>
              </a:solidFill>
              <a:latin typeface="Assistant SemiBold"/>
              <a:ea typeface="Assistant SemiBold"/>
              <a:cs typeface="Assistant SemiBold"/>
              <a:sym typeface="Assistant SemiBold"/>
            </a:endParaRPr>
          </a:p>
          <a:p>
            <a:pPr marL="609585" indent="-389457" defTabSz="1219170">
              <a:lnSpc>
                <a:spcPct val="90000"/>
              </a:lnSpc>
              <a:buClr>
                <a:srgbClr val="000000"/>
              </a:buClr>
              <a:buSzPts val="1000"/>
              <a:buFont typeface="Assistant SemiBold"/>
              <a:buChar char="●"/>
            </a:pPr>
            <a:r>
              <a:rPr lang="en" sz="2133" kern="0">
                <a:solidFill>
                  <a:srgbClr val="000000"/>
                </a:solidFill>
                <a:latin typeface="Assistant SemiBold"/>
                <a:ea typeface="Assistant SemiBold"/>
                <a:cs typeface="Assistant SemiBold"/>
                <a:sym typeface="Assistant SemiBold"/>
              </a:rPr>
              <a:t>Domain 8:  Software Development Security</a:t>
            </a:r>
            <a:endParaRPr sz="2133" kern="0">
              <a:solidFill>
                <a:srgbClr val="000000"/>
              </a:solidFill>
              <a:latin typeface="Assistant SemiBold"/>
              <a:ea typeface="Assistant SemiBold"/>
              <a:cs typeface="Assistant SemiBold"/>
              <a:sym typeface="Assistant SemiBold"/>
            </a:endParaRPr>
          </a:p>
          <a:p>
            <a:pPr marL="372524" indent="-135463" defTabSz="1219170">
              <a:lnSpc>
                <a:spcPct val="90000"/>
              </a:lnSpc>
              <a:spcBef>
                <a:spcPts val="667"/>
              </a:spcBef>
              <a:buClr>
                <a:srgbClr val="000000"/>
              </a:buClr>
              <a:buSzPts val="2000"/>
            </a:pPr>
            <a:endParaRPr sz="2133" kern="0">
              <a:solidFill>
                <a:srgbClr val="000000"/>
              </a:solidFill>
              <a:latin typeface="Assistant SemiBold"/>
              <a:ea typeface="Assistant SemiBold"/>
              <a:cs typeface="Assistant SemiBold"/>
              <a:sym typeface="Assistant SemiBold"/>
            </a:endParaRPr>
          </a:p>
          <a:p>
            <a:pPr defTabSz="1219170">
              <a:buClr>
                <a:srgbClr val="000000"/>
              </a:buClr>
            </a:pPr>
            <a:endParaRPr sz="2133" kern="0">
              <a:solidFill>
                <a:srgbClr val="000000"/>
              </a:solidFill>
              <a:latin typeface="Assistant SemiBold"/>
              <a:ea typeface="Assistant SemiBold"/>
              <a:cs typeface="Assistant SemiBold"/>
              <a:sym typeface="Assistant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8"/>
          <p:cNvSpPr txBox="1">
            <a:spLocks noGrp="1"/>
          </p:cNvSpPr>
          <p:nvPr>
            <p:ph type="title" idx="4294967295"/>
          </p:nvPr>
        </p:nvSpPr>
        <p:spPr>
          <a:xfrm>
            <a:off x="2780364" y="340629"/>
            <a:ext cx="8228000" cy="773600"/>
          </a:xfrm>
          <a:prstGeom prst="rect">
            <a:avLst/>
          </a:prstGeom>
          <a:noFill/>
          <a:ln>
            <a:noFill/>
          </a:ln>
        </p:spPr>
        <p:txBody>
          <a:bodyPr spcFirstLastPara="1" wrap="square" lIns="83133" tIns="32033" rIns="83133" bIns="41567" anchor="ctr" anchorCtr="0">
            <a:noAutofit/>
          </a:bodyPr>
          <a:lstStyle/>
          <a:p>
            <a:pPr algn="r">
              <a:lnSpc>
                <a:spcPct val="90000"/>
              </a:lnSpc>
              <a:buSzPts val="3000"/>
            </a:pPr>
            <a:r>
              <a:rPr lang="en" sz="4000">
                <a:latin typeface="Assistant"/>
                <a:ea typeface="Assistant"/>
                <a:cs typeface="Assistant"/>
                <a:sym typeface="Assistant"/>
              </a:rPr>
              <a:t>Auditors</a:t>
            </a:r>
            <a:endParaRPr sz="1600"/>
          </a:p>
        </p:txBody>
      </p:sp>
      <p:sp>
        <p:nvSpPr>
          <p:cNvPr id="417" name="Google Shape;417;p58"/>
          <p:cNvSpPr txBox="1">
            <a:spLocks noGrp="1"/>
          </p:cNvSpPr>
          <p:nvPr>
            <p:ph type="body" idx="4294967295"/>
          </p:nvPr>
        </p:nvSpPr>
        <p:spPr>
          <a:xfrm>
            <a:off x="690443" y="1458895"/>
            <a:ext cx="6020400" cy="4101200"/>
          </a:xfrm>
          <a:prstGeom prst="rect">
            <a:avLst/>
          </a:prstGeom>
          <a:noFill/>
          <a:ln>
            <a:noFill/>
          </a:ln>
        </p:spPr>
        <p:txBody>
          <a:bodyPr spcFirstLastPara="1" wrap="square" lIns="100767" tIns="50367" rIns="100767" bIns="50367" anchor="t" anchorCtr="0">
            <a:noAutofit/>
          </a:bodyPr>
          <a:lstStyle/>
          <a:p>
            <a:pPr marL="355591" indent="-262460">
              <a:lnSpc>
                <a:spcPct val="90000"/>
              </a:lnSpc>
              <a:buClr>
                <a:schemeClr val="dk1"/>
              </a:buClr>
              <a:buSzPts val="900"/>
              <a:buFont typeface="Assistant"/>
              <a:buChar char="●"/>
            </a:pPr>
            <a:r>
              <a:rPr lang="en" sz="2667">
                <a:solidFill>
                  <a:schemeClr val="dk1"/>
                </a:solidFill>
                <a:latin typeface="Assistant"/>
                <a:ea typeface="Assistant"/>
                <a:cs typeface="Assistant"/>
                <a:sym typeface="Assistant"/>
              </a:rPr>
              <a:t>Objective Evaluation of controls and policies to ensure that they are being implemented and are effective.  </a:t>
            </a:r>
            <a:endParaRPr sz="1600"/>
          </a:p>
          <a:p>
            <a:pPr marL="355591" indent="-262460">
              <a:lnSpc>
                <a:spcPct val="90000"/>
              </a:lnSpc>
              <a:spcBef>
                <a:spcPts val="933"/>
              </a:spcBef>
              <a:buClr>
                <a:schemeClr val="dk1"/>
              </a:buClr>
              <a:buSzPts val="900"/>
              <a:buFont typeface="Assistant"/>
              <a:buChar char="●"/>
            </a:pPr>
            <a:r>
              <a:rPr lang="en" sz="2667">
                <a:solidFill>
                  <a:schemeClr val="dk1"/>
                </a:solidFill>
                <a:latin typeface="Assistant"/>
                <a:ea typeface="Assistant"/>
                <a:cs typeface="Assistant"/>
                <a:sym typeface="Assistant"/>
              </a:rPr>
              <a:t>If internal auditing is in place, auditors should not report to the head of a business unit, but rather to the Chief Operating Officer or some other entity without direct stake in result</a:t>
            </a:r>
            <a:endParaRPr sz="1600"/>
          </a:p>
          <a:p>
            <a:pPr marL="355591" indent="-262460">
              <a:lnSpc>
                <a:spcPct val="90000"/>
              </a:lnSpc>
              <a:spcBef>
                <a:spcPts val="933"/>
              </a:spcBef>
              <a:spcAft>
                <a:spcPts val="2133"/>
              </a:spcAft>
              <a:buClr>
                <a:schemeClr val="dk1"/>
              </a:buClr>
              <a:buSzPts val="900"/>
              <a:buFont typeface="Assistant"/>
              <a:buChar char="●"/>
            </a:pPr>
            <a:r>
              <a:rPr lang="en" sz="2667">
                <a:solidFill>
                  <a:schemeClr val="dk1"/>
                </a:solidFill>
                <a:latin typeface="Assistant"/>
                <a:ea typeface="Assistant"/>
                <a:cs typeface="Assistant"/>
                <a:sym typeface="Assistant"/>
              </a:rPr>
              <a:t>Auditors document and do not modify</a:t>
            </a:r>
            <a:endParaRPr sz="1600"/>
          </a:p>
        </p:txBody>
      </p:sp>
      <p:sp>
        <p:nvSpPr>
          <p:cNvPr id="418" name="Google Shape;418;p5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50</a:t>
            </a:fld>
            <a:endParaRPr kern="0">
              <a:solidFill>
                <a:srgbClr val="000000"/>
              </a:solidFill>
            </a:endParaRPr>
          </a:p>
        </p:txBody>
      </p:sp>
      <p:pic>
        <p:nvPicPr>
          <p:cNvPr id="419" name="Google Shape;419;p58"/>
          <p:cNvPicPr preferRelativeResize="0"/>
          <p:nvPr/>
        </p:nvPicPr>
        <p:blipFill rotWithShape="1">
          <a:blip r:embed="rId3">
            <a:alphaModFix/>
          </a:blip>
          <a:srcRect/>
          <a:stretch/>
        </p:blipFill>
        <p:spPr>
          <a:xfrm>
            <a:off x="7529065" y="2759531"/>
            <a:ext cx="3379700" cy="257756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9"/>
          <p:cNvSpPr txBox="1"/>
          <p:nvPr/>
        </p:nvSpPr>
        <p:spPr>
          <a:xfrm>
            <a:off x="831273" y="1444455"/>
            <a:ext cx="5620000" cy="4152400"/>
          </a:xfrm>
          <a:prstGeom prst="rect">
            <a:avLst/>
          </a:prstGeom>
          <a:noFill/>
          <a:ln>
            <a:noFill/>
          </a:ln>
        </p:spPr>
        <p:txBody>
          <a:bodyPr spcFirstLastPara="1" wrap="square" lIns="0" tIns="77933" rIns="0" bIns="0" anchor="t" anchorCtr="0">
            <a:noAutofit/>
          </a:bodyPr>
          <a:lstStyle/>
          <a:p>
            <a:pPr marL="423323" indent="-389457" defTabSz="1219170">
              <a:buClr>
                <a:srgbClr val="000000"/>
              </a:buClr>
              <a:buSzPts val="1800"/>
              <a:buFont typeface="Assistant"/>
              <a:buChar char="●"/>
            </a:pPr>
            <a:r>
              <a:rPr lang="en" sz="2400" kern="0">
                <a:solidFill>
                  <a:srgbClr val="000000"/>
                </a:solidFill>
                <a:latin typeface="Assistant"/>
                <a:ea typeface="Assistant"/>
                <a:cs typeface="Assistant"/>
                <a:sym typeface="Assistant"/>
              </a:rPr>
              <a:t>Must understand the risk management process</a:t>
            </a:r>
            <a:endParaRPr sz="2400" kern="0">
              <a:solidFill>
                <a:srgbClr val="000000"/>
              </a:solidFill>
              <a:latin typeface="Assistant"/>
              <a:ea typeface="Assistant"/>
              <a:cs typeface="Assistant"/>
              <a:sym typeface="Assistant"/>
            </a:endParaRPr>
          </a:p>
          <a:p>
            <a:pPr marL="423323" indent="-389457" defTabSz="1219170">
              <a:spcBef>
                <a:spcPts val="533"/>
              </a:spcBef>
              <a:buClr>
                <a:srgbClr val="000000"/>
              </a:buClr>
              <a:buSzPts val="1800"/>
              <a:buFont typeface="Assistant"/>
              <a:buChar char="●"/>
            </a:pPr>
            <a:r>
              <a:rPr lang="en" sz="2400" kern="0">
                <a:solidFill>
                  <a:srgbClr val="000000"/>
                </a:solidFill>
                <a:latin typeface="Assistant"/>
                <a:ea typeface="Assistant"/>
                <a:cs typeface="Assistant"/>
                <a:sym typeface="Assistant"/>
              </a:rPr>
              <a:t>Develop appropriate training materials</a:t>
            </a:r>
            <a:endParaRPr sz="2400" kern="0">
              <a:solidFill>
                <a:srgbClr val="000000"/>
              </a:solidFill>
              <a:latin typeface="Assistant"/>
              <a:ea typeface="Assistant"/>
              <a:cs typeface="Assistant"/>
              <a:sym typeface="Assistant"/>
            </a:endParaRPr>
          </a:p>
          <a:p>
            <a:pPr marL="423323" indent="-389457" defTabSz="1219170">
              <a:spcBef>
                <a:spcPts val="533"/>
              </a:spcBef>
              <a:buClr>
                <a:srgbClr val="000000"/>
              </a:buClr>
              <a:buSzPts val="1800"/>
              <a:buFont typeface="Assistant"/>
              <a:buChar char="●"/>
            </a:pPr>
            <a:r>
              <a:rPr lang="en" sz="2400" kern="0">
                <a:solidFill>
                  <a:srgbClr val="000000"/>
                </a:solidFill>
                <a:latin typeface="Assistant"/>
                <a:ea typeface="Assistant"/>
                <a:cs typeface="Assistant"/>
                <a:sym typeface="Assistant"/>
              </a:rPr>
              <a:t>Conduct security trainings and awareness programs catered to roles within the organization</a:t>
            </a:r>
            <a:endParaRPr sz="2400" kern="0">
              <a:solidFill>
                <a:srgbClr val="000000"/>
              </a:solidFill>
              <a:latin typeface="Assistant"/>
              <a:ea typeface="Assistant"/>
              <a:cs typeface="Assistant"/>
              <a:sym typeface="Assistant"/>
            </a:endParaRPr>
          </a:p>
          <a:p>
            <a:pPr marL="423323" indent="-406390" defTabSz="1219170">
              <a:lnSpc>
                <a:spcPct val="101400"/>
              </a:lnSpc>
              <a:spcBef>
                <a:spcPts val="400"/>
              </a:spcBef>
              <a:buClr>
                <a:srgbClr val="000000"/>
              </a:buClr>
              <a:buSzPts val="1800"/>
              <a:buFont typeface="Assistant"/>
              <a:buChar char="●"/>
            </a:pPr>
            <a:r>
              <a:rPr lang="en" sz="2400" kern="0">
                <a:solidFill>
                  <a:srgbClr val="000000"/>
                </a:solidFill>
                <a:latin typeface="Assistant"/>
                <a:ea typeface="Assistant"/>
                <a:cs typeface="Assistant"/>
                <a:sym typeface="Assistant"/>
              </a:rPr>
              <a:t>Incorporate risk assessment into training programs to educate the end users</a:t>
            </a:r>
            <a:endParaRPr sz="2400" kern="0">
              <a:solidFill>
                <a:srgbClr val="000000"/>
              </a:solidFill>
              <a:latin typeface="Assistant"/>
              <a:ea typeface="Assistant"/>
              <a:cs typeface="Assistant"/>
              <a:sym typeface="Assistant"/>
            </a:endParaRPr>
          </a:p>
          <a:p>
            <a:pPr marL="423323" indent="-406390" defTabSz="1219170">
              <a:lnSpc>
                <a:spcPct val="101400"/>
              </a:lnSpc>
              <a:spcBef>
                <a:spcPts val="400"/>
              </a:spcBef>
              <a:buClr>
                <a:srgbClr val="000000"/>
              </a:buClr>
              <a:buSzPts val="1800"/>
              <a:buFont typeface="Assistant"/>
              <a:buChar char="●"/>
            </a:pPr>
            <a:r>
              <a:rPr lang="en" sz="2400" kern="0">
                <a:solidFill>
                  <a:srgbClr val="000000"/>
                </a:solidFill>
                <a:latin typeface="Assistant"/>
                <a:ea typeface="Assistant"/>
                <a:cs typeface="Assistant"/>
                <a:sym typeface="Assistant"/>
              </a:rPr>
              <a:t>Encourage users to report violations </a:t>
            </a:r>
            <a:endParaRPr sz="2400" kern="0">
              <a:solidFill>
                <a:srgbClr val="000000"/>
              </a:solidFill>
              <a:latin typeface="Assistant"/>
              <a:ea typeface="Assistant"/>
              <a:cs typeface="Assistant"/>
              <a:sym typeface="Assistant"/>
            </a:endParaRPr>
          </a:p>
        </p:txBody>
      </p:sp>
      <p:sp>
        <p:nvSpPr>
          <p:cNvPr id="426" name="Google Shape;426;p59"/>
          <p:cNvSpPr txBox="1"/>
          <p:nvPr/>
        </p:nvSpPr>
        <p:spPr>
          <a:xfrm>
            <a:off x="1385455" y="874059"/>
            <a:ext cx="9178000" cy="570400"/>
          </a:xfrm>
          <a:prstGeom prst="rect">
            <a:avLst/>
          </a:prstGeom>
          <a:noFill/>
          <a:ln>
            <a:noFill/>
          </a:ln>
        </p:spPr>
        <p:txBody>
          <a:bodyPr spcFirstLastPara="1" wrap="square" lIns="100767" tIns="50367" rIns="100767" bIns="50367" anchor="t" anchorCtr="0">
            <a:noAutofit/>
          </a:bodyPr>
          <a:lstStyle/>
          <a:p>
            <a:pPr algn="r" defTabSz="1219170">
              <a:buClr>
                <a:srgbClr val="000000"/>
              </a:buClr>
            </a:pPr>
            <a:r>
              <a:rPr lang="en" sz="4000" kern="0">
                <a:solidFill>
                  <a:srgbClr val="000000"/>
                </a:solidFill>
                <a:latin typeface="Assistant"/>
                <a:ea typeface="Assistant"/>
                <a:cs typeface="Assistant"/>
                <a:sym typeface="Assistant"/>
              </a:rPr>
              <a:t>Security Trainers</a:t>
            </a:r>
            <a:endParaRPr sz="1600" kern="0">
              <a:solidFill>
                <a:srgbClr val="000000"/>
              </a:solidFill>
              <a:latin typeface="Assistant"/>
              <a:ea typeface="Assistant"/>
              <a:cs typeface="Assistant"/>
              <a:sym typeface="Assistant"/>
            </a:endParaRPr>
          </a:p>
        </p:txBody>
      </p:sp>
      <p:pic>
        <p:nvPicPr>
          <p:cNvPr id="427" name="Google Shape;427;p59"/>
          <p:cNvPicPr preferRelativeResize="0"/>
          <p:nvPr/>
        </p:nvPicPr>
        <p:blipFill rotWithShape="1">
          <a:blip r:embed="rId3">
            <a:alphaModFix/>
          </a:blip>
          <a:srcRect/>
          <a:stretch/>
        </p:blipFill>
        <p:spPr>
          <a:xfrm>
            <a:off x="6782263" y="1992469"/>
            <a:ext cx="4571535" cy="3056400"/>
          </a:xfrm>
          <a:prstGeom prst="rect">
            <a:avLst/>
          </a:prstGeom>
          <a:noFill/>
          <a:ln>
            <a:noFill/>
          </a:ln>
        </p:spPr>
      </p:pic>
      <p:sp>
        <p:nvSpPr>
          <p:cNvPr id="428" name="Google Shape;428;p5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51</a:t>
            </a:fld>
            <a:endParaRPr kern="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2"/>
        <p:cNvGrpSpPr/>
        <p:nvPr/>
      </p:nvGrpSpPr>
      <p:grpSpPr>
        <a:xfrm>
          <a:off x="0" y="0"/>
          <a:ext cx="0" cy="0"/>
          <a:chOff x="0" y="0"/>
          <a:chExt cx="0" cy="0"/>
        </a:xfrm>
      </p:grpSpPr>
      <p:sp>
        <p:nvSpPr>
          <p:cNvPr id="433" name="Google Shape;433;p60"/>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Information Security Risk Management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1"/>
          <p:cNvSpPr txBox="1">
            <a:spLocks noGrp="1"/>
          </p:cNvSpPr>
          <p:nvPr>
            <p:ph type="title"/>
          </p:nvPr>
        </p:nvSpPr>
        <p:spPr>
          <a:xfrm>
            <a:off x="838200" y="365125"/>
            <a:ext cx="10515600" cy="1325600"/>
          </a:xfrm>
          <a:prstGeom prst="rect">
            <a:avLst/>
          </a:prstGeom>
        </p:spPr>
        <p:txBody>
          <a:bodyPr spcFirstLastPara="1" wrap="square" lIns="100767" tIns="50367" rIns="100767" bIns="50367" anchor="ctr" anchorCtr="0">
            <a:noAutofit/>
          </a:bodyPr>
          <a:lstStyle/>
          <a:p>
            <a:r>
              <a:rPr lang="en"/>
              <a:t>Information Security Risk Management</a:t>
            </a:r>
            <a:endParaRPr/>
          </a:p>
        </p:txBody>
      </p:sp>
      <p:sp>
        <p:nvSpPr>
          <p:cNvPr id="439" name="Google Shape;439;p61"/>
          <p:cNvSpPr txBox="1"/>
          <p:nvPr/>
        </p:nvSpPr>
        <p:spPr>
          <a:xfrm>
            <a:off x="838200" y="1571600"/>
            <a:ext cx="10239200" cy="4000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3200" b="1" kern="0">
                <a:solidFill>
                  <a:srgbClr val="222222"/>
                </a:solidFill>
                <a:highlight>
                  <a:srgbClr val="FFFFFF"/>
                </a:highlight>
                <a:latin typeface="Roboto"/>
                <a:ea typeface="Roboto"/>
                <a:cs typeface="Roboto"/>
                <a:sym typeface="Roboto"/>
              </a:rPr>
              <a:t>I</a:t>
            </a:r>
            <a:r>
              <a:rPr lang="en" sz="3200" kern="0">
                <a:solidFill>
                  <a:srgbClr val="222222"/>
                </a:solidFill>
                <a:highlight>
                  <a:srgbClr val="FFFFFF"/>
                </a:highlight>
                <a:latin typeface="Roboto"/>
                <a:ea typeface="Roboto"/>
                <a:cs typeface="Roboto"/>
                <a:sym typeface="Roboto"/>
              </a:rPr>
              <a:t>nformation security risk management, or ISRM, is the process of managing risks associated with the use of information technology. It involves identifying, assessing, and treating risks to the confidentiality, integrity, and availability of an organization's assets.</a:t>
            </a:r>
            <a:endParaRPr sz="3200" kern="0">
              <a:solidFill>
                <a:srgbClr val="000000"/>
              </a:solidFill>
              <a:latin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a:spLocks noGrp="1"/>
          </p:cNvSpPr>
          <p:nvPr>
            <p:ph type="title"/>
          </p:nvPr>
        </p:nvSpPr>
        <p:spPr>
          <a:xfrm>
            <a:off x="1158007" y="228307"/>
            <a:ext cx="9876000" cy="108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Risk Definitions</a:t>
            </a:r>
            <a:endParaRPr sz="1600">
              <a:latin typeface="Assistant"/>
              <a:ea typeface="Assistant"/>
              <a:cs typeface="Assistant"/>
              <a:sym typeface="Assistant"/>
            </a:endParaRPr>
          </a:p>
        </p:txBody>
      </p:sp>
      <p:sp>
        <p:nvSpPr>
          <p:cNvPr id="446" name="Google Shape;446;p62"/>
          <p:cNvSpPr txBox="1">
            <a:spLocks noGrp="1"/>
          </p:cNvSpPr>
          <p:nvPr>
            <p:ph type="body" idx="4294967295"/>
          </p:nvPr>
        </p:nvSpPr>
        <p:spPr>
          <a:xfrm>
            <a:off x="1308000" y="1115167"/>
            <a:ext cx="9726000" cy="4924400"/>
          </a:xfrm>
          <a:prstGeom prst="rect">
            <a:avLst/>
          </a:prstGeom>
          <a:noFill/>
          <a:ln>
            <a:noFill/>
          </a:ln>
        </p:spPr>
        <p:txBody>
          <a:bodyPr spcFirstLastPara="1" wrap="square" lIns="100767" tIns="50367" rIns="100767" bIns="50367" anchor="t" anchorCtr="0">
            <a:noAutofit/>
          </a:bodyPr>
          <a:lstStyle/>
          <a:p>
            <a:pPr marL="372524" indent="-169329">
              <a:lnSpc>
                <a:spcPct val="90000"/>
              </a:lnSpc>
              <a:buClr>
                <a:schemeClr val="dk1"/>
              </a:buClr>
              <a:buSzPts val="1200"/>
              <a:buFont typeface="Assistant"/>
              <a:buChar char="●"/>
            </a:pPr>
            <a:r>
              <a:rPr lang="en" sz="2000">
                <a:solidFill>
                  <a:schemeClr val="dk1"/>
                </a:solidFill>
                <a:latin typeface="Assistant"/>
                <a:ea typeface="Assistant"/>
                <a:cs typeface="Assistant"/>
                <a:sym typeface="Assistant"/>
              </a:rPr>
              <a:t>Asset:  Anything of Value to the company</a:t>
            </a:r>
            <a:endParaRPr sz="2000"/>
          </a:p>
          <a:p>
            <a:pPr marL="372524" indent="-169329">
              <a:lnSpc>
                <a:spcPct val="90000"/>
              </a:lnSpc>
              <a:spcBef>
                <a:spcPts val="667"/>
              </a:spcBef>
              <a:buClr>
                <a:schemeClr val="dk1"/>
              </a:buClr>
              <a:buSzPts val="1200"/>
              <a:buFont typeface="Assistant"/>
              <a:buChar char="●"/>
            </a:pPr>
            <a:r>
              <a:rPr lang="en" sz="2000">
                <a:solidFill>
                  <a:schemeClr val="dk1"/>
                </a:solidFill>
                <a:latin typeface="Assistant"/>
                <a:ea typeface="Assistant"/>
                <a:cs typeface="Assistant"/>
                <a:sym typeface="Assistant"/>
              </a:rPr>
              <a:t>Vulnerability:  A weakness;  the absence of a safeguard</a:t>
            </a:r>
            <a:endParaRPr sz="2000"/>
          </a:p>
          <a:p>
            <a:pPr marL="372524" indent="-169329">
              <a:lnSpc>
                <a:spcPct val="90000"/>
              </a:lnSpc>
              <a:spcBef>
                <a:spcPts val="667"/>
              </a:spcBef>
              <a:buClr>
                <a:schemeClr val="dk1"/>
              </a:buClr>
              <a:buSzPts val="1200"/>
              <a:buFont typeface="Assistant"/>
              <a:buChar char="●"/>
            </a:pPr>
            <a:r>
              <a:rPr lang="en" sz="2000">
                <a:solidFill>
                  <a:schemeClr val="dk1"/>
                </a:solidFill>
                <a:latin typeface="Assistant"/>
                <a:ea typeface="Assistant"/>
                <a:cs typeface="Assistant"/>
                <a:sym typeface="Assistant"/>
              </a:rPr>
              <a:t>Threat:  Something that could pose loss to all or part of an asset</a:t>
            </a:r>
            <a:endParaRPr sz="2000"/>
          </a:p>
          <a:p>
            <a:pPr marL="372524" indent="-169329">
              <a:lnSpc>
                <a:spcPct val="90000"/>
              </a:lnSpc>
              <a:spcBef>
                <a:spcPts val="667"/>
              </a:spcBef>
              <a:buClr>
                <a:schemeClr val="dk1"/>
              </a:buClr>
              <a:buSzPts val="1200"/>
              <a:buFont typeface="Assistant"/>
              <a:buChar char="●"/>
            </a:pPr>
            <a:r>
              <a:rPr lang="en" sz="2000">
                <a:solidFill>
                  <a:schemeClr val="dk1"/>
                </a:solidFill>
                <a:latin typeface="Assistant"/>
                <a:ea typeface="Assistant"/>
                <a:cs typeface="Assistant"/>
                <a:sym typeface="Assistant"/>
              </a:rPr>
              <a:t>Threat Agent: What carries out the attack</a:t>
            </a:r>
            <a:endParaRPr sz="2000"/>
          </a:p>
          <a:p>
            <a:pPr marL="372524" indent="-169329">
              <a:lnSpc>
                <a:spcPct val="90000"/>
              </a:lnSpc>
              <a:spcBef>
                <a:spcPts val="667"/>
              </a:spcBef>
              <a:buClr>
                <a:schemeClr val="dk1"/>
              </a:buClr>
              <a:buSzPts val="1200"/>
              <a:buFont typeface="Assistant"/>
              <a:buChar char="●"/>
            </a:pPr>
            <a:r>
              <a:rPr lang="en" sz="2000">
                <a:solidFill>
                  <a:schemeClr val="dk1"/>
                </a:solidFill>
                <a:latin typeface="Assistant"/>
                <a:ea typeface="Assistant"/>
                <a:cs typeface="Assistant"/>
                <a:sym typeface="Assistant"/>
              </a:rPr>
              <a:t>Exploit:  An instance of compromise</a:t>
            </a:r>
            <a:endParaRPr sz="2000"/>
          </a:p>
          <a:p>
            <a:pPr marL="372524" indent="-169329">
              <a:lnSpc>
                <a:spcPct val="90000"/>
              </a:lnSpc>
              <a:spcBef>
                <a:spcPts val="667"/>
              </a:spcBef>
              <a:buClr>
                <a:schemeClr val="dk1"/>
              </a:buClr>
              <a:buSzPts val="1200"/>
              <a:buFont typeface="Assistant"/>
              <a:buChar char="●"/>
            </a:pPr>
            <a:r>
              <a:rPr lang="en" sz="2000">
                <a:solidFill>
                  <a:schemeClr val="dk1"/>
                </a:solidFill>
                <a:latin typeface="Assistant"/>
                <a:ea typeface="Assistant"/>
                <a:cs typeface="Assistant"/>
                <a:sym typeface="Assistant"/>
              </a:rPr>
              <a:t>Risk:  The probability of a threat materializing</a:t>
            </a:r>
            <a:endParaRPr sz="2000"/>
          </a:p>
          <a:p>
            <a:pPr marL="372524" indent="-169329">
              <a:lnSpc>
                <a:spcPct val="90000"/>
              </a:lnSpc>
              <a:spcBef>
                <a:spcPts val="667"/>
              </a:spcBef>
              <a:buClr>
                <a:schemeClr val="dk1"/>
              </a:buClr>
              <a:buSzPts val="1200"/>
              <a:buFont typeface="Assistant"/>
              <a:buChar char="●"/>
            </a:pPr>
            <a:r>
              <a:rPr lang="en" sz="2000">
                <a:solidFill>
                  <a:schemeClr val="dk1"/>
                </a:solidFill>
                <a:latin typeface="Assistant"/>
                <a:ea typeface="Assistant"/>
                <a:cs typeface="Assistant"/>
                <a:sym typeface="Assistant"/>
              </a:rPr>
              <a:t>Controls:  Physical, Administrative, and Technical Protections</a:t>
            </a:r>
            <a:endParaRPr sz="2000"/>
          </a:p>
          <a:p>
            <a:pPr marL="728115" lvl="1" indent="-270927">
              <a:lnSpc>
                <a:spcPct val="90000"/>
              </a:lnSpc>
              <a:spcBef>
                <a:spcPts val="400"/>
              </a:spcBef>
              <a:buClr>
                <a:schemeClr val="dk1"/>
              </a:buClr>
              <a:buSzPts val="1200"/>
              <a:buFont typeface="Assistant"/>
              <a:buChar char="○"/>
            </a:pPr>
            <a:r>
              <a:rPr lang="en" sz="2000">
                <a:solidFill>
                  <a:schemeClr val="dk1"/>
                </a:solidFill>
                <a:latin typeface="Assistant"/>
                <a:ea typeface="Assistant"/>
                <a:cs typeface="Assistant"/>
                <a:sym typeface="Assistant"/>
              </a:rPr>
              <a:t>Safeguards</a:t>
            </a:r>
            <a:endParaRPr sz="2000"/>
          </a:p>
          <a:p>
            <a:pPr marL="728115" lvl="1" indent="-270927">
              <a:lnSpc>
                <a:spcPct val="90000"/>
              </a:lnSpc>
              <a:spcBef>
                <a:spcPts val="400"/>
              </a:spcBef>
              <a:buClr>
                <a:schemeClr val="dk1"/>
              </a:buClr>
              <a:buSzPts val="1200"/>
              <a:buFont typeface="Assistant"/>
              <a:buChar char="○"/>
            </a:pPr>
            <a:r>
              <a:rPr lang="en" sz="2000">
                <a:solidFill>
                  <a:schemeClr val="dk1"/>
                </a:solidFill>
                <a:latin typeface="Assistant"/>
                <a:ea typeface="Assistant"/>
                <a:cs typeface="Assistant"/>
                <a:sym typeface="Assistant"/>
              </a:rPr>
              <a:t>Countermeasure</a:t>
            </a:r>
            <a:endParaRPr sz="2000"/>
          </a:p>
          <a:p>
            <a:pPr marL="558786" indent="-524920">
              <a:lnSpc>
                <a:spcPct val="90000"/>
              </a:lnSpc>
              <a:spcBef>
                <a:spcPts val="933"/>
              </a:spcBef>
              <a:buClr>
                <a:schemeClr val="dk1"/>
              </a:buClr>
              <a:buSzPts val="1200"/>
              <a:buFont typeface="Assistant"/>
              <a:buChar char="●"/>
            </a:pPr>
            <a:r>
              <a:rPr lang="en" sz="2000">
                <a:solidFill>
                  <a:schemeClr val="dk1"/>
                </a:solidFill>
                <a:latin typeface="Assistant"/>
                <a:ea typeface="Assistant"/>
                <a:cs typeface="Assistant"/>
                <a:sym typeface="Assistant"/>
              </a:rPr>
              <a:t>Total Risk:  The risk that exists before any control is implemented</a:t>
            </a:r>
            <a:endParaRPr sz="2000"/>
          </a:p>
          <a:p>
            <a:pPr marL="558786" indent="-524920">
              <a:lnSpc>
                <a:spcPct val="90000"/>
              </a:lnSpc>
              <a:spcBef>
                <a:spcPts val="933"/>
              </a:spcBef>
              <a:buClr>
                <a:schemeClr val="dk1"/>
              </a:buClr>
              <a:buSzPts val="1200"/>
              <a:buFont typeface="Assistant"/>
              <a:buChar char="●"/>
            </a:pPr>
            <a:r>
              <a:rPr lang="en" sz="2000">
                <a:solidFill>
                  <a:schemeClr val="dk1"/>
                </a:solidFill>
                <a:latin typeface="Assistant"/>
                <a:ea typeface="Assistant"/>
                <a:cs typeface="Assistant"/>
                <a:sym typeface="Assistant"/>
              </a:rPr>
              <a:t>Residual Risk:  Leftover risk after applying a control</a:t>
            </a:r>
            <a:endParaRPr sz="2000"/>
          </a:p>
          <a:p>
            <a:pPr marL="558786" indent="-524920">
              <a:lnSpc>
                <a:spcPct val="90000"/>
              </a:lnSpc>
              <a:spcBef>
                <a:spcPts val="933"/>
              </a:spcBef>
              <a:buClr>
                <a:schemeClr val="dk1"/>
              </a:buClr>
              <a:buSzPts val="1200"/>
              <a:buFont typeface="Assistant"/>
              <a:buChar char="●"/>
            </a:pPr>
            <a:r>
              <a:rPr lang="en" sz="2000">
                <a:solidFill>
                  <a:schemeClr val="dk1"/>
                </a:solidFill>
                <a:latin typeface="Assistant"/>
                <a:ea typeface="Assistant"/>
                <a:cs typeface="Assistant"/>
                <a:sym typeface="Assistant"/>
              </a:rPr>
              <a:t>Secondary Risk:  When one risk response triggers another risk event</a:t>
            </a:r>
            <a:endParaRPr sz="2000"/>
          </a:p>
          <a:p>
            <a:pPr marL="728115" lvl="1" indent="-270927">
              <a:lnSpc>
                <a:spcPct val="90000"/>
              </a:lnSpc>
              <a:spcBef>
                <a:spcPts val="400"/>
              </a:spcBef>
              <a:buClr>
                <a:schemeClr val="dk1"/>
              </a:buClr>
              <a:buSzPts val="1200"/>
              <a:buFont typeface="Assistant"/>
              <a:buChar char="○"/>
            </a:pPr>
            <a:r>
              <a:rPr lang="en" sz="2000">
                <a:solidFill>
                  <a:schemeClr val="dk1"/>
                </a:solidFill>
                <a:latin typeface="Assistant"/>
                <a:ea typeface="Assistant"/>
                <a:cs typeface="Assistant"/>
                <a:sym typeface="Assistant"/>
              </a:rPr>
              <a:t>Incident:  A risk event that has transpired</a:t>
            </a:r>
            <a:endParaRPr sz="2000"/>
          </a:p>
          <a:p>
            <a:pPr marL="203195" indent="-67732">
              <a:lnSpc>
                <a:spcPct val="90000"/>
              </a:lnSpc>
              <a:spcBef>
                <a:spcPts val="933"/>
              </a:spcBef>
              <a:spcAft>
                <a:spcPts val="2133"/>
              </a:spcAft>
              <a:buClr>
                <a:schemeClr val="dk1"/>
              </a:buClr>
              <a:buSzPts val="1700"/>
              <a:buNone/>
            </a:pPr>
            <a:endParaRPr sz="2000">
              <a:solidFill>
                <a:schemeClr val="dk1"/>
              </a:solidFill>
              <a:latin typeface="Assistant"/>
              <a:ea typeface="Assistant"/>
              <a:cs typeface="Assistant"/>
              <a:sym typeface="Assistant"/>
            </a:endParaRPr>
          </a:p>
        </p:txBody>
      </p:sp>
      <p:sp>
        <p:nvSpPr>
          <p:cNvPr id="447" name="Google Shape;447;p6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54</a:t>
            </a:fld>
            <a:endParaRPr kern="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3"/>
          <p:cNvSpPr txBox="1">
            <a:spLocks noGrp="1"/>
          </p:cNvSpPr>
          <p:nvPr>
            <p:ph type="title"/>
          </p:nvPr>
        </p:nvSpPr>
        <p:spPr>
          <a:xfrm>
            <a:off x="838193" y="272776"/>
            <a:ext cx="10515600" cy="1325600"/>
          </a:xfrm>
          <a:prstGeom prst="rect">
            <a:avLst/>
          </a:prstGeom>
          <a:noFill/>
          <a:ln>
            <a:noFill/>
          </a:ln>
        </p:spPr>
        <p:txBody>
          <a:bodyPr spcFirstLastPara="1" wrap="square" lIns="83133" tIns="32033" rIns="83133" bIns="41567" anchor="ctr" anchorCtr="0">
            <a:noAutofit/>
          </a:bodyPr>
          <a:lstStyle/>
          <a:p>
            <a:r>
              <a:rPr lang="en">
                <a:latin typeface="Assistant"/>
                <a:ea typeface="Assistant"/>
                <a:cs typeface="Assistant"/>
                <a:sym typeface="Assistant"/>
              </a:rPr>
              <a:t>Risk Management Steps</a:t>
            </a:r>
            <a:endParaRPr sz="1600">
              <a:latin typeface="Assistant"/>
              <a:ea typeface="Assistant"/>
              <a:cs typeface="Assistant"/>
              <a:sym typeface="Assistant"/>
            </a:endParaRPr>
          </a:p>
        </p:txBody>
      </p:sp>
      <p:sp>
        <p:nvSpPr>
          <p:cNvPr id="455" name="Google Shape;455;p6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55</a:t>
            </a:fld>
            <a:endParaRPr kern="0">
              <a:solidFill>
                <a:srgbClr val="000000"/>
              </a:solidFill>
            </a:endParaRPr>
          </a:p>
        </p:txBody>
      </p:sp>
      <p:sp>
        <p:nvSpPr>
          <p:cNvPr id="456" name="Google Shape;456;p63"/>
          <p:cNvSpPr txBox="1">
            <a:spLocks noGrp="1"/>
          </p:cNvSpPr>
          <p:nvPr>
            <p:ph type="body" idx="4294967295"/>
          </p:nvPr>
        </p:nvSpPr>
        <p:spPr>
          <a:xfrm>
            <a:off x="625800" y="1518433"/>
            <a:ext cx="4868800" cy="4838000"/>
          </a:xfrm>
          <a:prstGeom prst="rect">
            <a:avLst/>
          </a:prstGeom>
          <a:noFill/>
          <a:ln>
            <a:noFill/>
          </a:ln>
        </p:spPr>
        <p:txBody>
          <a:bodyPr spcFirstLastPara="1" wrap="square" lIns="83133" tIns="16000" rIns="83133" bIns="41567" anchor="t" anchorCtr="0">
            <a:noAutofit/>
          </a:bodyPr>
          <a:lstStyle/>
          <a:p>
            <a:pPr marL="609585" indent="-474121">
              <a:lnSpc>
                <a:spcPct val="90000"/>
              </a:lnSpc>
              <a:buClr>
                <a:schemeClr val="dk1"/>
              </a:buClr>
              <a:buSzPts val="2000"/>
              <a:buFont typeface="Assistant"/>
              <a:buChar char="●"/>
            </a:pPr>
            <a:r>
              <a:rPr lang="en" sz="2667">
                <a:solidFill>
                  <a:schemeClr val="dk1"/>
                </a:solidFill>
                <a:latin typeface="Assistant"/>
                <a:ea typeface="Assistant"/>
                <a:cs typeface="Assistant"/>
                <a:sym typeface="Assistant"/>
              </a:rPr>
              <a:t>Risk Identification</a:t>
            </a:r>
            <a:endParaRPr sz="2667"/>
          </a:p>
          <a:p>
            <a:pPr marL="1219170" lvl="1" indent="-406390">
              <a:lnSpc>
                <a:spcPct val="90000"/>
              </a:lnSpc>
              <a:spcBef>
                <a:spcPts val="0"/>
              </a:spcBef>
              <a:buClr>
                <a:schemeClr val="dk1"/>
              </a:buClr>
              <a:buSzPts val="1200"/>
              <a:buFont typeface="Assistant"/>
              <a:buChar char="○"/>
            </a:pPr>
            <a:r>
              <a:rPr lang="en" sz="2267">
                <a:solidFill>
                  <a:schemeClr val="dk1"/>
                </a:solidFill>
                <a:latin typeface="Assistant"/>
                <a:ea typeface="Assistant"/>
                <a:cs typeface="Assistant"/>
                <a:sym typeface="Assistant"/>
              </a:rPr>
              <a:t>Identify and determine the value for assets</a:t>
            </a:r>
            <a:endParaRPr sz="2267"/>
          </a:p>
          <a:p>
            <a:pPr marL="1219170" lvl="1" indent="-406390">
              <a:lnSpc>
                <a:spcPct val="90000"/>
              </a:lnSpc>
              <a:spcBef>
                <a:spcPts val="0"/>
              </a:spcBef>
              <a:buClr>
                <a:schemeClr val="dk1"/>
              </a:buClr>
              <a:buSzPts val="1200"/>
              <a:buFont typeface="Assistant"/>
              <a:buChar char="○"/>
            </a:pPr>
            <a:r>
              <a:rPr lang="en" sz="2267">
                <a:solidFill>
                  <a:schemeClr val="dk1"/>
                </a:solidFill>
                <a:latin typeface="Assistant"/>
                <a:ea typeface="Assistant"/>
                <a:cs typeface="Assistant"/>
                <a:sym typeface="Assistant"/>
              </a:rPr>
              <a:t>Identify Threats and Vulnerabilities</a:t>
            </a:r>
            <a:endParaRPr sz="2267"/>
          </a:p>
          <a:p>
            <a:pPr marL="0" indent="0">
              <a:lnSpc>
                <a:spcPct val="90000"/>
              </a:lnSpc>
              <a:spcBef>
                <a:spcPts val="933"/>
              </a:spcBef>
              <a:buNone/>
            </a:pPr>
            <a:endParaRPr sz="2267">
              <a:solidFill>
                <a:schemeClr val="dk1"/>
              </a:solidFill>
              <a:latin typeface="Assistant"/>
              <a:ea typeface="Assistant"/>
              <a:cs typeface="Assistant"/>
              <a:sym typeface="Assistant"/>
            </a:endParaRPr>
          </a:p>
          <a:p>
            <a:pPr marL="609585" indent="-474121">
              <a:lnSpc>
                <a:spcPct val="90000"/>
              </a:lnSpc>
              <a:spcBef>
                <a:spcPts val="933"/>
              </a:spcBef>
              <a:buClr>
                <a:schemeClr val="dk1"/>
              </a:buClr>
              <a:buSzPts val="2000"/>
              <a:buFont typeface="Assistant"/>
              <a:buChar char="●"/>
            </a:pPr>
            <a:r>
              <a:rPr lang="en" sz="2667">
                <a:solidFill>
                  <a:schemeClr val="dk1"/>
                </a:solidFill>
                <a:latin typeface="Assistant"/>
                <a:ea typeface="Assistant"/>
                <a:cs typeface="Assistant"/>
                <a:sym typeface="Assistant"/>
              </a:rPr>
              <a:t>Risk Assessment (Value)</a:t>
            </a:r>
            <a:endParaRPr sz="2667"/>
          </a:p>
          <a:p>
            <a:pPr marL="1219170" lvl="1" indent="-406390">
              <a:lnSpc>
                <a:spcPct val="90000"/>
              </a:lnSpc>
              <a:spcBef>
                <a:spcPts val="0"/>
              </a:spcBef>
              <a:buClr>
                <a:schemeClr val="dk1"/>
              </a:buClr>
              <a:buSzPts val="1200"/>
              <a:buFont typeface="Assistant"/>
              <a:buChar char="○"/>
            </a:pPr>
            <a:r>
              <a:rPr lang="en" sz="2267">
                <a:solidFill>
                  <a:schemeClr val="dk1"/>
                </a:solidFill>
                <a:latin typeface="Assistant"/>
                <a:ea typeface="Assistant"/>
                <a:cs typeface="Assistant"/>
                <a:sym typeface="Assistant"/>
              </a:rPr>
              <a:t>Qualitative vs. Quantitative </a:t>
            </a:r>
            <a:endParaRPr sz="2267"/>
          </a:p>
          <a:p>
            <a:pPr marL="0" indent="0">
              <a:lnSpc>
                <a:spcPct val="90000"/>
              </a:lnSpc>
              <a:spcBef>
                <a:spcPts val="933"/>
              </a:spcBef>
              <a:buNone/>
            </a:pPr>
            <a:endParaRPr sz="2267"/>
          </a:p>
          <a:p>
            <a:pPr marL="1066773" lvl="2" indent="-101597">
              <a:lnSpc>
                <a:spcPct val="90000"/>
              </a:lnSpc>
              <a:spcBef>
                <a:spcPts val="400"/>
              </a:spcBef>
              <a:buClr>
                <a:schemeClr val="dk1"/>
              </a:buClr>
              <a:buSzPts val="1500"/>
              <a:buNone/>
            </a:pPr>
            <a:endParaRPr sz="2267">
              <a:solidFill>
                <a:schemeClr val="dk1"/>
              </a:solidFill>
              <a:latin typeface="Calibri"/>
              <a:ea typeface="Calibri"/>
              <a:cs typeface="Calibri"/>
              <a:sym typeface="Calibri"/>
            </a:endParaRPr>
          </a:p>
          <a:p>
            <a:pPr marL="1066773" lvl="2" indent="-101597">
              <a:lnSpc>
                <a:spcPct val="90000"/>
              </a:lnSpc>
              <a:spcBef>
                <a:spcPts val="400"/>
              </a:spcBef>
              <a:spcAft>
                <a:spcPts val="2133"/>
              </a:spcAft>
              <a:buClr>
                <a:schemeClr val="dk1"/>
              </a:buClr>
              <a:buSzPts val="1500"/>
              <a:buNone/>
            </a:pPr>
            <a:endParaRPr sz="2267">
              <a:solidFill>
                <a:schemeClr val="dk1"/>
              </a:solidFill>
              <a:latin typeface="Calibri"/>
              <a:ea typeface="Calibri"/>
              <a:cs typeface="Calibri"/>
              <a:sym typeface="Calibri"/>
            </a:endParaRPr>
          </a:p>
        </p:txBody>
      </p:sp>
      <p:sp>
        <p:nvSpPr>
          <p:cNvPr id="457" name="Google Shape;457;p63"/>
          <p:cNvSpPr txBox="1"/>
          <p:nvPr/>
        </p:nvSpPr>
        <p:spPr>
          <a:xfrm>
            <a:off x="6009433" y="1391067"/>
            <a:ext cx="5052000" cy="4838000"/>
          </a:xfrm>
          <a:prstGeom prst="rect">
            <a:avLst/>
          </a:prstGeom>
          <a:noFill/>
          <a:ln>
            <a:noFill/>
          </a:ln>
        </p:spPr>
        <p:txBody>
          <a:bodyPr spcFirstLastPara="1" wrap="square" lIns="121900" tIns="121900" rIns="121900" bIns="121900" anchor="t" anchorCtr="0">
            <a:noAutofit/>
          </a:bodyPr>
          <a:lstStyle/>
          <a:p>
            <a:pPr marL="474121" indent="-296326" defTabSz="1219170">
              <a:lnSpc>
                <a:spcPct val="90000"/>
              </a:lnSpc>
              <a:spcBef>
                <a:spcPts val="933"/>
              </a:spcBef>
              <a:buClr>
                <a:srgbClr val="000000"/>
              </a:buClr>
              <a:buSzPts val="1500"/>
              <a:buFont typeface="Assistant"/>
              <a:buChar char="●"/>
            </a:pPr>
            <a:r>
              <a:rPr lang="en" sz="2667" kern="0">
                <a:solidFill>
                  <a:srgbClr val="000000"/>
                </a:solidFill>
                <a:latin typeface="Assistant"/>
                <a:ea typeface="Assistant"/>
                <a:cs typeface="Assistant"/>
                <a:sym typeface="Assistant"/>
              </a:rPr>
              <a:t>Risk Mitigation/Response</a:t>
            </a:r>
            <a:endParaRPr sz="26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Reduce </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Accept </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Transfer</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Avoid</a:t>
            </a:r>
            <a:endParaRPr sz="2267" kern="0">
              <a:solidFill>
                <a:srgbClr val="161B25"/>
              </a:solidFill>
              <a:latin typeface="Assistant SemiBold"/>
              <a:ea typeface="Assistant SemiBold"/>
              <a:cs typeface="Assistant SemiBold"/>
              <a:sym typeface="Assistant SemiBold"/>
            </a:endParaRPr>
          </a:p>
          <a:p>
            <a:pPr marL="761981" lvl="1" indent="-262460" defTabSz="1219170">
              <a:lnSpc>
                <a:spcPct val="90000"/>
              </a:lnSpc>
              <a:spcBef>
                <a:spcPts val="400"/>
              </a:spcBef>
              <a:buClr>
                <a:srgbClr val="000000"/>
              </a:buClr>
              <a:buSzPts val="1700"/>
              <a:buFont typeface="Assistant"/>
              <a:buChar char="○"/>
            </a:pPr>
            <a:r>
              <a:rPr lang="en" sz="2267" kern="0">
                <a:solidFill>
                  <a:srgbClr val="000000"/>
                </a:solidFill>
                <a:latin typeface="Assistant"/>
                <a:ea typeface="Assistant"/>
                <a:cs typeface="Assistant"/>
                <a:sym typeface="Assistant"/>
              </a:rPr>
              <a:t>Reject</a:t>
            </a:r>
            <a:endParaRPr sz="2267" kern="0">
              <a:solidFill>
                <a:srgbClr val="161B25"/>
              </a:solidFill>
              <a:latin typeface="Assistant SemiBold"/>
              <a:ea typeface="Assistant SemiBold"/>
              <a:cs typeface="Assistant SemiBold"/>
              <a:sym typeface="Assistant SemiBold"/>
            </a:endParaRPr>
          </a:p>
          <a:p>
            <a:pPr marL="778914" defTabSz="1219170">
              <a:lnSpc>
                <a:spcPct val="90000"/>
              </a:lnSpc>
              <a:spcBef>
                <a:spcPts val="400"/>
              </a:spcBef>
              <a:buClr>
                <a:srgbClr val="000000"/>
              </a:buClr>
            </a:pPr>
            <a:endParaRPr sz="2267" kern="0">
              <a:solidFill>
                <a:srgbClr val="161B25"/>
              </a:solidFill>
              <a:latin typeface="Assistant SemiBold"/>
              <a:ea typeface="Assistant SemiBold"/>
              <a:cs typeface="Assistant SemiBold"/>
              <a:sym typeface="Assistant SemiBold"/>
            </a:endParaRPr>
          </a:p>
          <a:p>
            <a:pPr marL="609585" indent="-431789" defTabSz="1219170">
              <a:lnSpc>
                <a:spcPct val="90000"/>
              </a:lnSpc>
              <a:spcBef>
                <a:spcPts val="933"/>
              </a:spcBef>
              <a:buClr>
                <a:srgbClr val="000000"/>
              </a:buClr>
              <a:buSzPts val="1500"/>
              <a:buFont typeface="Assistant"/>
              <a:buChar char="●"/>
            </a:pPr>
            <a:r>
              <a:rPr lang="en" sz="2267" kern="0">
                <a:solidFill>
                  <a:srgbClr val="000000"/>
                </a:solidFill>
                <a:latin typeface="Assistant"/>
                <a:ea typeface="Assistant"/>
                <a:cs typeface="Assistant"/>
                <a:sym typeface="Assistant"/>
              </a:rPr>
              <a:t>Ongoing Controls Evaluation</a:t>
            </a:r>
            <a:endParaRPr sz="1600" kern="0">
              <a:solidFill>
                <a:srgbClr val="161B25"/>
              </a:solidFill>
              <a:latin typeface="Assistant SemiBold"/>
              <a:ea typeface="Assistant SemiBold"/>
              <a:cs typeface="Assistant SemiBold"/>
              <a:sym typeface="Assistant SemiBold"/>
            </a:endParaRPr>
          </a:p>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61"/>
        <p:cNvGrpSpPr/>
        <p:nvPr/>
      </p:nvGrpSpPr>
      <p:grpSpPr>
        <a:xfrm>
          <a:off x="0" y="0"/>
          <a:ext cx="0" cy="0"/>
          <a:chOff x="0" y="0"/>
          <a:chExt cx="0" cy="0"/>
        </a:xfrm>
      </p:grpSpPr>
      <p:sp>
        <p:nvSpPr>
          <p:cNvPr id="462" name="Google Shape;462;p64"/>
          <p:cNvSpPr txBox="1">
            <a:spLocks noGrp="1"/>
          </p:cNvSpPr>
          <p:nvPr>
            <p:ph type="title"/>
          </p:nvPr>
        </p:nvSpPr>
        <p:spPr>
          <a:xfrm>
            <a:off x="1850800" y="388633"/>
            <a:ext cx="8490400" cy="2926800"/>
          </a:xfrm>
          <a:prstGeom prst="rect">
            <a:avLst/>
          </a:prstGeom>
        </p:spPr>
        <p:txBody>
          <a:bodyPr spcFirstLastPara="1" wrap="square" lIns="121900" tIns="121900" rIns="121900" bIns="121900" anchor="ctr" anchorCtr="0">
            <a:noAutofit/>
          </a:bodyPr>
          <a:lstStyle/>
          <a:p>
            <a:r>
              <a:rPr lang="en"/>
              <a:t>Risk Management Life Cycle:</a:t>
            </a:r>
            <a:endParaRPr/>
          </a:p>
          <a:p>
            <a:r>
              <a:rPr lang="en"/>
              <a:t>Risk Identification</a:t>
            </a:r>
            <a:endParaRPr/>
          </a:p>
        </p:txBody>
      </p:sp>
      <p:sp>
        <p:nvSpPr>
          <p:cNvPr id="463" name="Google Shape;463;p64"/>
          <p:cNvSpPr/>
          <p:nvPr/>
        </p:nvSpPr>
        <p:spPr>
          <a:xfrm>
            <a:off x="3486600" y="3086167"/>
            <a:ext cx="5218800" cy="3032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defTabSz="1219170">
              <a:buClr>
                <a:srgbClr val="000000"/>
              </a:buClr>
            </a:pPr>
            <a:endParaRPr sz="1200" kern="0">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5"/>
          <p:cNvSpPr txBox="1">
            <a:spLocks noGrp="1"/>
          </p:cNvSpPr>
          <p:nvPr>
            <p:ph type="title"/>
          </p:nvPr>
        </p:nvSpPr>
        <p:spPr>
          <a:xfrm>
            <a:off x="415600" y="375767"/>
            <a:ext cx="11360800" cy="763600"/>
          </a:xfrm>
          <a:prstGeom prst="rect">
            <a:avLst/>
          </a:prstGeom>
          <a:noFill/>
          <a:ln>
            <a:noFill/>
          </a:ln>
        </p:spPr>
        <p:txBody>
          <a:bodyPr spcFirstLastPara="1" wrap="square" lIns="121900" tIns="121900" rIns="121900" bIns="121900" anchor="t" anchorCtr="0">
            <a:noAutofit/>
          </a:bodyPr>
          <a:lstStyle/>
          <a:p>
            <a:pPr>
              <a:buSzPts val="2100"/>
            </a:pPr>
            <a:r>
              <a:rPr lang="en"/>
              <a:t>Risk Identification</a:t>
            </a:r>
            <a:endParaRPr sz="3733" b="0"/>
          </a:p>
        </p:txBody>
      </p:sp>
      <p:sp>
        <p:nvSpPr>
          <p:cNvPr id="469" name="Google Shape;469;p65"/>
          <p:cNvSpPr/>
          <p:nvPr/>
        </p:nvSpPr>
        <p:spPr>
          <a:xfrm>
            <a:off x="2310833" y="1139367"/>
            <a:ext cx="7401200" cy="4326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defTabSz="1219170">
              <a:buClr>
                <a:srgbClr val="000000"/>
              </a:buClr>
            </a:pPr>
            <a:endParaRPr sz="1200" kern="0">
              <a:solidFill>
                <a:srgbClr val="000000"/>
              </a:solidFill>
              <a:latin typeface="Arial"/>
              <a:ea typeface="Arial"/>
              <a:cs typeface="Arial"/>
              <a:sym typeface="Arial"/>
            </a:endParaRPr>
          </a:p>
        </p:txBody>
      </p:sp>
      <p:sp>
        <p:nvSpPr>
          <p:cNvPr id="470" name="Google Shape;470;p65"/>
          <p:cNvSpPr txBox="1"/>
          <p:nvPr/>
        </p:nvSpPr>
        <p:spPr>
          <a:xfrm>
            <a:off x="6716551" y="4841413"/>
            <a:ext cx="1752144" cy="276999"/>
          </a:xfrm>
          <a:prstGeom prst="rect">
            <a:avLst/>
          </a:prstGeom>
          <a:solidFill>
            <a:srgbClr val="E6E6E6"/>
          </a:solidFill>
          <a:ln w="12700" cap="flat" cmpd="sng">
            <a:solidFill>
              <a:schemeClr val="dk1"/>
            </a:solidFill>
            <a:prstDash val="solid"/>
            <a:round/>
            <a:headEnd type="none" w="sm" len="sm"/>
            <a:tailEnd type="none" w="sm" len="sm"/>
          </a:ln>
        </p:spPr>
        <p:txBody>
          <a:bodyPr spcFirstLastPara="1" wrap="square" lIns="91433" tIns="45700" rIns="91433" bIns="45700" anchor="t" anchorCtr="0">
            <a:noAutofit/>
          </a:bodyPr>
          <a:lstStyle/>
          <a:p>
            <a:pPr defTabSz="1219170">
              <a:buClr>
                <a:srgbClr val="000000"/>
              </a:buClr>
            </a:pPr>
            <a:r>
              <a:rPr lang="en" sz="1200" kern="0">
                <a:solidFill>
                  <a:srgbClr val="000000"/>
                </a:solidFill>
                <a:latin typeface="Times New Roman"/>
                <a:ea typeface="Times New Roman"/>
                <a:cs typeface="Times New Roman"/>
                <a:sym typeface="Times New Roman"/>
              </a:rPr>
              <a:t>Risk Assessment Process</a:t>
            </a:r>
            <a:endParaRPr sz="1467" kern="0">
              <a:solidFill>
                <a:srgbClr val="000000"/>
              </a:solidFill>
              <a:latin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6"/>
          <p:cNvSpPr txBox="1">
            <a:spLocks noGrp="1"/>
          </p:cNvSpPr>
          <p:nvPr>
            <p:ph type="title"/>
          </p:nvPr>
        </p:nvSpPr>
        <p:spPr>
          <a:xfrm>
            <a:off x="415600" y="375767"/>
            <a:ext cx="11360800" cy="763600"/>
          </a:xfrm>
          <a:prstGeom prst="rect">
            <a:avLst/>
          </a:prstGeom>
          <a:noFill/>
          <a:ln>
            <a:noFill/>
          </a:ln>
        </p:spPr>
        <p:txBody>
          <a:bodyPr spcFirstLastPara="1" wrap="square" lIns="121900" tIns="121900" rIns="121900" bIns="121900" anchor="t" anchorCtr="0">
            <a:noAutofit/>
          </a:bodyPr>
          <a:lstStyle/>
          <a:p>
            <a:pPr>
              <a:buSzPts val="2100"/>
            </a:pPr>
            <a:r>
              <a:rPr lang="en" sz="3733"/>
              <a:t>Methods to Identify Risk</a:t>
            </a:r>
            <a:endParaRPr sz="3733" b="0"/>
          </a:p>
        </p:txBody>
      </p:sp>
      <p:sp>
        <p:nvSpPr>
          <p:cNvPr id="476" name="Google Shape;476;p66"/>
          <p:cNvSpPr txBox="1">
            <a:spLocks noGrp="1"/>
          </p:cNvSpPr>
          <p:nvPr>
            <p:ph type="body" idx="1"/>
          </p:nvPr>
        </p:nvSpPr>
        <p:spPr>
          <a:xfrm>
            <a:off x="415600" y="1265232"/>
            <a:ext cx="8252000" cy="4953600"/>
          </a:xfrm>
          <a:prstGeom prst="rect">
            <a:avLst/>
          </a:prstGeom>
          <a:noFill/>
          <a:ln>
            <a:noFill/>
          </a:ln>
        </p:spPr>
        <p:txBody>
          <a:bodyPr spcFirstLastPara="1" wrap="square" lIns="121900" tIns="121900" rIns="121900" bIns="121900" anchor="t" anchorCtr="0">
            <a:noAutofit/>
          </a:bodyPr>
          <a:lstStyle/>
          <a:p>
            <a:pPr marL="389457" marR="1845687" indent="-397923">
              <a:buClr>
                <a:schemeClr val="dk1"/>
              </a:buClr>
              <a:buSzPts val="1100"/>
            </a:pPr>
            <a:r>
              <a:rPr lang="en">
                <a:solidFill>
                  <a:schemeClr val="dk1"/>
                </a:solidFill>
              </a:rPr>
              <a:t>Sources of risk documentation</a:t>
            </a:r>
            <a:endParaRPr>
              <a:solidFill>
                <a:schemeClr val="dk1"/>
              </a:solidFill>
            </a:endParaRPr>
          </a:p>
          <a:p>
            <a:pPr marL="389457" marR="2760064" indent="-397923">
              <a:buSzPts val="1100"/>
            </a:pPr>
            <a:r>
              <a:rPr lang="en">
                <a:solidFill>
                  <a:schemeClr val="dk1"/>
                </a:solidFill>
              </a:rPr>
              <a:t>Audit reports Incident reports </a:t>
            </a:r>
            <a:endParaRPr>
              <a:solidFill>
                <a:schemeClr val="dk1"/>
              </a:solidFill>
            </a:endParaRPr>
          </a:p>
          <a:p>
            <a:pPr marL="389457" marR="2760064" indent="-397923">
              <a:buSzPts val="1100"/>
            </a:pPr>
            <a:r>
              <a:rPr lang="en">
                <a:solidFill>
                  <a:schemeClr val="dk1"/>
                </a:solidFill>
              </a:rPr>
              <a:t>Interviews with SMEs Public media</a:t>
            </a:r>
            <a:endParaRPr>
              <a:solidFill>
                <a:schemeClr val="dk1"/>
              </a:solidFill>
            </a:endParaRPr>
          </a:p>
          <a:p>
            <a:pPr marL="389457" indent="-397923">
              <a:buSzPts val="1100"/>
            </a:pPr>
            <a:r>
              <a:rPr lang="en">
                <a:solidFill>
                  <a:schemeClr val="dk1"/>
                </a:solidFill>
              </a:rPr>
              <a:t>Annual reports</a:t>
            </a:r>
            <a:endParaRPr>
              <a:solidFill>
                <a:schemeClr val="dk1"/>
              </a:solidFill>
            </a:endParaRPr>
          </a:p>
          <a:p>
            <a:pPr marL="389457" indent="-397923">
              <a:buSzPts val="1100"/>
            </a:pPr>
            <a:r>
              <a:rPr lang="en">
                <a:solidFill>
                  <a:schemeClr val="dk1"/>
                </a:solidFill>
              </a:rPr>
              <a:t>Press releases</a:t>
            </a:r>
            <a:endParaRPr>
              <a:solidFill>
                <a:schemeClr val="dk1"/>
              </a:solidFill>
            </a:endParaRPr>
          </a:p>
          <a:p>
            <a:pPr marL="389457" indent="-397923">
              <a:buSzPts val="1100"/>
            </a:pPr>
            <a:r>
              <a:rPr lang="en">
                <a:solidFill>
                  <a:schemeClr val="dk1"/>
                </a:solidFill>
              </a:rPr>
              <a:t>Vulnerability assessments and penetration tests  </a:t>
            </a:r>
            <a:endParaRPr>
              <a:solidFill>
                <a:schemeClr val="dk1"/>
              </a:solidFill>
            </a:endParaRPr>
          </a:p>
          <a:p>
            <a:pPr marL="389457" indent="-397923">
              <a:buSzPts val="1100"/>
            </a:pPr>
            <a:r>
              <a:rPr lang="en">
                <a:solidFill>
                  <a:schemeClr val="dk1"/>
                </a:solidFill>
              </a:rPr>
              <a:t>Business continuity and disaster recovery plans  </a:t>
            </a:r>
            <a:endParaRPr>
              <a:solidFill>
                <a:schemeClr val="dk1"/>
              </a:solidFill>
            </a:endParaRPr>
          </a:p>
          <a:p>
            <a:pPr marL="389457" indent="-397923">
              <a:buSzPts val="1100"/>
            </a:pPr>
            <a:r>
              <a:rPr lang="en">
                <a:solidFill>
                  <a:schemeClr val="dk1"/>
                </a:solidFill>
              </a:rPr>
              <a:t>Interviews and workshops</a:t>
            </a:r>
            <a:endParaRPr>
              <a:solidFill>
                <a:schemeClr val="dk1"/>
              </a:solidFill>
            </a:endParaRPr>
          </a:p>
          <a:p>
            <a:pPr marL="389457" indent="-397923">
              <a:buSzPts val="1100"/>
            </a:pPr>
            <a:r>
              <a:rPr lang="en">
                <a:solidFill>
                  <a:schemeClr val="dk1"/>
                </a:solidFill>
              </a:rPr>
              <a:t>Threat intelligence services</a:t>
            </a:r>
            <a:endParaRPr/>
          </a:p>
          <a:p>
            <a:pPr marL="999042" marR="16933" lvl="1" indent="-287859">
              <a:spcBef>
                <a:spcPts val="133"/>
              </a:spcBef>
              <a:buSzPts val="800"/>
              <a:buNone/>
            </a:pPr>
            <a:endParaRPr/>
          </a:p>
          <a:p>
            <a:pPr marL="0" indent="0">
              <a:spcBef>
                <a:spcPts val="133"/>
              </a:spcBef>
              <a:buSzPts val="800"/>
              <a:buNone/>
            </a:pPr>
            <a:endParaRPr/>
          </a:p>
          <a:p>
            <a:pPr marL="237061" lvl="1" indent="0">
              <a:spcBef>
                <a:spcPts val="133"/>
              </a:spcBef>
              <a:buSzPts val="800"/>
              <a:buNone/>
            </a:pPr>
            <a:endParaRPr/>
          </a:p>
          <a:p>
            <a:pPr marL="16933" indent="67732">
              <a:spcBef>
                <a:spcPts val="133"/>
              </a:spcBef>
              <a:buSzPts val="800"/>
              <a:buNone/>
            </a:pPr>
            <a:endParaRPr/>
          </a:p>
          <a:p>
            <a:pPr marL="626518" lvl="1" indent="-304792">
              <a:spcBef>
                <a:spcPts val="133"/>
              </a:spcBef>
              <a:buSzPts val="8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7"/>
          <p:cNvSpPr txBox="1">
            <a:spLocks noGrp="1"/>
          </p:cNvSpPr>
          <p:nvPr>
            <p:ph type="title"/>
          </p:nvPr>
        </p:nvSpPr>
        <p:spPr>
          <a:xfrm>
            <a:off x="415600" y="375767"/>
            <a:ext cx="11360800" cy="763600"/>
          </a:xfrm>
          <a:prstGeom prst="rect">
            <a:avLst/>
          </a:prstGeom>
          <a:noFill/>
          <a:ln>
            <a:noFill/>
          </a:ln>
        </p:spPr>
        <p:txBody>
          <a:bodyPr spcFirstLastPara="1" wrap="square" lIns="121900" tIns="121900" rIns="121900" bIns="121900" anchor="t" anchorCtr="0">
            <a:noAutofit/>
          </a:bodyPr>
          <a:lstStyle/>
          <a:p>
            <a:pPr>
              <a:buSzPts val="2100"/>
            </a:pPr>
            <a:r>
              <a:rPr lang="en" sz="3733"/>
              <a:t>Alignment with Business Goals and Objectives</a:t>
            </a:r>
            <a:endParaRPr sz="3733" b="0"/>
          </a:p>
        </p:txBody>
      </p:sp>
      <p:sp>
        <p:nvSpPr>
          <p:cNvPr id="482" name="Google Shape;482;p67"/>
          <p:cNvSpPr txBox="1">
            <a:spLocks noGrp="1"/>
          </p:cNvSpPr>
          <p:nvPr>
            <p:ph type="body" idx="1"/>
          </p:nvPr>
        </p:nvSpPr>
        <p:spPr>
          <a:xfrm>
            <a:off x="415600" y="1265232"/>
            <a:ext cx="11455173" cy="4953600"/>
          </a:xfrm>
          <a:prstGeom prst="rect">
            <a:avLst/>
          </a:prstGeom>
          <a:noFill/>
          <a:ln>
            <a:noFill/>
          </a:ln>
        </p:spPr>
        <p:txBody>
          <a:bodyPr spcFirstLastPara="1" wrap="square" lIns="121900" tIns="121900" rIns="121900" bIns="121900" anchor="t" anchorCtr="0">
            <a:noAutofit/>
          </a:bodyPr>
          <a:lstStyle/>
          <a:p>
            <a:pPr indent="-431789">
              <a:buClr>
                <a:schemeClr val="dk1"/>
              </a:buClr>
              <a:buSzPts val="1100"/>
            </a:pPr>
            <a:r>
              <a:rPr lang="en">
                <a:solidFill>
                  <a:schemeClr val="dk1"/>
                </a:solidFill>
              </a:rPr>
              <a:t>The first and most important step for a CISM is to understand the business.  Review organizational vision and strategy </a:t>
            </a:r>
            <a:r>
              <a:rPr lang="en" b="1">
                <a:solidFill>
                  <a:schemeClr val="dk1"/>
                </a:solidFill>
              </a:rPr>
              <a:t>FIRST</a:t>
            </a:r>
            <a:endParaRPr sz="1467"/>
          </a:p>
          <a:p>
            <a:pPr indent="-431789">
              <a:buClr>
                <a:schemeClr val="dk1"/>
              </a:buClr>
              <a:buSzPts val="1100"/>
            </a:pPr>
            <a:r>
              <a:rPr lang="en">
                <a:solidFill>
                  <a:schemeClr val="dk1"/>
                </a:solidFill>
              </a:rPr>
              <a:t>Look beyond IT—Risk is measured by the impact the risk has on the business, not on a particular system</a:t>
            </a:r>
            <a:endParaRPr>
              <a:solidFill>
                <a:schemeClr val="dk1"/>
              </a:solidFill>
            </a:endParaRPr>
          </a:p>
          <a:p>
            <a:pPr indent="-431789">
              <a:buClr>
                <a:schemeClr val="dk1"/>
              </a:buClr>
              <a:buSzPts val="1100"/>
            </a:pPr>
            <a:r>
              <a:rPr lang="en">
                <a:solidFill>
                  <a:schemeClr val="dk1"/>
                </a:solidFill>
              </a:rPr>
              <a:t>In order for risk to be integrated into the enterprise, senior management must be supportive and involved.  </a:t>
            </a:r>
            <a:endParaRPr sz="1467"/>
          </a:p>
          <a:p>
            <a:pPr lvl="1" indent="-431789">
              <a:spcBef>
                <a:spcPts val="0"/>
              </a:spcBef>
              <a:buClr>
                <a:schemeClr val="dk1"/>
              </a:buClr>
              <a:buSzPts val="1100"/>
              <a:buFont typeface="Assistant SemiBold"/>
              <a:buChar char="●"/>
            </a:pPr>
            <a:r>
              <a:rPr lang="en">
                <a:solidFill>
                  <a:schemeClr val="dk1"/>
                </a:solidFill>
              </a:rPr>
              <a:t>If management funds and supports the risk management processes we will have what we need to be successful</a:t>
            </a:r>
            <a:endParaRPr sz="1467"/>
          </a:p>
          <a:p>
            <a:pPr lvl="1" indent="-431789">
              <a:spcBef>
                <a:spcPts val="0"/>
              </a:spcBef>
              <a:buClr>
                <a:schemeClr val="dk1"/>
              </a:buClr>
              <a:buSzPts val="1100"/>
              <a:buFont typeface="Assistant SemiBold"/>
              <a:buChar char="●"/>
            </a:pPr>
            <a:r>
              <a:rPr lang="en">
                <a:solidFill>
                  <a:schemeClr val="dk1"/>
                </a:solidFill>
              </a:rPr>
              <a:t>Good metrics mean that we have attainable objectives which will help us accomplish our goals</a:t>
            </a:r>
            <a:endParaRPr sz="1467"/>
          </a:p>
          <a:p>
            <a:pPr lvl="1" indent="-431789">
              <a:spcBef>
                <a:spcPts val="0"/>
              </a:spcBef>
              <a:buClr>
                <a:schemeClr val="dk1"/>
              </a:buClr>
              <a:buSzPts val="1100"/>
              <a:buFont typeface="Assistant SemiBold"/>
              <a:buChar char="●"/>
            </a:pPr>
            <a:r>
              <a:rPr lang="en">
                <a:solidFill>
                  <a:schemeClr val="dk1"/>
                </a:solidFill>
              </a:rPr>
              <a:t>Good communication and transparency helps us make risk-aware business decisions</a:t>
            </a:r>
            <a:endParaRPr sz="1467"/>
          </a:p>
          <a:p>
            <a:pPr indent="-338658">
              <a:buClr>
                <a:schemeClr val="dk1"/>
              </a:buClr>
              <a:buSzPts val="1100"/>
              <a:buNone/>
            </a:pPr>
            <a:endParaRPr>
              <a:solidFill>
                <a:schemeClr val="dk1"/>
              </a:solidFill>
            </a:endParaRPr>
          </a:p>
          <a:p>
            <a:pPr lvl="1" indent="-338658">
              <a:buClr>
                <a:schemeClr val="dk1"/>
              </a:buClr>
              <a:buSzPts val="1100"/>
              <a:buNone/>
            </a:pPr>
            <a:endParaRPr>
              <a:solidFill>
                <a:schemeClr val="dk1"/>
              </a:solidFill>
            </a:endParaRPr>
          </a:p>
          <a:p>
            <a:pPr marL="999042" marR="16933" lvl="1" indent="-287859">
              <a:spcBef>
                <a:spcPts val="133"/>
              </a:spcBef>
              <a:buSzPts val="800"/>
              <a:buNone/>
            </a:pPr>
            <a:endParaRPr/>
          </a:p>
          <a:p>
            <a:pPr marL="0" indent="0">
              <a:spcBef>
                <a:spcPts val="133"/>
              </a:spcBef>
              <a:buSzPts val="800"/>
              <a:buNone/>
            </a:pPr>
            <a:endParaRPr/>
          </a:p>
          <a:p>
            <a:pPr marL="237061" lvl="1" indent="0">
              <a:spcBef>
                <a:spcPts val="133"/>
              </a:spcBef>
              <a:buSzPts val="800"/>
              <a:buNone/>
            </a:pPr>
            <a:endParaRPr/>
          </a:p>
          <a:p>
            <a:pPr marL="16933" indent="67732">
              <a:spcBef>
                <a:spcPts val="133"/>
              </a:spcBef>
              <a:buSzPts val="800"/>
              <a:buNone/>
            </a:pPr>
            <a:endParaRPr/>
          </a:p>
          <a:p>
            <a:pPr marL="626518" lvl="1" indent="-304792">
              <a:spcBef>
                <a:spcPts val="133"/>
              </a:spcBef>
              <a:buSzPts val="8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69467" y="739593"/>
            <a:ext cx="10515600" cy="522000"/>
          </a:xfrm>
          <a:prstGeom prst="rect">
            <a:avLst/>
          </a:prstGeom>
          <a:noFill/>
          <a:ln>
            <a:noFill/>
          </a:ln>
        </p:spPr>
        <p:txBody>
          <a:bodyPr spcFirstLastPara="1" wrap="square" lIns="100767" tIns="50367" rIns="100767" bIns="50367" anchor="ctr" anchorCtr="0">
            <a:noAutofit/>
          </a:bodyPr>
          <a:lstStyle/>
          <a:p>
            <a:pPr algn="l">
              <a:lnSpc>
                <a:spcPct val="100000"/>
              </a:lnSpc>
            </a:pPr>
            <a:r>
              <a:rPr lang="en" sz="3733" b="1">
                <a:solidFill>
                  <a:srgbClr val="262530"/>
                </a:solidFill>
                <a:latin typeface="Assistant ExtraBold"/>
                <a:ea typeface="Assistant ExtraBold"/>
                <a:cs typeface="Assistant ExtraBold"/>
                <a:sym typeface="Assistant ExtraBold"/>
              </a:rPr>
              <a:t>Computer</a:t>
            </a:r>
            <a:r>
              <a:rPr lang="en">
                <a:latin typeface="Assistant"/>
                <a:ea typeface="Assistant"/>
                <a:cs typeface="Assistant"/>
                <a:sym typeface="Assistant"/>
              </a:rPr>
              <a:t> </a:t>
            </a:r>
            <a:r>
              <a:rPr lang="en" sz="3733" b="1">
                <a:solidFill>
                  <a:srgbClr val="262530"/>
                </a:solidFill>
                <a:latin typeface="Assistant ExtraBold"/>
                <a:ea typeface="Assistant ExtraBold"/>
                <a:cs typeface="Assistant ExtraBold"/>
                <a:sym typeface="Assistant ExtraBold"/>
              </a:rPr>
              <a:t>Adaptive Testing (CAT)</a:t>
            </a:r>
            <a:endParaRPr sz="3733" b="1">
              <a:solidFill>
                <a:srgbClr val="262530"/>
              </a:solidFill>
              <a:latin typeface="Assistant ExtraBold"/>
              <a:ea typeface="Assistant ExtraBold"/>
              <a:cs typeface="Assistant ExtraBold"/>
              <a:sym typeface="Assistant ExtraBold"/>
            </a:endParaRPr>
          </a:p>
        </p:txBody>
      </p:sp>
      <p:pic>
        <p:nvPicPr>
          <p:cNvPr id="118" name="Google Shape;118;p22"/>
          <p:cNvPicPr preferRelativeResize="0">
            <a:picLocks noGrp="1"/>
          </p:cNvPicPr>
          <p:nvPr>
            <p:ph type="body" idx="1"/>
          </p:nvPr>
        </p:nvPicPr>
        <p:blipFill rotWithShape="1">
          <a:blip r:embed="rId3">
            <a:alphaModFix/>
          </a:blip>
          <a:srcRect/>
          <a:stretch/>
        </p:blipFill>
        <p:spPr>
          <a:xfrm>
            <a:off x="369455" y="1726159"/>
            <a:ext cx="5799600" cy="3899600"/>
          </a:xfrm>
          <a:prstGeom prst="rect">
            <a:avLst/>
          </a:prstGeom>
          <a:noFill/>
          <a:ln>
            <a:noFill/>
          </a:ln>
        </p:spPr>
      </p:pic>
      <p:pic>
        <p:nvPicPr>
          <p:cNvPr id="119" name="Google Shape;119;p22"/>
          <p:cNvPicPr preferRelativeResize="0"/>
          <p:nvPr/>
        </p:nvPicPr>
        <p:blipFill rotWithShape="1">
          <a:blip r:embed="rId4">
            <a:alphaModFix/>
          </a:blip>
          <a:srcRect/>
          <a:stretch/>
        </p:blipFill>
        <p:spPr>
          <a:xfrm>
            <a:off x="6188364" y="1726147"/>
            <a:ext cx="5647936" cy="3899648"/>
          </a:xfrm>
          <a:prstGeom prst="rect">
            <a:avLst/>
          </a:prstGeom>
          <a:noFill/>
          <a:ln>
            <a:noFill/>
          </a:ln>
        </p:spPr>
      </p:pic>
      <p:sp>
        <p:nvSpPr>
          <p:cNvPr id="120" name="Google Shape;120;p2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6</a:t>
            </a:fld>
            <a:endParaRPr kern="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8"/>
          <p:cNvSpPr txBox="1">
            <a:spLocks noGrp="1"/>
          </p:cNvSpPr>
          <p:nvPr>
            <p:ph type="title"/>
          </p:nvPr>
        </p:nvSpPr>
        <p:spPr>
          <a:xfrm>
            <a:off x="415600" y="375767"/>
            <a:ext cx="11360800" cy="763600"/>
          </a:xfrm>
          <a:prstGeom prst="rect">
            <a:avLst/>
          </a:prstGeom>
          <a:noFill/>
          <a:ln>
            <a:noFill/>
          </a:ln>
        </p:spPr>
        <p:txBody>
          <a:bodyPr spcFirstLastPara="1" wrap="square" lIns="121900" tIns="121900" rIns="121900" bIns="121900" anchor="t" anchorCtr="0">
            <a:noAutofit/>
          </a:bodyPr>
          <a:lstStyle/>
          <a:p>
            <a:pPr>
              <a:buSzPts val="2100"/>
            </a:pPr>
            <a:r>
              <a:rPr lang="en" sz="3733"/>
              <a:t>Organizational Structures and Impact on Risk</a:t>
            </a:r>
            <a:endParaRPr sz="3733" b="0"/>
          </a:p>
        </p:txBody>
      </p:sp>
      <p:sp>
        <p:nvSpPr>
          <p:cNvPr id="488" name="Google Shape;488;p68"/>
          <p:cNvSpPr txBox="1">
            <a:spLocks noGrp="1"/>
          </p:cNvSpPr>
          <p:nvPr>
            <p:ph type="body" idx="1"/>
          </p:nvPr>
        </p:nvSpPr>
        <p:spPr>
          <a:xfrm>
            <a:off x="415600" y="1630367"/>
            <a:ext cx="4474000" cy="4434000"/>
          </a:xfrm>
          <a:prstGeom prst="rect">
            <a:avLst/>
          </a:prstGeom>
          <a:noFill/>
          <a:ln>
            <a:noFill/>
          </a:ln>
        </p:spPr>
        <p:txBody>
          <a:bodyPr spcFirstLastPara="1" wrap="square" lIns="121900" tIns="121900" rIns="121900" bIns="121900" anchor="t" anchorCtr="0">
            <a:noAutofit/>
          </a:bodyPr>
          <a:lstStyle/>
          <a:p>
            <a:pPr indent="-431789">
              <a:buClr>
                <a:schemeClr val="dk1"/>
              </a:buClr>
              <a:buSzPts val="1100"/>
            </a:pPr>
            <a:r>
              <a:rPr lang="en">
                <a:solidFill>
                  <a:schemeClr val="dk1"/>
                </a:solidFill>
              </a:rPr>
              <a:t>Risk Context</a:t>
            </a:r>
            <a:endParaRPr sz="1467"/>
          </a:p>
          <a:p>
            <a:pPr indent="-431789">
              <a:buClr>
                <a:schemeClr val="dk1"/>
              </a:buClr>
              <a:buSzPts val="1100"/>
            </a:pPr>
            <a:r>
              <a:rPr lang="en">
                <a:solidFill>
                  <a:schemeClr val="dk1"/>
                </a:solidFill>
              </a:rPr>
              <a:t>Risk management approach should be enterprise wide and a common framework should be shared across all departments</a:t>
            </a:r>
            <a:endParaRPr sz="1467"/>
          </a:p>
          <a:p>
            <a:pPr indent="-431789">
              <a:buClr>
                <a:schemeClr val="dk1"/>
              </a:buClr>
              <a:buSzPts val="1100"/>
            </a:pPr>
            <a:r>
              <a:rPr lang="en">
                <a:solidFill>
                  <a:schemeClr val="dk1"/>
                </a:solidFill>
              </a:rPr>
              <a:t>Three lines of defense</a:t>
            </a:r>
            <a:endParaRPr>
              <a:solidFill>
                <a:schemeClr val="dk1"/>
              </a:solidFill>
            </a:endParaRPr>
          </a:p>
          <a:p>
            <a:pPr indent="-431789">
              <a:buClr>
                <a:schemeClr val="dk1"/>
              </a:buClr>
              <a:buSzPts val="1100"/>
            </a:pPr>
            <a:r>
              <a:rPr lang="en">
                <a:solidFill>
                  <a:schemeClr val="dk1"/>
                </a:solidFill>
              </a:rPr>
              <a:t>RACI Charts can be used to indicate responsibilit</a:t>
            </a:r>
            <a:r>
              <a:rPr lang="en"/>
              <a:t>ies</a:t>
            </a:r>
            <a:endParaRPr/>
          </a:p>
          <a:p>
            <a:pPr marL="16933" indent="67732">
              <a:spcBef>
                <a:spcPts val="133"/>
              </a:spcBef>
              <a:buSzPts val="800"/>
              <a:buNone/>
            </a:pPr>
            <a:endParaRPr/>
          </a:p>
          <a:p>
            <a:pPr marL="626518" lvl="1" indent="-304792">
              <a:spcBef>
                <a:spcPts val="133"/>
              </a:spcBef>
              <a:buSzPts val="800"/>
              <a:buNone/>
            </a:pPr>
            <a:endParaRPr/>
          </a:p>
        </p:txBody>
      </p:sp>
      <p:pic>
        <p:nvPicPr>
          <p:cNvPr id="489" name="Google Shape;489;p68" descr="A screenshot of a cell phone&#10;&#10;Description generated with very high confidence"/>
          <p:cNvPicPr preferRelativeResize="0"/>
          <p:nvPr/>
        </p:nvPicPr>
        <p:blipFill rotWithShape="1">
          <a:blip r:embed="rId3">
            <a:alphaModFix/>
          </a:blip>
          <a:srcRect/>
          <a:stretch/>
        </p:blipFill>
        <p:spPr>
          <a:xfrm>
            <a:off x="5362567" y="1985101"/>
            <a:ext cx="6458167" cy="34360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93"/>
        <p:cNvGrpSpPr/>
        <p:nvPr/>
      </p:nvGrpSpPr>
      <p:grpSpPr>
        <a:xfrm>
          <a:off x="0" y="0"/>
          <a:ext cx="0" cy="0"/>
          <a:chOff x="0" y="0"/>
          <a:chExt cx="0" cy="0"/>
        </a:xfrm>
      </p:grpSpPr>
      <p:sp>
        <p:nvSpPr>
          <p:cNvPr id="494" name="Google Shape;494;p69"/>
          <p:cNvSpPr txBox="1">
            <a:spLocks noGrp="1"/>
          </p:cNvSpPr>
          <p:nvPr>
            <p:ph type="title"/>
          </p:nvPr>
        </p:nvSpPr>
        <p:spPr>
          <a:xfrm>
            <a:off x="1850800" y="388633"/>
            <a:ext cx="8490400" cy="2926800"/>
          </a:xfrm>
          <a:prstGeom prst="rect">
            <a:avLst/>
          </a:prstGeom>
        </p:spPr>
        <p:txBody>
          <a:bodyPr spcFirstLastPara="1" wrap="square" lIns="121900" tIns="121900" rIns="121900" bIns="121900" anchor="ctr" anchorCtr="0">
            <a:noAutofit/>
          </a:bodyPr>
          <a:lstStyle/>
          <a:p>
            <a:r>
              <a:rPr lang="en"/>
              <a:t>Risk Management Life Cycle:</a:t>
            </a:r>
            <a:endParaRPr/>
          </a:p>
          <a:p>
            <a:r>
              <a:rPr lang="en"/>
              <a:t>Risk Assessment</a:t>
            </a:r>
            <a:endParaRPr/>
          </a:p>
        </p:txBody>
      </p:sp>
      <p:pic>
        <p:nvPicPr>
          <p:cNvPr id="495" name="Google Shape;495;p69"/>
          <p:cNvPicPr preferRelativeResize="0"/>
          <p:nvPr/>
        </p:nvPicPr>
        <p:blipFill>
          <a:blip r:embed="rId3">
            <a:alphaModFix/>
          </a:blip>
          <a:stretch>
            <a:fillRect/>
          </a:stretch>
        </p:blipFill>
        <p:spPr>
          <a:xfrm>
            <a:off x="4206867" y="2640734"/>
            <a:ext cx="3994167" cy="346553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0"/>
          <p:cNvSpPr txBox="1">
            <a:spLocks noGrp="1"/>
          </p:cNvSpPr>
          <p:nvPr>
            <p:ph type="title"/>
          </p:nvPr>
        </p:nvSpPr>
        <p:spPr>
          <a:xfrm>
            <a:off x="838200" y="128625"/>
            <a:ext cx="10515600" cy="1325600"/>
          </a:xfrm>
          <a:prstGeom prst="rect">
            <a:avLst/>
          </a:prstGeom>
          <a:noFill/>
          <a:ln>
            <a:noFill/>
          </a:ln>
        </p:spPr>
        <p:txBody>
          <a:bodyPr spcFirstLastPara="1" wrap="square" lIns="83133" tIns="32033" rIns="83133" bIns="41567" anchor="ctr" anchorCtr="0">
            <a:noAutofit/>
          </a:bodyPr>
          <a:lstStyle/>
          <a:p>
            <a:r>
              <a:rPr lang="en">
                <a:latin typeface="Assistant"/>
                <a:ea typeface="Assistant"/>
                <a:cs typeface="Assistant"/>
                <a:sym typeface="Assistant"/>
              </a:rPr>
              <a:t>Risk Assessment/Analysis</a:t>
            </a:r>
            <a:endParaRPr sz="1600">
              <a:latin typeface="Assistant"/>
              <a:ea typeface="Assistant"/>
              <a:cs typeface="Assistant"/>
              <a:sym typeface="Assistant"/>
            </a:endParaRPr>
          </a:p>
        </p:txBody>
      </p:sp>
      <p:sp>
        <p:nvSpPr>
          <p:cNvPr id="503" name="Google Shape;503;p7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62</a:t>
            </a:fld>
            <a:endParaRPr kern="0">
              <a:solidFill>
                <a:srgbClr val="000000"/>
              </a:solidFill>
            </a:endParaRPr>
          </a:p>
        </p:txBody>
      </p:sp>
      <p:sp>
        <p:nvSpPr>
          <p:cNvPr id="504" name="Google Shape;504;p70"/>
          <p:cNvSpPr txBox="1">
            <a:spLocks noGrp="1"/>
          </p:cNvSpPr>
          <p:nvPr>
            <p:ph type="body" idx="4294967295"/>
          </p:nvPr>
        </p:nvSpPr>
        <p:spPr>
          <a:xfrm>
            <a:off x="1109857" y="1277461"/>
            <a:ext cx="8389600" cy="3966800"/>
          </a:xfrm>
          <a:prstGeom prst="rect">
            <a:avLst/>
          </a:prstGeom>
          <a:noFill/>
          <a:ln>
            <a:noFill/>
          </a:ln>
        </p:spPr>
        <p:txBody>
          <a:bodyPr spcFirstLastPara="1" wrap="square" lIns="83133" tIns="20467" rIns="83133" bIns="41567" anchor="t" anchorCtr="0">
            <a:noAutofit/>
          </a:bodyPr>
          <a:lstStyle/>
          <a:p>
            <a:pPr marL="355591" indent="-338658">
              <a:lnSpc>
                <a:spcPct val="80000"/>
              </a:lnSpc>
              <a:buClr>
                <a:schemeClr val="dk1"/>
              </a:buClr>
              <a:buSzPts val="1800"/>
              <a:buFont typeface="Assistant"/>
              <a:buChar char="●"/>
            </a:pPr>
            <a:r>
              <a:rPr lang="en" sz="2400">
                <a:solidFill>
                  <a:schemeClr val="dk1"/>
                </a:solidFill>
                <a:latin typeface="Assistant"/>
                <a:ea typeface="Assistant"/>
                <a:cs typeface="Assistant"/>
                <a:sym typeface="Assistant"/>
              </a:rPr>
              <a:t>Qualitative </a:t>
            </a:r>
            <a:endParaRPr sz="2400"/>
          </a:p>
          <a:p>
            <a:pPr marL="711182" lvl="1" indent="-338658">
              <a:lnSpc>
                <a:spcPct val="80000"/>
              </a:lnSpc>
              <a:spcBef>
                <a:spcPts val="0"/>
              </a:spcBef>
              <a:buClr>
                <a:schemeClr val="dk1"/>
              </a:buClr>
              <a:buSzPts val="1800"/>
              <a:buFont typeface="Assistant"/>
              <a:buChar char="○"/>
            </a:pPr>
            <a:r>
              <a:rPr lang="en" sz="2400">
                <a:solidFill>
                  <a:schemeClr val="dk1"/>
                </a:solidFill>
                <a:latin typeface="Assistant"/>
                <a:ea typeface="Assistant"/>
                <a:cs typeface="Assistant"/>
                <a:sym typeface="Assistant"/>
              </a:rPr>
              <a:t>Subjective analysis to help prioritize probability and impact of risk events.  </a:t>
            </a:r>
            <a:endParaRPr sz="2400"/>
          </a:p>
          <a:p>
            <a:pPr marL="711182" lvl="1" indent="-338658">
              <a:lnSpc>
                <a:spcPct val="80000"/>
              </a:lnSpc>
              <a:spcBef>
                <a:spcPts val="400"/>
              </a:spcBef>
              <a:buClr>
                <a:schemeClr val="dk1"/>
              </a:buClr>
              <a:buSzPts val="1800"/>
              <a:buFont typeface="Assistant"/>
              <a:buChar char="○"/>
            </a:pPr>
            <a:r>
              <a:rPr lang="en" sz="2400">
                <a:solidFill>
                  <a:schemeClr val="dk1"/>
                </a:solidFill>
                <a:latin typeface="Assistant"/>
                <a:ea typeface="Assistant"/>
                <a:cs typeface="Assistant"/>
                <a:sym typeface="Assistant"/>
              </a:rPr>
              <a:t> May use Delphi Technique</a:t>
            </a:r>
            <a:endParaRPr sz="2400"/>
          </a:p>
          <a:p>
            <a:pPr marL="355591" indent="-338658">
              <a:lnSpc>
                <a:spcPct val="80000"/>
              </a:lnSpc>
              <a:spcBef>
                <a:spcPts val="933"/>
              </a:spcBef>
              <a:buClr>
                <a:schemeClr val="dk1"/>
              </a:buClr>
              <a:buSzPts val="1800"/>
              <a:buFont typeface="Assistant"/>
              <a:buChar char="●"/>
            </a:pPr>
            <a:r>
              <a:rPr lang="en" sz="2400">
                <a:solidFill>
                  <a:schemeClr val="dk1"/>
                </a:solidFill>
                <a:latin typeface="Assistant"/>
                <a:ea typeface="Assistant"/>
                <a:cs typeface="Assistant"/>
                <a:sym typeface="Assistant"/>
              </a:rPr>
              <a:t>Quantitative:  </a:t>
            </a:r>
            <a:endParaRPr sz="2400"/>
          </a:p>
          <a:p>
            <a:pPr marL="711182" lvl="1" indent="-338658">
              <a:lnSpc>
                <a:spcPct val="80000"/>
              </a:lnSpc>
              <a:spcBef>
                <a:spcPts val="400"/>
              </a:spcBef>
              <a:buClr>
                <a:schemeClr val="dk1"/>
              </a:buClr>
              <a:buSzPts val="1800"/>
              <a:buFont typeface="Assistant"/>
              <a:buChar char="○"/>
            </a:pPr>
            <a:r>
              <a:rPr lang="en" sz="2400">
                <a:solidFill>
                  <a:schemeClr val="dk1"/>
                </a:solidFill>
                <a:latin typeface="Assistant"/>
                <a:ea typeface="Assistant"/>
                <a:cs typeface="Assistant"/>
                <a:sym typeface="Assistant"/>
              </a:rPr>
              <a:t>Providing a dollar value to a particular risk event.  </a:t>
            </a:r>
            <a:endParaRPr sz="2400"/>
          </a:p>
          <a:p>
            <a:pPr marL="711182" lvl="1" indent="-338658">
              <a:lnSpc>
                <a:spcPct val="80000"/>
              </a:lnSpc>
              <a:spcBef>
                <a:spcPts val="400"/>
              </a:spcBef>
              <a:buClr>
                <a:schemeClr val="dk1"/>
              </a:buClr>
              <a:buSzPts val="1800"/>
              <a:buFont typeface="Assistant"/>
              <a:buChar char="○"/>
            </a:pPr>
            <a:r>
              <a:rPr lang="en" sz="2400">
                <a:solidFill>
                  <a:schemeClr val="dk1"/>
                </a:solidFill>
                <a:latin typeface="Assistant"/>
                <a:ea typeface="Assistant"/>
                <a:cs typeface="Assistant"/>
                <a:sym typeface="Assistant"/>
              </a:rPr>
              <a:t>Much more sophisticated in nature, a quantitative analysis if much more difficult and requires a special skill set </a:t>
            </a:r>
            <a:endParaRPr sz="2400"/>
          </a:p>
          <a:p>
            <a:pPr marL="711182" lvl="1" indent="-338658">
              <a:lnSpc>
                <a:spcPct val="80000"/>
              </a:lnSpc>
              <a:spcBef>
                <a:spcPts val="400"/>
              </a:spcBef>
              <a:buClr>
                <a:schemeClr val="dk1"/>
              </a:buClr>
              <a:buSzPts val="1800"/>
              <a:buFont typeface="Assistant"/>
              <a:buChar char="○"/>
            </a:pPr>
            <a:r>
              <a:rPr lang="en" sz="2400">
                <a:solidFill>
                  <a:schemeClr val="dk1"/>
                </a:solidFill>
                <a:latin typeface="Assistant"/>
                <a:ea typeface="Assistant"/>
                <a:cs typeface="Assistant"/>
                <a:sym typeface="Assistant"/>
              </a:rPr>
              <a:t>Business decisions are made on a quantitative analysis</a:t>
            </a:r>
            <a:endParaRPr sz="2400"/>
          </a:p>
          <a:p>
            <a:pPr marL="711182" lvl="1" indent="-338658">
              <a:lnSpc>
                <a:spcPct val="80000"/>
              </a:lnSpc>
              <a:spcBef>
                <a:spcPts val="400"/>
              </a:spcBef>
              <a:buClr>
                <a:schemeClr val="dk1"/>
              </a:buClr>
              <a:buSzPts val="1800"/>
              <a:buFont typeface="Assistant"/>
              <a:buChar char="○"/>
            </a:pPr>
            <a:r>
              <a:rPr lang="en" sz="2400">
                <a:solidFill>
                  <a:schemeClr val="dk1"/>
                </a:solidFill>
                <a:latin typeface="Assistant"/>
                <a:ea typeface="Assistant"/>
                <a:cs typeface="Assistant"/>
                <a:sym typeface="Assistant"/>
              </a:rPr>
              <a:t>Can't exist on its own.  Quantitative analysis depends on qualitative information</a:t>
            </a:r>
            <a:endParaRPr sz="2400"/>
          </a:p>
          <a:p>
            <a:pPr marL="355591" indent="-270927">
              <a:lnSpc>
                <a:spcPct val="80000"/>
              </a:lnSpc>
              <a:spcBef>
                <a:spcPts val="933"/>
              </a:spcBef>
              <a:buClr>
                <a:schemeClr val="dk1"/>
              </a:buClr>
              <a:buSzPts val="1500"/>
              <a:buNone/>
            </a:pPr>
            <a:endParaRPr sz="2400">
              <a:solidFill>
                <a:schemeClr val="dk1"/>
              </a:solidFill>
              <a:latin typeface="Assistant"/>
              <a:ea typeface="Assistant"/>
              <a:cs typeface="Assistant"/>
              <a:sym typeface="Assistan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1"/>
          <p:cNvSpPr txBox="1">
            <a:spLocks noGrp="1"/>
          </p:cNvSpPr>
          <p:nvPr>
            <p:ph type="title"/>
          </p:nvPr>
        </p:nvSpPr>
        <p:spPr>
          <a:xfrm>
            <a:off x="838200" y="178259"/>
            <a:ext cx="10515600" cy="1325600"/>
          </a:xfrm>
          <a:prstGeom prst="rect">
            <a:avLst/>
          </a:prstGeom>
        </p:spPr>
        <p:txBody>
          <a:bodyPr spcFirstLastPara="1" wrap="square" lIns="100767" tIns="50367" rIns="100767" bIns="50367" anchor="ctr" anchorCtr="0">
            <a:noAutofit/>
          </a:bodyPr>
          <a:lstStyle/>
          <a:p>
            <a:r>
              <a:rPr lang="en"/>
              <a:t>Qualitative Assessments</a:t>
            </a:r>
            <a:endParaRPr/>
          </a:p>
        </p:txBody>
      </p:sp>
      <p:sp>
        <p:nvSpPr>
          <p:cNvPr id="510" name="Google Shape;510;p71"/>
          <p:cNvSpPr txBox="1"/>
          <p:nvPr/>
        </p:nvSpPr>
        <p:spPr>
          <a:xfrm>
            <a:off x="224233" y="1887367"/>
            <a:ext cx="5344400" cy="36636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800"/>
              </a:spcBef>
              <a:buClr>
                <a:srgbClr val="000000"/>
              </a:buClr>
            </a:pPr>
            <a:r>
              <a:rPr lang="en" sz="2400" kern="0">
                <a:solidFill>
                  <a:srgbClr val="000000"/>
                </a:solidFill>
                <a:latin typeface="Arial"/>
                <a:cs typeface="Arial"/>
                <a:sym typeface="Arial"/>
              </a:rPr>
              <a:t>Assess risks based on subjective input</a:t>
            </a:r>
            <a:endParaRPr sz="2400" kern="0">
              <a:solidFill>
                <a:srgbClr val="000000"/>
              </a:solidFill>
              <a:latin typeface="Arial"/>
              <a:cs typeface="Arial"/>
              <a:sym typeface="Arial"/>
            </a:endParaRPr>
          </a:p>
          <a:p>
            <a:pPr defTabSz="1219170">
              <a:lnSpc>
                <a:spcPct val="115000"/>
              </a:lnSpc>
              <a:spcBef>
                <a:spcPts val="800"/>
              </a:spcBef>
              <a:buClr>
                <a:srgbClr val="000000"/>
              </a:buClr>
            </a:pPr>
            <a:r>
              <a:rPr lang="en" sz="2400" kern="0">
                <a:solidFill>
                  <a:srgbClr val="000000"/>
                </a:solidFill>
                <a:latin typeface="Arial"/>
                <a:cs typeface="Arial"/>
                <a:sym typeface="Arial"/>
              </a:rPr>
              <a:t>Uses terms like high, medium, low</a:t>
            </a:r>
            <a:endParaRPr sz="2400" kern="0">
              <a:solidFill>
                <a:srgbClr val="000000"/>
              </a:solidFill>
              <a:latin typeface="Arial"/>
              <a:cs typeface="Arial"/>
              <a:sym typeface="Arial"/>
            </a:endParaRPr>
          </a:p>
          <a:p>
            <a:pPr defTabSz="1219170">
              <a:lnSpc>
                <a:spcPct val="115000"/>
              </a:lnSpc>
              <a:spcBef>
                <a:spcPts val="800"/>
              </a:spcBef>
              <a:buClr>
                <a:srgbClr val="000000"/>
              </a:buClr>
            </a:pPr>
            <a:r>
              <a:rPr lang="en" sz="2400" kern="0">
                <a:solidFill>
                  <a:srgbClr val="000000"/>
                </a:solidFill>
                <a:latin typeface="Arial"/>
                <a:cs typeface="Arial"/>
                <a:sym typeface="Arial"/>
              </a:rPr>
              <a:t>Inexpensive, and quick way to begin the prioritization and ranking of risks</a:t>
            </a:r>
            <a:endParaRPr sz="2400" kern="0">
              <a:solidFill>
                <a:srgbClr val="000000"/>
              </a:solidFill>
              <a:latin typeface="Arial"/>
              <a:cs typeface="Arial"/>
              <a:sym typeface="Arial"/>
            </a:endParaRPr>
          </a:p>
        </p:txBody>
      </p:sp>
      <p:pic>
        <p:nvPicPr>
          <p:cNvPr id="511" name="Google Shape;511;p71" descr="Image result for probability and impact matrix"/>
          <p:cNvPicPr preferRelativeResize="0"/>
          <p:nvPr/>
        </p:nvPicPr>
        <p:blipFill>
          <a:blip r:embed="rId3">
            <a:alphaModFix/>
          </a:blip>
          <a:stretch>
            <a:fillRect/>
          </a:stretch>
        </p:blipFill>
        <p:spPr>
          <a:xfrm>
            <a:off x="5699401" y="1707467"/>
            <a:ext cx="5784833" cy="4557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2"/>
          <p:cNvSpPr txBox="1">
            <a:spLocks noGrp="1"/>
          </p:cNvSpPr>
          <p:nvPr>
            <p:ph type="title"/>
          </p:nvPr>
        </p:nvSpPr>
        <p:spPr>
          <a:xfrm>
            <a:off x="838200" y="365125"/>
            <a:ext cx="10515600" cy="1325600"/>
          </a:xfrm>
          <a:prstGeom prst="rect">
            <a:avLst/>
          </a:prstGeom>
          <a:noFill/>
          <a:ln>
            <a:noFill/>
          </a:ln>
        </p:spPr>
        <p:txBody>
          <a:bodyPr spcFirstLastPara="1" wrap="square" lIns="83133" tIns="32033" rIns="83133" bIns="41567" anchor="ctr" anchorCtr="0">
            <a:noAutofit/>
          </a:bodyPr>
          <a:lstStyle/>
          <a:p>
            <a:r>
              <a:rPr lang="en">
                <a:latin typeface="Assistant"/>
                <a:ea typeface="Assistant"/>
                <a:cs typeface="Assistant"/>
                <a:sym typeface="Assistant"/>
              </a:rPr>
              <a:t>Quantitative Analysis</a:t>
            </a:r>
            <a:endParaRPr sz="1600">
              <a:latin typeface="Assistant"/>
              <a:ea typeface="Assistant"/>
              <a:cs typeface="Assistant"/>
              <a:sym typeface="Assistant"/>
            </a:endParaRPr>
          </a:p>
        </p:txBody>
      </p:sp>
      <p:sp>
        <p:nvSpPr>
          <p:cNvPr id="519" name="Google Shape;519;p7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64</a:t>
            </a:fld>
            <a:endParaRPr kern="0">
              <a:solidFill>
                <a:srgbClr val="000000"/>
              </a:solidFill>
            </a:endParaRPr>
          </a:p>
        </p:txBody>
      </p:sp>
      <p:sp>
        <p:nvSpPr>
          <p:cNvPr id="520" name="Google Shape;520;p72"/>
          <p:cNvSpPr txBox="1">
            <a:spLocks noGrp="1"/>
          </p:cNvSpPr>
          <p:nvPr>
            <p:ph type="body" idx="4294967295"/>
          </p:nvPr>
        </p:nvSpPr>
        <p:spPr>
          <a:xfrm>
            <a:off x="1371521" y="1690713"/>
            <a:ext cx="9725200" cy="3832400"/>
          </a:xfrm>
          <a:prstGeom prst="rect">
            <a:avLst/>
          </a:prstGeom>
          <a:noFill/>
          <a:ln>
            <a:noFill/>
          </a:ln>
        </p:spPr>
        <p:txBody>
          <a:bodyPr spcFirstLastPara="1" wrap="square" lIns="100767" tIns="50367" rIns="100767" bIns="50367" anchor="t" anchorCtr="0">
            <a:noAutofit/>
          </a:bodyPr>
          <a:lstStyle/>
          <a:p>
            <a:pPr marL="355591" indent="-313259">
              <a:lnSpc>
                <a:spcPct val="90000"/>
              </a:lnSpc>
              <a:buClr>
                <a:schemeClr val="dk1"/>
              </a:buClr>
              <a:buSzPts val="1500"/>
              <a:buFont typeface="Assistant"/>
              <a:buChar char="●"/>
            </a:pPr>
            <a:r>
              <a:rPr lang="en" sz="2667">
                <a:solidFill>
                  <a:schemeClr val="dk1"/>
                </a:solidFill>
                <a:latin typeface="Assistant"/>
                <a:ea typeface="Assistant"/>
                <a:cs typeface="Assistant"/>
                <a:sym typeface="Assistant"/>
              </a:rPr>
              <a:t>More experience required than with Qualitative</a:t>
            </a:r>
            <a:endParaRPr sz="2667"/>
          </a:p>
          <a:p>
            <a:pPr marL="355591" indent="-313259">
              <a:lnSpc>
                <a:spcPct val="90000"/>
              </a:lnSpc>
              <a:spcBef>
                <a:spcPts val="933"/>
              </a:spcBef>
              <a:buClr>
                <a:schemeClr val="dk1"/>
              </a:buClr>
              <a:buSzPts val="1500"/>
              <a:buFont typeface="Assistant"/>
              <a:buChar char="●"/>
            </a:pPr>
            <a:r>
              <a:rPr lang="en" sz="2667">
                <a:solidFill>
                  <a:schemeClr val="dk1"/>
                </a:solidFill>
                <a:latin typeface="Assistant"/>
                <a:ea typeface="Assistant"/>
                <a:cs typeface="Assistant"/>
                <a:sym typeface="Assistant"/>
              </a:rPr>
              <a:t>Involves calculations to determine a dollar value associated with each risk event</a:t>
            </a:r>
            <a:endParaRPr sz="2667"/>
          </a:p>
          <a:p>
            <a:pPr marL="355591" indent="-313259">
              <a:lnSpc>
                <a:spcPct val="90000"/>
              </a:lnSpc>
              <a:spcBef>
                <a:spcPts val="933"/>
              </a:spcBef>
              <a:buClr>
                <a:schemeClr val="dk1"/>
              </a:buClr>
              <a:buSzPts val="1500"/>
              <a:buFont typeface="Assistant"/>
              <a:buChar char="●"/>
            </a:pPr>
            <a:r>
              <a:rPr lang="en" sz="2667">
                <a:solidFill>
                  <a:schemeClr val="dk1"/>
                </a:solidFill>
                <a:latin typeface="Assistant"/>
                <a:ea typeface="Assistant"/>
                <a:cs typeface="Assistant"/>
                <a:sym typeface="Assistant"/>
              </a:rPr>
              <a:t>Business Decisions are made on this type of analysis</a:t>
            </a:r>
            <a:endParaRPr sz="2667"/>
          </a:p>
          <a:p>
            <a:pPr marL="355591" indent="-313259">
              <a:lnSpc>
                <a:spcPct val="90000"/>
              </a:lnSpc>
              <a:spcBef>
                <a:spcPts val="933"/>
              </a:spcBef>
              <a:buClr>
                <a:schemeClr val="dk1"/>
              </a:buClr>
              <a:buSzPts val="1500"/>
              <a:buFont typeface="Assistant"/>
              <a:buChar char="●"/>
            </a:pPr>
            <a:r>
              <a:rPr lang="en" sz="2667">
                <a:solidFill>
                  <a:schemeClr val="dk1"/>
                </a:solidFill>
                <a:latin typeface="Assistant"/>
                <a:ea typeface="Assistant"/>
                <a:cs typeface="Assistant"/>
                <a:sym typeface="Assistant"/>
              </a:rPr>
              <a:t>Goal is to the dollar value of a risk and use that amount to determine what the best control is for a particular asset</a:t>
            </a:r>
            <a:endParaRPr sz="2667"/>
          </a:p>
          <a:p>
            <a:pPr marL="355591" indent="-313259">
              <a:lnSpc>
                <a:spcPct val="90000"/>
              </a:lnSpc>
              <a:spcBef>
                <a:spcPts val="933"/>
              </a:spcBef>
              <a:spcAft>
                <a:spcPts val="2133"/>
              </a:spcAft>
              <a:buClr>
                <a:schemeClr val="dk1"/>
              </a:buClr>
              <a:buSzPts val="1500"/>
              <a:buFont typeface="Assistant"/>
              <a:buChar char="●"/>
            </a:pPr>
            <a:r>
              <a:rPr lang="en" sz="2667">
                <a:solidFill>
                  <a:schemeClr val="dk1"/>
                </a:solidFill>
                <a:latin typeface="Assistant"/>
                <a:ea typeface="Assistant"/>
                <a:cs typeface="Assistant"/>
                <a:sym typeface="Assistant"/>
              </a:rPr>
              <a:t>Necessary for a cost/benefit analysis</a:t>
            </a:r>
            <a:endParaRPr sz="2667"/>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3"/>
          <p:cNvSpPr txBox="1">
            <a:spLocks noGrp="1"/>
          </p:cNvSpPr>
          <p:nvPr>
            <p:ph type="title"/>
          </p:nvPr>
        </p:nvSpPr>
        <p:spPr>
          <a:xfrm>
            <a:off x="838200" y="127159"/>
            <a:ext cx="10515600" cy="1325600"/>
          </a:xfrm>
          <a:prstGeom prst="rect">
            <a:avLst/>
          </a:prstGeom>
          <a:noFill/>
          <a:ln>
            <a:noFill/>
          </a:ln>
        </p:spPr>
        <p:txBody>
          <a:bodyPr spcFirstLastPara="1" wrap="square" lIns="83133" tIns="32033" rIns="83133" bIns="41567" anchor="ctr" anchorCtr="0">
            <a:noAutofit/>
          </a:bodyPr>
          <a:lstStyle/>
          <a:p>
            <a:pPr>
              <a:buSzPts val="2600"/>
            </a:pPr>
            <a:r>
              <a:rPr lang="en" sz="3467">
                <a:latin typeface="Assistant"/>
                <a:ea typeface="Assistant"/>
                <a:cs typeface="Assistant"/>
                <a:sym typeface="Assistant"/>
              </a:rPr>
              <a:t>Quantitative Analysis Formulas and Terms</a:t>
            </a:r>
            <a:endParaRPr sz="1600">
              <a:latin typeface="Assistant"/>
              <a:ea typeface="Assistant"/>
              <a:cs typeface="Assistant"/>
              <a:sym typeface="Assistant"/>
            </a:endParaRPr>
          </a:p>
        </p:txBody>
      </p:sp>
      <p:sp>
        <p:nvSpPr>
          <p:cNvPr id="528" name="Google Shape;528;p7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65</a:t>
            </a:fld>
            <a:endParaRPr kern="0">
              <a:solidFill>
                <a:srgbClr val="000000"/>
              </a:solidFill>
            </a:endParaRPr>
          </a:p>
        </p:txBody>
      </p:sp>
      <p:sp>
        <p:nvSpPr>
          <p:cNvPr id="529" name="Google Shape;529;p73"/>
          <p:cNvSpPr txBox="1">
            <a:spLocks noGrp="1"/>
          </p:cNvSpPr>
          <p:nvPr>
            <p:ph type="body" idx="4294967295"/>
          </p:nvPr>
        </p:nvSpPr>
        <p:spPr>
          <a:xfrm>
            <a:off x="1108364" y="1148189"/>
            <a:ext cx="9474800" cy="4427600"/>
          </a:xfrm>
          <a:prstGeom prst="rect">
            <a:avLst/>
          </a:prstGeom>
          <a:noFill/>
          <a:ln>
            <a:noFill/>
          </a:ln>
        </p:spPr>
        <p:txBody>
          <a:bodyPr spcFirstLastPara="1" wrap="square" lIns="83133" tIns="14533" rIns="83133" bIns="41567" anchor="t" anchorCtr="0">
            <a:noAutofit/>
          </a:bodyPr>
          <a:lstStyle/>
          <a:p>
            <a:pPr marL="355591" indent="-313259">
              <a:lnSpc>
                <a:spcPct val="90000"/>
              </a:lnSpc>
              <a:buClr>
                <a:schemeClr val="dk1"/>
              </a:buClr>
              <a:buSzPts val="1300"/>
              <a:buFont typeface="Assistant"/>
              <a:buChar char="●"/>
            </a:pPr>
            <a:r>
              <a:rPr lang="en" sz="2000">
                <a:solidFill>
                  <a:schemeClr val="dk1"/>
                </a:solidFill>
                <a:latin typeface="Assistant"/>
                <a:ea typeface="Assistant"/>
                <a:cs typeface="Assistant"/>
                <a:sym typeface="Assistant"/>
              </a:rPr>
              <a:t>(AV) Asset Value:  Dollar figure that represents what the asset is worth to the organization</a:t>
            </a:r>
            <a:endParaRPr sz="2000"/>
          </a:p>
          <a:p>
            <a:pPr marL="355591" indent="-313259">
              <a:lnSpc>
                <a:spcPct val="90000"/>
              </a:lnSpc>
              <a:spcBef>
                <a:spcPts val="933"/>
              </a:spcBef>
              <a:buClr>
                <a:schemeClr val="dk1"/>
              </a:buClr>
              <a:buSzPts val="1300"/>
              <a:buFont typeface="Assistant"/>
              <a:buChar char="●"/>
            </a:pPr>
            <a:r>
              <a:rPr lang="en" sz="2000">
                <a:solidFill>
                  <a:schemeClr val="dk1"/>
                </a:solidFill>
                <a:latin typeface="Assistant"/>
                <a:ea typeface="Assistant"/>
                <a:cs typeface="Assistant"/>
                <a:sym typeface="Assistant"/>
              </a:rPr>
              <a:t>(EF) Exposure Factor:  The percentage of loss that is expected to result in the manifestation of a particular risk event.  </a:t>
            </a:r>
            <a:endParaRPr sz="2000"/>
          </a:p>
          <a:p>
            <a:pPr marL="355591" indent="-313259">
              <a:lnSpc>
                <a:spcPct val="90000"/>
              </a:lnSpc>
              <a:spcBef>
                <a:spcPts val="933"/>
              </a:spcBef>
              <a:buClr>
                <a:schemeClr val="dk1"/>
              </a:buClr>
              <a:buSzPts val="1300"/>
              <a:buFont typeface="Assistant"/>
              <a:buChar char="●"/>
            </a:pPr>
            <a:r>
              <a:rPr lang="en" sz="2000">
                <a:solidFill>
                  <a:schemeClr val="dk1"/>
                </a:solidFill>
                <a:latin typeface="Assistant"/>
                <a:ea typeface="Assistant"/>
                <a:cs typeface="Assistant"/>
                <a:sym typeface="Assistant"/>
              </a:rPr>
              <a:t>(SLE) Single Loss Expectancy:  Dollar figure that represents the cost of a single occurrence  of a threat instance</a:t>
            </a:r>
            <a:endParaRPr sz="2000"/>
          </a:p>
          <a:p>
            <a:pPr marL="355591" indent="-313259">
              <a:lnSpc>
                <a:spcPct val="90000"/>
              </a:lnSpc>
              <a:spcBef>
                <a:spcPts val="933"/>
              </a:spcBef>
              <a:buClr>
                <a:schemeClr val="dk1"/>
              </a:buClr>
              <a:buSzPts val="1300"/>
              <a:buFont typeface="Assistant"/>
              <a:buChar char="●"/>
            </a:pPr>
            <a:r>
              <a:rPr lang="en" sz="2000">
                <a:solidFill>
                  <a:schemeClr val="dk1"/>
                </a:solidFill>
                <a:latin typeface="Assistant"/>
                <a:ea typeface="Assistant"/>
                <a:cs typeface="Assistant"/>
                <a:sym typeface="Assistant"/>
              </a:rPr>
              <a:t>(ARO) Annual Rate of Occurrence:  How often the threat is expected to materialize</a:t>
            </a:r>
            <a:endParaRPr sz="2000"/>
          </a:p>
          <a:p>
            <a:pPr marL="355591" indent="-313259">
              <a:lnSpc>
                <a:spcPct val="90000"/>
              </a:lnSpc>
              <a:spcBef>
                <a:spcPts val="933"/>
              </a:spcBef>
              <a:buClr>
                <a:schemeClr val="dk1"/>
              </a:buClr>
              <a:buSzPts val="1300"/>
              <a:buFont typeface="Assistant"/>
              <a:buChar char="●"/>
            </a:pPr>
            <a:r>
              <a:rPr lang="en" sz="2000">
                <a:solidFill>
                  <a:schemeClr val="dk1"/>
                </a:solidFill>
                <a:latin typeface="Assistant"/>
                <a:ea typeface="Assistant"/>
                <a:cs typeface="Assistant"/>
                <a:sym typeface="Assistant"/>
              </a:rPr>
              <a:t>(ALE) Annual Loss Expectancy:  Cost per year as a result of the threat</a:t>
            </a:r>
            <a:endParaRPr sz="2000"/>
          </a:p>
          <a:p>
            <a:pPr marL="355591" indent="-313259">
              <a:lnSpc>
                <a:spcPct val="90000"/>
              </a:lnSpc>
              <a:spcBef>
                <a:spcPts val="933"/>
              </a:spcBef>
              <a:buClr>
                <a:schemeClr val="dk1"/>
              </a:buClr>
              <a:buSzPts val="1300"/>
              <a:buFont typeface="Assistant"/>
              <a:buChar char="●"/>
            </a:pPr>
            <a:r>
              <a:rPr lang="en" sz="2000">
                <a:solidFill>
                  <a:schemeClr val="dk1"/>
                </a:solidFill>
                <a:latin typeface="Assistant"/>
                <a:ea typeface="Assistant"/>
                <a:cs typeface="Assistant"/>
                <a:sym typeface="Assistant"/>
              </a:rPr>
              <a:t>(TCO) Total Cost of Ownership is the total cost of implementing a safeguard.  Often in addition to initial costs, there are ongoing maintenance fees as well.  </a:t>
            </a:r>
            <a:endParaRPr sz="2000"/>
          </a:p>
          <a:p>
            <a:pPr marL="355591" indent="-313259">
              <a:lnSpc>
                <a:spcPct val="90000"/>
              </a:lnSpc>
              <a:spcBef>
                <a:spcPts val="933"/>
              </a:spcBef>
              <a:buClr>
                <a:schemeClr val="dk1"/>
              </a:buClr>
              <a:buSzPts val="1300"/>
              <a:buFont typeface="Assistant"/>
              <a:buChar char="●"/>
            </a:pPr>
            <a:r>
              <a:rPr lang="en" sz="2000">
                <a:solidFill>
                  <a:schemeClr val="dk1"/>
                </a:solidFill>
                <a:latin typeface="Assistant"/>
                <a:ea typeface="Assistant"/>
                <a:cs typeface="Assistant"/>
                <a:sym typeface="Assistant"/>
              </a:rPr>
              <a:t>(ROI) Return on Investment:  Amount of money saved by implementation of a safeguard.  Sometimes referred to as the value of the safeguard/control.  </a:t>
            </a:r>
            <a:endParaRPr sz="2000"/>
          </a:p>
          <a:p>
            <a:pPr marL="355591" indent="-270927">
              <a:lnSpc>
                <a:spcPct val="90000"/>
              </a:lnSpc>
              <a:spcBef>
                <a:spcPts val="933"/>
              </a:spcBef>
              <a:spcAft>
                <a:spcPts val="2133"/>
              </a:spcAft>
              <a:buClr>
                <a:schemeClr val="dk1"/>
              </a:buClr>
              <a:buSzPts val="700"/>
              <a:buNone/>
            </a:pPr>
            <a:endParaRPr sz="2133">
              <a:solidFill>
                <a:schemeClr val="dk1"/>
              </a:solidFill>
              <a:latin typeface="Assistant"/>
              <a:ea typeface="Assistant"/>
              <a:cs typeface="Assistant"/>
              <a:sym typeface="Assistan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4"/>
          <p:cNvSpPr txBox="1">
            <a:spLocks noGrp="1"/>
          </p:cNvSpPr>
          <p:nvPr>
            <p:ph type="title"/>
          </p:nvPr>
        </p:nvSpPr>
        <p:spPr>
          <a:xfrm>
            <a:off x="838200" y="365125"/>
            <a:ext cx="10515600" cy="1325600"/>
          </a:xfrm>
          <a:prstGeom prst="rect">
            <a:avLst/>
          </a:prstGeom>
          <a:noFill/>
          <a:ln>
            <a:noFill/>
          </a:ln>
        </p:spPr>
        <p:txBody>
          <a:bodyPr spcFirstLastPara="1" wrap="square" lIns="83133" tIns="32033" rIns="83133" bIns="41567" anchor="ctr" anchorCtr="0">
            <a:noAutofit/>
          </a:bodyPr>
          <a:lstStyle/>
          <a:p>
            <a:r>
              <a:rPr lang="en">
                <a:latin typeface="Assistant"/>
                <a:ea typeface="Assistant"/>
                <a:cs typeface="Assistant"/>
                <a:sym typeface="Assistant"/>
              </a:rPr>
              <a:t>Quantitative Analysis Formulas</a:t>
            </a:r>
            <a:r>
              <a:rPr lang="en"/>
              <a:t> </a:t>
            </a:r>
            <a:endParaRPr sz="1600"/>
          </a:p>
        </p:txBody>
      </p:sp>
      <p:sp>
        <p:nvSpPr>
          <p:cNvPr id="537" name="Google Shape;537;p74"/>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66</a:t>
            </a:fld>
            <a:endParaRPr kern="0">
              <a:solidFill>
                <a:srgbClr val="000000"/>
              </a:solidFill>
            </a:endParaRPr>
          </a:p>
        </p:txBody>
      </p:sp>
      <p:sp>
        <p:nvSpPr>
          <p:cNvPr id="538" name="Google Shape;538;p74"/>
          <p:cNvSpPr txBox="1">
            <a:spLocks noGrp="1"/>
          </p:cNvSpPr>
          <p:nvPr>
            <p:ph type="body" idx="4294967295"/>
          </p:nvPr>
        </p:nvSpPr>
        <p:spPr>
          <a:xfrm>
            <a:off x="1293091" y="1690692"/>
            <a:ext cx="8228000" cy="3294400"/>
          </a:xfrm>
          <a:prstGeom prst="rect">
            <a:avLst/>
          </a:prstGeom>
          <a:noFill/>
          <a:ln>
            <a:noFill/>
          </a:ln>
        </p:spPr>
        <p:txBody>
          <a:bodyPr spcFirstLastPara="1" wrap="square" lIns="37700" tIns="58200" rIns="37700" bIns="37700" anchor="t" anchorCtr="0">
            <a:noAutofit/>
          </a:bodyPr>
          <a:lstStyle/>
          <a:p>
            <a:pPr marL="355591" indent="-296326">
              <a:lnSpc>
                <a:spcPct val="90000"/>
              </a:lnSpc>
              <a:buClr>
                <a:schemeClr val="dk1"/>
              </a:buClr>
              <a:buSzPts val="1300"/>
              <a:buFont typeface="Assistant"/>
              <a:buChar char="●"/>
            </a:pPr>
            <a:r>
              <a:rPr lang="en" sz="2667">
                <a:solidFill>
                  <a:schemeClr val="dk1"/>
                </a:solidFill>
                <a:latin typeface="Assistant"/>
                <a:ea typeface="Assistant"/>
                <a:cs typeface="Assistant"/>
                <a:sym typeface="Assistant"/>
              </a:rPr>
              <a:t>SLE = AV * EF</a:t>
            </a:r>
            <a:endParaRPr sz="1600"/>
          </a:p>
          <a:p>
            <a:pPr marL="355591" indent="-296326">
              <a:lnSpc>
                <a:spcPct val="90000"/>
              </a:lnSpc>
              <a:spcBef>
                <a:spcPts val="933"/>
              </a:spcBef>
              <a:buClr>
                <a:schemeClr val="dk1"/>
              </a:buClr>
              <a:buSzPts val="1300"/>
              <a:buFont typeface="Assistant"/>
              <a:buChar char="●"/>
            </a:pPr>
            <a:r>
              <a:rPr lang="en" sz="2667">
                <a:solidFill>
                  <a:schemeClr val="dk1"/>
                </a:solidFill>
                <a:latin typeface="Assistant"/>
                <a:ea typeface="Assistant"/>
                <a:cs typeface="Assistant"/>
                <a:sym typeface="Assistant"/>
              </a:rPr>
              <a:t>ALE = SLE * ARO</a:t>
            </a:r>
            <a:endParaRPr sz="1600"/>
          </a:p>
          <a:p>
            <a:pPr marL="355591" indent="-270927">
              <a:lnSpc>
                <a:spcPct val="90000"/>
              </a:lnSpc>
              <a:spcBef>
                <a:spcPts val="933"/>
              </a:spcBef>
              <a:buClr>
                <a:schemeClr val="dk1"/>
              </a:buClr>
              <a:buSzPts val="2000"/>
              <a:buNone/>
            </a:pPr>
            <a:r>
              <a:rPr lang="en" sz="2667">
                <a:solidFill>
                  <a:schemeClr val="dk1"/>
                </a:solidFill>
                <a:latin typeface="Assistant"/>
                <a:ea typeface="Assistant"/>
                <a:cs typeface="Assistant"/>
                <a:sym typeface="Assistant"/>
              </a:rPr>
              <a:t>TCO = Initial Cost of Control + Yearly fees</a:t>
            </a:r>
            <a:endParaRPr sz="1600"/>
          </a:p>
          <a:p>
            <a:pPr marL="355591" indent="-270927">
              <a:lnSpc>
                <a:spcPct val="90000"/>
              </a:lnSpc>
              <a:spcBef>
                <a:spcPts val="933"/>
              </a:spcBef>
              <a:buClr>
                <a:schemeClr val="dk1"/>
              </a:buClr>
              <a:buSzPts val="2000"/>
              <a:buNone/>
            </a:pPr>
            <a:r>
              <a:rPr lang="en" sz="2667">
                <a:solidFill>
                  <a:schemeClr val="dk1"/>
                </a:solidFill>
                <a:latin typeface="Assistant"/>
                <a:ea typeface="Assistant"/>
                <a:cs typeface="Assistant"/>
                <a:sym typeface="Assistant"/>
              </a:rPr>
              <a:t>ROI= Return on Investment:</a:t>
            </a:r>
            <a:endParaRPr sz="1600"/>
          </a:p>
          <a:p>
            <a:pPr marL="355591" indent="-270927">
              <a:lnSpc>
                <a:spcPct val="90000"/>
              </a:lnSpc>
              <a:spcBef>
                <a:spcPts val="933"/>
              </a:spcBef>
              <a:buClr>
                <a:schemeClr val="dk1"/>
              </a:buClr>
              <a:buSzPts val="2000"/>
              <a:buNone/>
            </a:pPr>
            <a:r>
              <a:rPr lang="en" sz="2667">
                <a:solidFill>
                  <a:schemeClr val="dk1"/>
                </a:solidFill>
                <a:latin typeface="Assistant"/>
                <a:ea typeface="Assistant"/>
                <a:cs typeface="Assistant"/>
                <a:sym typeface="Assistant"/>
              </a:rPr>
              <a:t>    ALE (before implementing control)</a:t>
            </a:r>
            <a:endParaRPr sz="1600"/>
          </a:p>
          <a:p>
            <a:pPr marL="355591" indent="-270927">
              <a:lnSpc>
                <a:spcPct val="90000"/>
              </a:lnSpc>
              <a:spcBef>
                <a:spcPts val="933"/>
              </a:spcBef>
              <a:buClr>
                <a:schemeClr val="dk1"/>
              </a:buClr>
              <a:buSzPts val="2000"/>
              <a:buNone/>
            </a:pPr>
            <a:r>
              <a:rPr lang="en" sz="2667">
                <a:solidFill>
                  <a:schemeClr val="dk1"/>
                </a:solidFill>
                <a:latin typeface="Assistant"/>
                <a:ea typeface="Assistant"/>
                <a:cs typeface="Assistant"/>
                <a:sym typeface="Assistant"/>
              </a:rPr>
              <a:t> – ALE (after implementing control) </a:t>
            </a:r>
            <a:endParaRPr sz="1600"/>
          </a:p>
          <a:p>
            <a:pPr marL="355591" indent="-270927">
              <a:lnSpc>
                <a:spcPct val="90000"/>
              </a:lnSpc>
              <a:spcBef>
                <a:spcPts val="933"/>
              </a:spcBef>
              <a:buClr>
                <a:schemeClr val="dk1"/>
              </a:buClr>
              <a:buSzPts val="2000"/>
              <a:buNone/>
            </a:pPr>
            <a:r>
              <a:rPr lang="en" sz="2667" u="sng">
                <a:solidFill>
                  <a:schemeClr val="dk1"/>
                </a:solidFill>
                <a:latin typeface="Assistant"/>
                <a:ea typeface="Assistant"/>
                <a:cs typeface="Assistant"/>
                <a:sym typeface="Assistant"/>
              </a:rPr>
              <a:t>– cost of control</a:t>
            </a:r>
            <a:endParaRPr sz="1600"/>
          </a:p>
          <a:p>
            <a:pPr marL="355591" indent="-270927">
              <a:lnSpc>
                <a:spcPct val="90000"/>
              </a:lnSpc>
              <a:spcBef>
                <a:spcPts val="933"/>
              </a:spcBef>
              <a:spcAft>
                <a:spcPts val="2133"/>
              </a:spcAft>
              <a:buClr>
                <a:schemeClr val="dk1"/>
              </a:buClr>
              <a:buSzPts val="2000"/>
              <a:buNone/>
            </a:pPr>
            <a:r>
              <a:rPr lang="en" sz="2667">
                <a:solidFill>
                  <a:schemeClr val="dk1"/>
                </a:solidFill>
                <a:latin typeface="Assistant"/>
                <a:ea typeface="Assistant"/>
                <a:cs typeface="Assistant"/>
                <a:sym typeface="Assistant"/>
              </a:rPr>
              <a:t> = ROI (Value of Control)</a:t>
            </a:r>
            <a:endParaRPr sz="1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5"/>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Steps for Quantitative Analysis</a:t>
            </a:r>
            <a:endParaRPr sz="1600">
              <a:latin typeface="Assistant"/>
              <a:ea typeface="Assistant"/>
              <a:cs typeface="Assistant"/>
              <a:sym typeface="Assistant"/>
            </a:endParaRPr>
          </a:p>
        </p:txBody>
      </p:sp>
      <p:pic>
        <p:nvPicPr>
          <p:cNvPr id="545" name="Google Shape;545;p75"/>
          <p:cNvPicPr preferRelativeResize="0">
            <a:picLocks noGrp="1"/>
          </p:cNvPicPr>
          <p:nvPr>
            <p:ph type="body" idx="4294967295"/>
          </p:nvPr>
        </p:nvPicPr>
        <p:blipFill rotWithShape="1">
          <a:blip r:embed="rId3">
            <a:alphaModFix/>
          </a:blip>
          <a:srcRect/>
          <a:stretch/>
        </p:blipFill>
        <p:spPr>
          <a:xfrm>
            <a:off x="1921833" y="1571633"/>
            <a:ext cx="7829200" cy="4381200"/>
          </a:xfrm>
          <a:prstGeom prst="rect">
            <a:avLst/>
          </a:prstGeom>
          <a:noFill/>
          <a:ln>
            <a:noFill/>
          </a:ln>
        </p:spPr>
      </p:pic>
      <p:sp>
        <p:nvSpPr>
          <p:cNvPr id="546" name="Google Shape;546;p75"/>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67</a:t>
            </a:fld>
            <a:endParaRPr kern="0">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50"/>
        <p:cNvGrpSpPr/>
        <p:nvPr/>
      </p:nvGrpSpPr>
      <p:grpSpPr>
        <a:xfrm>
          <a:off x="0" y="0"/>
          <a:ext cx="0" cy="0"/>
          <a:chOff x="0" y="0"/>
          <a:chExt cx="0" cy="0"/>
        </a:xfrm>
      </p:grpSpPr>
      <p:sp>
        <p:nvSpPr>
          <p:cNvPr id="551" name="Google Shape;551;p76"/>
          <p:cNvSpPr txBox="1">
            <a:spLocks noGrp="1"/>
          </p:cNvSpPr>
          <p:nvPr>
            <p:ph type="title"/>
          </p:nvPr>
        </p:nvSpPr>
        <p:spPr>
          <a:xfrm>
            <a:off x="1850800" y="388633"/>
            <a:ext cx="8490400" cy="2926800"/>
          </a:xfrm>
          <a:prstGeom prst="rect">
            <a:avLst/>
          </a:prstGeom>
        </p:spPr>
        <p:txBody>
          <a:bodyPr spcFirstLastPara="1" wrap="square" lIns="121900" tIns="121900" rIns="121900" bIns="121900" anchor="ctr" anchorCtr="0">
            <a:noAutofit/>
          </a:bodyPr>
          <a:lstStyle/>
          <a:p>
            <a:r>
              <a:rPr lang="en"/>
              <a:t>Risk Management Life Cycle:</a:t>
            </a:r>
            <a:endParaRPr/>
          </a:p>
          <a:p>
            <a:r>
              <a:rPr lang="en"/>
              <a:t>Risk Response and Mitigation</a:t>
            </a:r>
            <a:endParaRPr/>
          </a:p>
        </p:txBody>
      </p:sp>
      <p:pic>
        <p:nvPicPr>
          <p:cNvPr id="552" name="Google Shape;552;p76"/>
          <p:cNvPicPr preferRelativeResize="0"/>
          <p:nvPr/>
        </p:nvPicPr>
        <p:blipFill>
          <a:blip r:embed="rId3">
            <a:alphaModFix/>
          </a:blip>
          <a:stretch>
            <a:fillRect/>
          </a:stretch>
        </p:blipFill>
        <p:spPr>
          <a:xfrm>
            <a:off x="3935434" y="2649567"/>
            <a:ext cx="4319567" cy="3621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7"/>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Risk Mitigation and Response</a:t>
            </a:r>
            <a:endParaRPr sz="1600">
              <a:latin typeface="Assistant"/>
              <a:ea typeface="Assistant"/>
              <a:cs typeface="Assistant"/>
              <a:sym typeface="Assistant"/>
            </a:endParaRPr>
          </a:p>
        </p:txBody>
      </p:sp>
      <p:sp>
        <p:nvSpPr>
          <p:cNvPr id="559" name="Google Shape;559;p77"/>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69</a:t>
            </a:fld>
            <a:endParaRPr kern="0">
              <a:solidFill>
                <a:srgbClr val="000000"/>
              </a:solidFill>
            </a:endParaRPr>
          </a:p>
        </p:txBody>
      </p:sp>
      <p:sp>
        <p:nvSpPr>
          <p:cNvPr id="560" name="Google Shape;560;p77"/>
          <p:cNvSpPr txBox="1">
            <a:spLocks noGrp="1"/>
          </p:cNvSpPr>
          <p:nvPr>
            <p:ph type="body" idx="4294967295"/>
          </p:nvPr>
        </p:nvSpPr>
        <p:spPr>
          <a:xfrm>
            <a:off x="1385455" y="2151529"/>
            <a:ext cx="8226000" cy="3252400"/>
          </a:xfrm>
          <a:prstGeom prst="rect">
            <a:avLst/>
          </a:prstGeom>
          <a:noFill/>
          <a:ln>
            <a:noFill/>
          </a:ln>
        </p:spPr>
        <p:txBody>
          <a:bodyPr spcFirstLastPara="1" wrap="square" lIns="100767" tIns="50367" rIns="100767" bIns="50367" anchor="t" anchorCtr="0">
            <a:noAutofit/>
          </a:bodyPr>
          <a:lstStyle/>
          <a:p>
            <a:pPr marL="0" indent="0">
              <a:lnSpc>
                <a:spcPct val="90000"/>
              </a:lnSpc>
              <a:buNone/>
            </a:pPr>
            <a:r>
              <a:rPr lang="en" sz="2533">
                <a:solidFill>
                  <a:schemeClr val="dk1"/>
                </a:solidFill>
                <a:latin typeface="Assistant"/>
                <a:ea typeface="Assistant"/>
                <a:cs typeface="Assistant"/>
                <a:sym typeface="Assistant"/>
              </a:rPr>
              <a:t>Risk Assessment will dictate the appropriate risk response</a:t>
            </a:r>
            <a:endParaRPr sz="1600"/>
          </a:p>
          <a:p>
            <a:pPr marL="609585" indent="-431789">
              <a:lnSpc>
                <a:spcPct val="90000"/>
              </a:lnSpc>
              <a:spcBef>
                <a:spcPts val="933"/>
              </a:spcBef>
              <a:buClr>
                <a:schemeClr val="dk1"/>
              </a:buClr>
              <a:buSzPts val="1500"/>
              <a:buFont typeface="Assistant"/>
              <a:buChar char="●"/>
            </a:pPr>
            <a:r>
              <a:rPr lang="en" sz="2533">
                <a:solidFill>
                  <a:schemeClr val="dk1"/>
                </a:solidFill>
                <a:latin typeface="Assistant"/>
                <a:ea typeface="Assistant"/>
                <a:cs typeface="Assistant"/>
                <a:sym typeface="Assistant"/>
              </a:rPr>
              <a:t>Reduce</a:t>
            </a:r>
            <a:endParaRPr sz="1600"/>
          </a:p>
          <a:p>
            <a:pPr marL="609585" indent="-431789">
              <a:lnSpc>
                <a:spcPct val="90000"/>
              </a:lnSpc>
              <a:buClr>
                <a:schemeClr val="dk1"/>
              </a:buClr>
              <a:buSzPts val="1500"/>
              <a:buFont typeface="Assistant"/>
              <a:buChar char="●"/>
            </a:pPr>
            <a:r>
              <a:rPr lang="en" sz="2533">
                <a:solidFill>
                  <a:schemeClr val="dk1"/>
                </a:solidFill>
                <a:latin typeface="Assistant"/>
                <a:ea typeface="Assistant"/>
                <a:cs typeface="Assistant"/>
                <a:sym typeface="Assistant"/>
              </a:rPr>
              <a:t>Avoidance</a:t>
            </a:r>
            <a:endParaRPr sz="1600"/>
          </a:p>
          <a:p>
            <a:pPr marL="609585" indent="-431789">
              <a:lnSpc>
                <a:spcPct val="90000"/>
              </a:lnSpc>
              <a:buClr>
                <a:schemeClr val="dk1"/>
              </a:buClr>
              <a:buSzPts val="1500"/>
              <a:buFont typeface="Assistant"/>
              <a:buChar char="●"/>
            </a:pPr>
            <a:r>
              <a:rPr lang="en" sz="2533">
                <a:solidFill>
                  <a:schemeClr val="dk1"/>
                </a:solidFill>
                <a:latin typeface="Assistant"/>
                <a:ea typeface="Assistant"/>
                <a:cs typeface="Assistant"/>
                <a:sym typeface="Assistant"/>
              </a:rPr>
              <a:t>Transfer</a:t>
            </a:r>
            <a:endParaRPr sz="1600"/>
          </a:p>
          <a:p>
            <a:pPr marL="609585" indent="-465655">
              <a:lnSpc>
                <a:spcPct val="90000"/>
              </a:lnSpc>
              <a:buClr>
                <a:schemeClr val="dk1"/>
              </a:buClr>
              <a:buSzPts val="1900"/>
              <a:buFont typeface="Assistant"/>
              <a:buChar char="●"/>
            </a:pPr>
            <a:r>
              <a:rPr lang="en" sz="2533">
                <a:solidFill>
                  <a:schemeClr val="dk1"/>
                </a:solidFill>
                <a:latin typeface="Assistant"/>
                <a:ea typeface="Assistant"/>
                <a:cs typeface="Assistant"/>
                <a:sym typeface="Assistant"/>
              </a:rPr>
              <a:t>Accept </a:t>
            </a:r>
            <a:endParaRPr sz="2533">
              <a:solidFill>
                <a:schemeClr val="dk1"/>
              </a:solidFill>
              <a:latin typeface="Assistant"/>
              <a:ea typeface="Assistant"/>
              <a:cs typeface="Assistant"/>
              <a:sym typeface="Assistant"/>
            </a:endParaRPr>
          </a:p>
          <a:p>
            <a:pPr marL="609585" indent="-431789">
              <a:lnSpc>
                <a:spcPct val="90000"/>
              </a:lnSpc>
              <a:buClr>
                <a:schemeClr val="dk1"/>
              </a:buClr>
              <a:buSzPts val="1500"/>
              <a:buFont typeface="Assistant"/>
              <a:buChar char="●"/>
            </a:pPr>
            <a:r>
              <a:rPr lang="en" sz="2533">
                <a:solidFill>
                  <a:schemeClr val="dk1"/>
                </a:solidFill>
                <a:latin typeface="Assistant"/>
                <a:ea typeface="Assistant"/>
                <a:cs typeface="Assistant"/>
                <a:sym typeface="Assistant"/>
              </a:rPr>
              <a:t>Rejection</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277100" y="605128"/>
            <a:ext cx="10515600" cy="827200"/>
          </a:xfrm>
          <a:prstGeom prst="rect">
            <a:avLst/>
          </a:prstGeom>
          <a:noFill/>
          <a:ln>
            <a:noFill/>
          </a:ln>
        </p:spPr>
        <p:txBody>
          <a:bodyPr spcFirstLastPara="1" wrap="square" lIns="100767" tIns="50367" rIns="100767" bIns="50367" anchor="ctr" anchorCtr="0">
            <a:noAutofit/>
          </a:bodyPr>
          <a:lstStyle/>
          <a:p>
            <a:pPr algn="l">
              <a:lnSpc>
                <a:spcPct val="100000"/>
              </a:lnSpc>
            </a:pPr>
            <a:r>
              <a:rPr lang="en" sz="3733" b="1">
                <a:solidFill>
                  <a:srgbClr val="262530"/>
                </a:solidFill>
                <a:latin typeface="Assistant ExtraBold"/>
                <a:ea typeface="Assistant ExtraBold"/>
                <a:cs typeface="Assistant ExtraBold"/>
                <a:sym typeface="Assistant ExtraBold"/>
              </a:rPr>
              <a:t>How does CAT work?</a:t>
            </a:r>
            <a:endParaRPr sz="3733" b="1">
              <a:solidFill>
                <a:srgbClr val="262530"/>
              </a:solidFill>
              <a:latin typeface="Assistant ExtraBold"/>
              <a:ea typeface="Assistant ExtraBold"/>
              <a:cs typeface="Assistant ExtraBold"/>
              <a:sym typeface="Assistant ExtraBold"/>
            </a:endParaRPr>
          </a:p>
        </p:txBody>
      </p:sp>
      <p:sp>
        <p:nvSpPr>
          <p:cNvPr id="127" name="Google Shape;127;p23"/>
          <p:cNvSpPr txBox="1">
            <a:spLocks noGrp="1"/>
          </p:cNvSpPr>
          <p:nvPr>
            <p:ph type="body" idx="1"/>
          </p:nvPr>
        </p:nvSpPr>
        <p:spPr>
          <a:xfrm>
            <a:off x="277100" y="1392133"/>
            <a:ext cx="8629600" cy="4697600"/>
          </a:xfrm>
          <a:prstGeom prst="rect">
            <a:avLst/>
          </a:prstGeom>
          <a:noFill/>
          <a:ln>
            <a:noFill/>
          </a:ln>
        </p:spPr>
        <p:txBody>
          <a:bodyPr spcFirstLastPara="1" wrap="square" lIns="100767" tIns="50367" rIns="100767" bIns="50367" anchor="t" anchorCtr="0">
            <a:noAutofit/>
          </a:bodyPr>
          <a:lstStyle/>
          <a:p>
            <a:pPr marL="203195" indent="-194728">
              <a:lnSpc>
                <a:spcPct val="115000"/>
              </a:lnSpc>
              <a:spcBef>
                <a:spcPts val="0"/>
              </a:spcBef>
              <a:buSzPts val="1500"/>
              <a:buFont typeface="Assistant SemiBold"/>
              <a:buChar char="•"/>
            </a:pPr>
            <a:r>
              <a:rPr lang="en" sz="2000">
                <a:latin typeface="Assistant SemiBold"/>
                <a:ea typeface="Assistant SemiBold"/>
                <a:cs typeface="Assistant SemiBold"/>
                <a:sym typeface="Assistant SemiBold"/>
              </a:rPr>
              <a:t>Each time you answer a question, the system evaluates your ability to get the next question correct based on your previous answers and the complexity of the questions. </a:t>
            </a:r>
            <a:endParaRPr sz="2000">
              <a:latin typeface="Assistant SemiBold"/>
              <a:ea typeface="Assistant SemiBold"/>
              <a:cs typeface="Assistant SemiBold"/>
              <a:sym typeface="Assistant SemiBold"/>
            </a:endParaRPr>
          </a:p>
          <a:p>
            <a:pPr marL="203195" indent="-194728">
              <a:lnSpc>
                <a:spcPct val="115000"/>
              </a:lnSpc>
              <a:buSzPts val="1500"/>
              <a:buFont typeface="Assistant SemiBold"/>
              <a:buChar char="•"/>
            </a:pPr>
            <a:r>
              <a:rPr lang="en" sz="2000">
                <a:latin typeface="Assistant SemiBold"/>
                <a:ea typeface="Assistant SemiBold"/>
                <a:cs typeface="Assistant SemiBold"/>
                <a:sym typeface="Assistant SemiBold"/>
              </a:rPr>
              <a:t>With each correct answer, the computer delivers more difficult questions as well as increases its estimate of your ability to pass– you get things right, questions gets harder, if you get things wrong then the questions get easier.</a:t>
            </a:r>
            <a:endParaRPr sz="2000">
              <a:latin typeface="Assistant SemiBold"/>
              <a:ea typeface="Assistant SemiBold"/>
              <a:cs typeface="Assistant SemiBold"/>
              <a:sym typeface="Assistant SemiBold"/>
            </a:endParaRPr>
          </a:p>
          <a:p>
            <a:pPr marL="203195" indent="-194728">
              <a:lnSpc>
                <a:spcPct val="115000"/>
              </a:lnSpc>
              <a:buSzPts val="1500"/>
              <a:buFont typeface="Assistant SemiBold"/>
              <a:buChar char="•"/>
            </a:pPr>
            <a:r>
              <a:rPr lang="en" sz="2000">
                <a:latin typeface="Assistant SemiBold"/>
                <a:ea typeface="Assistant SemiBold"/>
                <a:cs typeface="Assistant SemiBold"/>
                <a:sym typeface="Assistant SemiBold"/>
              </a:rPr>
              <a:t>Answering more questions gives the system a greater gauge of your abilities.</a:t>
            </a:r>
            <a:endParaRPr sz="2000">
              <a:latin typeface="Assistant SemiBold"/>
              <a:ea typeface="Assistant SemiBold"/>
              <a:cs typeface="Assistant SemiBold"/>
              <a:sym typeface="Assistant SemiBold"/>
            </a:endParaRPr>
          </a:p>
          <a:p>
            <a:pPr marL="203195" indent="-194728">
              <a:lnSpc>
                <a:spcPct val="115000"/>
              </a:lnSpc>
              <a:buSzPts val="1500"/>
              <a:buFont typeface="Assistant SemiBold"/>
              <a:buChar char="•"/>
            </a:pPr>
            <a:r>
              <a:rPr lang="en" sz="2000">
                <a:latin typeface="Assistant SemiBold"/>
                <a:ea typeface="Assistant SemiBold"/>
                <a:cs typeface="Assistant SemiBold"/>
                <a:sym typeface="Assistant SemiBold"/>
              </a:rPr>
              <a:t>Your answers to each question dictate what the next question will be. You can no longer go back to previous questions or mark questions for review </a:t>
            </a:r>
            <a:endParaRPr sz="2000">
              <a:latin typeface="Assistant SemiBold"/>
              <a:ea typeface="Assistant SemiBold"/>
              <a:cs typeface="Assistant SemiBold"/>
              <a:sym typeface="Assistant SemiBold"/>
            </a:endParaRPr>
          </a:p>
          <a:p>
            <a:pPr marL="203195" indent="-194728">
              <a:lnSpc>
                <a:spcPct val="115000"/>
              </a:lnSpc>
              <a:spcAft>
                <a:spcPts val="2133"/>
              </a:spcAft>
              <a:buSzPts val="1500"/>
              <a:buFont typeface="Assistant SemiBold"/>
              <a:buChar char="•"/>
            </a:pPr>
            <a:r>
              <a:rPr lang="en" sz="2000">
                <a:latin typeface="Assistant SemiBold"/>
                <a:ea typeface="Assistant SemiBold"/>
                <a:cs typeface="Assistant SemiBold"/>
                <a:sym typeface="Assistant SemiBold"/>
              </a:rPr>
              <a:t>Once you reach the point where the system is confident of your ability, the exam will end and you will receive a “pass” on the exam.</a:t>
            </a:r>
            <a:endParaRPr sz="2000">
              <a:latin typeface="Assistant SemiBold"/>
              <a:ea typeface="Assistant SemiBold"/>
              <a:cs typeface="Assistant SemiBold"/>
              <a:sym typeface="Assistant SemiBold"/>
            </a:endParaRPr>
          </a:p>
        </p:txBody>
      </p:sp>
      <p:sp>
        <p:nvSpPr>
          <p:cNvPr id="128" name="Google Shape;128;p2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7</a:t>
            </a:fld>
            <a:endParaRPr kern="0">
              <a:solidFill>
                <a:srgbClr val="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8"/>
          <p:cNvSpPr txBox="1">
            <a:spLocks noGrp="1"/>
          </p:cNvSpPr>
          <p:nvPr>
            <p:ph type="title"/>
          </p:nvPr>
        </p:nvSpPr>
        <p:spPr>
          <a:xfrm>
            <a:off x="1012833" y="301625"/>
            <a:ext cx="10515600" cy="1325600"/>
          </a:xfrm>
          <a:prstGeom prst="rect">
            <a:avLst/>
          </a:prstGeom>
        </p:spPr>
        <p:txBody>
          <a:bodyPr spcFirstLastPara="1" wrap="square" lIns="100767" tIns="50367" rIns="100767" bIns="50367" anchor="ctr" anchorCtr="0">
            <a:noAutofit/>
          </a:bodyPr>
          <a:lstStyle/>
          <a:p>
            <a:r>
              <a:rPr lang="en"/>
              <a:t>Risk Reduction/Avoidance</a:t>
            </a:r>
            <a:endParaRPr/>
          </a:p>
        </p:txBody>
      </p:sp>
      <p:pic>
        <p:nvPicPr>
          <p:cNvPr id="566" name="Google Shape;566;p78"/>
          <p:cNvPicPr preferRelativeResize="0"/>
          <p:nvPr/>
        </p:nvPicPr>
        <p:blipFill>
          <a:blip r:embed="rId3">
            <a:alphaModFix/>
          </a:blip>
          <a:stretch>
            <a:fillRect/>
          </a:stretch>
        </p:blipFill>
        <p:spPr>
          <a:xfrm>
            <a:off x="1123934" y="1280349"/>
            <a:ext cx="8080601" cy="4297299"/>
          </a:xfrm>
          <a:prstGeom prst="rect">
            <a:avLst/>
          </a:prstGeom>
          <a:noFill/>
          <a:ln>
            <a:noFill/>
          </a:ln>
        </p:spPr>
      </p:pic>
      <p:sp>
        <p:nvSpPr>
          <p:cNvPr id="567" name="Google Shape;567;p78"/>
          <p:cNvSpPr txBox="1"/>
          <p:nvPr/>
        </p:nvSpPr>
        <p:spPr>
          <a:xfrm>
            <a:off x="1857367" y="5410200"/>
            <a:ext cx="8270800" cy="36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b="1" kern="0">
                <a:solidFill>
                  <a:srgbClr val="000000"/>
                </a:solidFill>
                <a:latin typeface="Arial"/>
                <a:cs typeface="Arial"/>
                <a:sym typeface="Arial"/>
              </a:rPr>
              <a:t>**The ultimate risk reduction is avoidance</a:t>
            </a:r>
            <a:endParaRPr sz="2400" b="1" kern="0">
              <a:solidFill>
                <a:srgbClr val="000000"/>
              </a:solidFill>
              <a:latin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9"/>
          <p:cNvSpPr txBox="1">
            <a:spLocks noGrp="1"/>
          </p:cNvSpPr>
          <p:nvPr>
            <p:ph type="title"/>
          </p:nvPr>
        </p:nvSpPr>
        <p:spPr>
          <a:xfrm>
            <a:off x="838200" y="365125"/>
            <a:ext cx="10515600" cy="1325600"/>
          </a:xfrm>
          <a:prstGeom prst="rect">
            <a:avLst/>
          </a:prstGeom>
        </p:spPr>
        <p:txBody>
          <a:bodyPr spcFirstLastPara="1" wrap="square" lIns="100767" tIns="50367" rIns="100767" bIns="50367" anchor="ctr" anchorCtr="0">
            <a:noAutofit/>
          </a:bodyPr>
          <a:lstStyle/>
          <a:p>
            <a:r>
              <a:rPr lang="en"/>
              <a:t>Risk Transference</a:t>
            </a:r>
            <a:endParaRPr/>
          </a:p>
        </p:txBody>
      </p:sp>
      <p:sp>
        <p:nvSpPr>
          <p:cNvPr id="573" name="Google Shape;573;p79"/>
          <p:cNvSpPr txBox="1"/>
          <p:nvPr/>
        </p:nvSpPr>
        <p:spPr>
          <a:xfrm>
            <a:off x="838200" y="1589133"/>
            <a:ext cx="7131200" cy="4199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400" kern="0">
                <a:solidFill>
                  <a:srgbClr val="000000"/>
                </a:solidFill>
                <a:latin typeface="Arial"/>
                <a:cs typeface="Arial"/>
                <a:sym typeface="Arial"/>
              </a:rPr>
              <a:t>Risk transference is a decision to reduce loss through sharing that risk with another organization</a:t>
            </a:r>
            <a:endParaRPr sz="2400" kern="0">
              <a:solidFill>
                <a:srgbClr val="000000"/>
              </a:solidFill>
              <a:latin typeface="Arial"/>
              <a:cs typeface="Arial"/>
              <a:sym typeface="Arial"/>
            </a:endParaRPr>
          </a:p>
          <a:p>
            <a:pPr defTabSz="1219170">
              <a:buClr>
                <a:srgbClr val="000000"/>
              </a:buClr>
            </a:pPr>
            <a:endParaRPr sz="2400" kern="0">
              <a:solidFill>
                <a:srgbClr val="000000"/>
              </a:solidFill>
              <a:latin typeface="Arial"/>
              <a:cs typeface="Arial"/>
              <a:sym typeface="Arial"/>
            </a:endParaRPr>
          </a:p>
          <a:p>
            <a:pPr defTabSz="1219170">
              <a:buClr>
                <a:srgbClr val="000000"/>
              </a:buClr>
            </a:pPr>
            <a:r>
              <a:rPr lang="en" sz="2400" kern="0">
                <a:solidFill>
                  <a:srgbClr val="000000"/>
                </a:solidFill>
                <a:latin typeface="Arial"/>
                <a:cs typeface="Arial"/>
                <a:sym typeface="Arial"/>
              </a:rPr>
              <a:t>SLAs (Service Level Agreements) and contracts establish the degree of transference</a:t>
            </a:r>
            <a:endParaRPr sz="2400" kern="0">
              <a:solidFill>
                <a:srgbClr val="000000"/>
              </a:solidFill>
              <a:latin typeface="Arial"/>
              <a:cs typeface="Arial"/>
              <a:sym typeface="Arial"/>
            </a:endParaRPr>
          </a:p>
          <a:p>
            <a:pPr defTabSz="1219170">
              <a:buClr>
                <a:srgbClr val="000000"/>
              </a:buClr>
            </a:pPr>
            <a:endParaRPr sz="2400" kern="0">
              <a:solidFill>
                <a:srgbClr val="000000"/>
              </a:solidFill>
              <a:latin typeface="Arial"/>
              <a:cs typeface="Arial"/>
              <a:sym typeface="Arial"/>
            </a:endParaRPr>
          </a:p>
          <a:p>
            <a:pPr defTabSz="1219170">
              <a:buClr>
                <a:srgbClr val="000000"/>
              </a:buClr>
            </a:pPr>
            <a:r>
              <a:rPr lang="en" sz="2400" kern="0">
                <a:solidFill>
                  <a:srgbClr val="000000"/>
                </a:solidFill>
                <a:latin typeface="Arial"/>
                <a:cs typeface="Arial"/>
                <a:sym typeface="Arial"/>
              </a:rPr>
              <a:t>Remember:  You can’t transfer liability</a:t>
            </a:r>
            <a:endParaRPr sz="2400" kern="0">
              <a:solidFill>
                <a:srgbClr val="000000"/>
              </a:solidFill>
              <a:latin typeface="Arial"/>
              <a:cs typeface="Arial"/>
              <a:sym typeface="Arial"/>
            </a:endParaRPr>
          </a:p>
          <a:p>
            <a:pPr defTabSz="1219170">
              <a:buClr>
                <a:srgbClr val="000000"/>
              </a:buClr>
            </a:pPr>
            <a:endParaRPr sz="2400" kern="0">
              <a:solidFill>
                <a:srgbClr val="000000"/>
              </a:solidFill>
              <a:latin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0"/>
          <p:cNvSpPr txBox="1">
            <a:spLocks noGrp="1"/>
          </p:cNvSpPr>
          <p:nvPr>
            <p:ph type="title"/>
          </p:nvPr>
        </p:nvSpPr>
        <p:spPr>
          <a:xfrm>
            <a:off x="838200" y="365125"/>
            <a:ext cx="10515600" cy="1325600"/>
          </a:xfrm>
          <a:prstGeom prst="rect">
            <a:avLst/>
          </a:prstGeom>
        </p:spPr>
        <p:txBody>
          <a:bodyPr spcFirstLastPara="1" wrap="square" lIns="100767" tIns="50367" rIns="100767" bIns="50367" anchor="ctr" anchorCtr="0">
            <a:noAutofit/>
          </a:bodyPr>
          <a:lstStyle/>
          <a:p>
            <a:r>
              <a:rPr lang="en"/>
              <a:t>Risk Acceptance</a:t>
            </a:r>
            <a:endParaRPr/>
          </a:p>
        </p:txBody>
      </p:sp>
      <p:sp>
        <p:nvSpPr>
          <p:cNvPr id="579" name="Google Shape;579;p80"/>
          <p:cNvSpPr txBox="1"/>
          <p:nvPr/>
        </p:nvSpPr>
        <p:spPr>
          <a:xfrm>
            <a:off x="838200" y="1508133"/>
            <a:ext cx="10004400" cy="43020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buSzPts val="1100"/>
            </a:pPr>
            <a:r>
              <a:rPr lang="en" sz="2400" kern="0">
                <a:solidFill>
                  <a:srgbClr val="000000"/>
                </a:solidFill>
                <a:latin typeface="Calibri"/>
                <a:ea typeface="Calibri"/>
                <a:cs typeface="Calibri"/>
                <a:sym typeface="Calibri"/>
              </a:rPr>
              <a:t>Examples of risk acceptance:</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Provides no active mitigation</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Based on a cost/benefit analysis, it is determined the cost of the control is less than the potential for loss</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Sometimes acceptance is the only choice.  </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Risk acceptance still includes due diligence, and can still be used to indicate good business decisions were made</a:t>
            </a:r>
            <a:endParaRPr sz="2400" kern="0">
              <a:solidFill>
                <a:srgbClr val="000000"/>
              </a:solidFill>
              <a:latin typeface="Calibri"/>
              <a:ea typeface="Calibri"/>
              <a:cs typeface="Calibri"/>
              <a:sym typeface="Calibri"/>
            </a:endParaRPr>
          </a:p>
          <a:p>
            <a:pPr marL="609585" indent="-457189" defTabSz="1219170">
              <a:lnSpc>
                <a:spcPct val="115000"/>
              </a:lnSpc>
              <a:buClr>
                <a:srgbClr val="000000"/>
              </a:buClr>
              <a:buSzPts val="1800"/>
              <a:buFont typeface="Calibri"/>
              <a:buChar char="●"/>
            </a:pPr>
            <a:r>
              <a:rPr lang="en" sz="2400" kern="0">
                <a:solidFill>
                  <a:srgbClr val="000000"/>
                </a:solidFill>
                <a:latin typeface="Calibri"/>
                <a:ea typeface="Calibri"/>
                <a:cs typeface="Calibri"/>
                <a:sym typeface="Calibri"/>
              </a:rPr>
              <a:t>Level of risk and impact is always changing, so regular reviews are needed</a:t>
            </a:r>
            <a:endParaRPr sz="2400"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3"/>
        <p:cNvGrpSpPr/>
        <p:nvPr/>
      </p:nvGrpSpPr>
      <p:grpSpPr>
        <a:xfrm>
          <a:off x="0" y="0"/>
          <a:ext cx="0" cy="0"/>
          <a:chOff x="0" y="0"/>
          <a:chExt cx="0" cy="0"/>
        </a:xfrm>
      </p:grpSpPr>
      <p:sp>
        <p:nvSpPr>
          <p:cNvPr id="584" name="Google Shape;584;p81"/>
          <p:cNvSpPr txBox="1">
            <a:spLocks noGrp="1"/>
          </p:cNvSpPr>
          <p:nvPr>
            <p:ph type="title"/>
          </p:nvPr>
        </p:nvSpPr>
        <p:spPr>
          <a:xfrm>
            <a:off x="1381133" y="388633"/>
            <a:ext cx="8960000" cy="2926800"/>
          </a:xfrm>
          <a:prstGeom prst="rect">
            <a:avLst/>
          </a:prstGeom>
        </p:spPr>
        <p:txBody>
          <a:bodyPr spcFirstLastPara="1" wrap="square" lIns="121900" tIns="121900" rIns="121900" bIns="121900" anchor="ctr" anchorCtr="0">
            <a:noAutofit/>
          </a:bodyPr>
          <a:lstStyle/>
          <a:p>
            <a:r>
              <a:rPr lang="en"/>
              <a:t>Risk Management Life Cycle:</a:t>
            </a:r>
            <a:endParaRPr/>
          </a:p>
          <a:p>
            <a:r>
              <a:rPr lang="en"/>
              <a:t>Risk Monitoring and Reporting</a:t>
            </a:r>
            <a:endParaRPr/>
          </a:p>
        </p:txBody>
      </p:sp>
      <p:pic>
        <p:nvPicPr>
          <p:cNvPr id="585" name="Google Shape;585;p81"/>
          <p:cNvPicPr preferRelativeResize="0"/>
          <p:nvPr/>
        </p:nvPicPr>
        <p:blipFill>
          <a:blip r:embed="rId3">
            <a:alphaModFix/>
          </a:blip>
          <a:stretch>
            <a:fillRect/>
          </a:stretch>
        </p:blipFill>
        <p:spPr>
          <a:xfrm>
            <a:off x="3965567" y="3034434"/>
            <a:ext cx="3971933" cy="3214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82"/>
          <p:cNvSpPr txBox="1">
            <a:spLocks noGrp="1"/>
          </p:cNvSpPr>
          <p:nvPr>
            <p:ph type="title"/>
          </p:nvPr>
        </p:nvSpPr>
        <p:spPr>
          <a:xfrm>
            <a:off x="838200" y="365125"/>
            <a:ext cx="10515600" cy="1325600"/>
          </a:xfrm>
          <a:prstGeom prst="rect">
            <a:avLst/>
          </a:prstGeom>
        </p:spPr>
        <p:txBody>
          <a:bodyPr spcFirstLastPara="1" wrap="square" lIns="100767" tIns="50367" rIns="100767" bIns="50367" anchor="ctr" anchorCtr="0">
            <a:noAutofit/>
          </a:bodyPr>
          <a:lstStyle/>
          <a:p>
            <a:r>
              <a:rPr lang="en"/>
              <a:t>Risk Monitoring and Reporting</a:t>
            </a:r>
            <a:endParaRPr/>
          </a:p>
        </p:txBody>
      </p:sp>
      <p:sp>
        <p:nvSpPr>
          <p:cNvPr id="591" name="Google Shape;591;p82"/>
          <p:cNvSpPr txBox="1"/>
          <p:nvPr/>
        </p:nvSpPr>
        <p:spPr>
          <a:xfrm>
            <a:off x="460367" y="1158900"/>
            <a:ext cx="10652000" cy="40000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800"/>
              </a:spcBef>
              <a:buClr>
                <a:srgbClr val="000000"/>
              </a:buClr>
            </a:pPr>
            <a:r>
              <a:rPr lang="en" sz="2400" kern="0">
                <a:solidFill>
                  <a:srgbClr val="000000"/>
                </a:solidFill>
                <a:latin typeface="Arial"/>
                <a:cs typeface="Arial"/>
                <a:sym typeface="Arial"/>
              </a:rPr>
              <a:t>•</a:t>
            </a:r>
            <a:r>
              <a:rPr lang="en" sz="2400" kern="0">
                <a:solidFill>
                  <a:srgbClr val="000000"/>
                </a:solidFill>
                <a:latin typeface="Calibri"/>
                <a:ea typeface="Calibri"/>
                <a:cs typeface="Calibri"/>
                <a:sym typeface="Calibri"/>
              </a:rPr>
              <a:t>A risk response is designed and implemented based on a risk assessment that was conducted at a single point in time</a:t>
            </a:r>
            <a:endParaRPr sz="2400" kern="0">
              <a:solidFill>
                <a:srgbClr val="000000"/>
              </a:solidFill>
              <a:latin typeface="Calibri"/>
              <a:ea typeface="Calibri"/>
              <a:cs typeface="Calibri"/>
              <a:sym typeface="Calibri"/>
            </a:endParaRPr>
          </a:p>
          <a:p>
            <a:pPr defTabSz="1219170">
              <a:lnSpc>
                <a:spcPct val="115000"/>
              </a:lnSpc>
              <a:spcBef>
                <a:spcPts val="800"/>
              </a:spcBef>
              <a:buClr>
                <a:srgbClr val="000000"/>
              </a:buClr>
            </a:pPr>
            <a:r>
              <a:rPr lang="en" sz="2400" kern="0">
                <a:solidFill>
                  <a:srgbClr val="000000"/>
                </a:solidFill>
                <a:latin typeface="Arial"/>
                <a:cs typeface="Arial"/>
                <a:sym typeface="Arial"/>
              </a:rPr>
              <a:t>•</a:t>
            </a:r>
            <a:r>
              <a:rPr lang="en" sz="2400" kern="0">
                <a:solidFill>
                  <a:srgbClr val="000000"/>
                </a:solidFill>
                <a:latin typeface="Calibri"/>
                <a:ea typeface="Calibri"/>
                <a:cs typeface="Calibri"/>
                <a:sym typeface="Calibri"/>
              </a:rPr>
              <a:t>Because of the changing nature of risk and associated controls, ongoing monitoring is an essential step of the risk management life cycle.</a:t>
            </a:r>
            <a:endParaRPr sz="2400"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400" kern="0">
                <a:solidFill>
                  <a:srgbClr val="000000"/>
                </a:solidFill>
                <a:latin typeface="Arial"/>
                <a:cs typeface="Arial"/>
                <a:sym typeface="Arial"/>
              </a:rPr>
              <a:t>–</a:t>
            </a:r>
            <a:r>
              <a:rPr lang="en" sz="2400" kern="0">
                <a:solidFill>
                  <a:srgbClr val="000000"/>
                </a:solidFill>
                <a:latin typeface="Calibri"/>
                <a:ea typeface="Calibri"/>
                <a:cs typeface="Calibri"/>
                <a:sym typeface="Calibri"/>
              </a:rPr>
              <a:t> controls can become less effective</a:t>
            </a:r>
            <a:endParaRPr sz="2400"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400" kern="0">
                <a:solidFill>
                  <a:srgbClr val="000000"/>
                </a:solidFill>
                <a:latin typeface="Arial"/>
                <a:cs typeface="Arial"/>
                <a:sym typeface="Arial"/>
              </a:rPr>
              <a:t>–</a:t>
            </a:r>
            <a:r>
              <a:rPr lang="en" sz="2400" kern="0">
                <a:solidFill>
                  <a:srgbClr val="000000"/>
                </a:solidFill>
                <a:latin typeface="Calibri"/>
                <a:ea typeface="Calibri"/>
                <a:cs typeface="Calibri"/>
                <a:sym typeface="Calibri"/>
              </a:rPr>
              <a:t>the operational environment may change</a:t>
            </a:r>
            <a:endParaRPr sz="2400" kern="0">
              <a:solidFill>
                <a:srgbClr val="000000"/>
              </a:solidFill>
              <a:latin typeface="Calibri"/>
              <a:ea typeface="Calibri"/>
              <a:cs typeface="Calibri"/>
              <a:sym typeface="Calibri"/>
            </a:endParaRPr>
          </a:p>
          <a:p>
            <a:pPr defTabSz="1219170">
              <a:buClr>
                <a:srgbClr val="000000"/>
              </a:buClr>
            </a:pPr>
            <a:r>
              <a:rPr lang="en" sz="2400" kern="0">
                <a:solidFill>
                  <a:srgbClr val="000000"/>
                </a:solidFill>
                <a:latin typeface="Calibri"/>
                <a:ea typeface="Calibri"/>
                <a:cs typeface="Calibri"/>
                <a:sym typeface="Calibri"/>
              </a:rPr>
              <a:t>and new threats, technologies and vulnerabilities may emerge</a:t>
            </a:r>
            <a:endParaRPr sz="2400" kern="0">
              <a:solidFill>
                <a:srgbClr val="000000"/>
              </a:solidFill>
              <a:latin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3"/>
          <p:cNvSpPr txBox="1">
            <a:spLocks noGrp="1"/>
          </p:cNvSpPr>
          <p:nvPr>
            <p:ph type="title"/>
          </p:nvPr>
        </p:nvSpPr>
        <p:spPr>
          <a:xfrm>
            <a:off x="838200" y="365125"/>
            <a:ext cx="10515600" cy="1325600"/>
          </a:xfrm>
          <a:prstGeom prst="rect">
            <a:avLst/>
          </a:prstGeom>
        </p:spPr>
        <p:txBody>
          <a:bodyPr spcFirstLastPara="1" wrap="square" lIns="100767" tIns="50367" rIns="100767" bIns="50367" anchor="ctr" anchorCtr="0">
            <a:noAutofit/>
          </a:bodyPr>
          <a:lstStyle/>
          <a:p>
            <a:pPr marL="3047924"/>
            <a:r>
              <a:rPr lang="en"/>
              <a:t>Key Risk Indicators (KRIs)</a:t>
            </a:r>
            <a:endParaRPr/>
          </a:p>
        </p:txBody>
      </p:sp>
      <p:sp>
        <p:nvSpPr>
          <p:cNvPr id="597" name="Google Shape;597;p83"/>
          <p:cNvSpPr txBox="1"/>
          <p:nvPr/>
        </p:nvSpPr>
        <p:spPr>
          <a:xfrm>
            <a:off x="1047767" y="1690733"/>
            <a:ext cx="11144000" cy="40000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Provide early warning</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Provide backward-looking view on risk events</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Enable documentation and analysis of trends</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Provide an indication of risk appetite and tolerance</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Increase the likelihood of achieving strategic objectives</a:t>
            </a:r>
            <a:endParaRPr sz="29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933" kern="0">
                <a:solidFill>
                  <a:srgbClr val="000000"/>
                </a:solidFill>
                <a:latin typeface="Arial"/>
                <a:cs typeface="Arial"/>
                <a:sym typeface="Arial"/>
              </a:rPr>
              <a:t>–</a:t>
            </a:r>
            <a:r>
              <a:rPr lang="en" sz="2933" kern="0">
                <a:solidFill>
                  <a:srgbClr val="000000"/>
                </a:solidFill>
                <a:latin typeface="Calibri"/>
                <a:ea typeface="Calibri"/>
                <a:cs typeface="Calibri"/>
                <a:sym typeface="Calibri"/>
              </a:rPr>
              <a:t>Assist in optimizing risk governance</a:t>
            </a:r>
            <a:endParaRPr sz="2933" kern="0">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4"/>
          <p:cNvSpPr txBox="1">
            <a:spLocks noGrp="1"/>
          </p:cNvSpPr>
          <p:nvPr>
            <p:ph type="title"/>
          </p:nvPr>
        </p:nvSpPr>
        <p:spPr>
          <a:xfrm>
            <a:off x="838200" y="253992"/>
            <a:ext cx="10515600" cy="1325600"/>
          </a:xfrm>
          <a:prstGeom prst="rect">
            <a:avLst/>
          </a:prstGeom>
        </p:spPr>
        <p:txBody>
          <a:bodyPr spcFirstLastPara="1" wrap="square" lIns="100767" tIns="50367" rIns="100767" bIns="50367" anchor="ctr" anchorCtr="0">
            <a:noAutofit/>
          </a:bodyPr>
          <a:lstStyle/>
          <a:p>
            <a:r>
              <a:rPr lang="en"/>
              <a:t>Key Risk Indicators (KRIs)</a:t>
            </a:r>
            <a:endParaRPr/>
          </a:p>
        </p:txBody>
      </p:sp>
      <p:sp>
        <p:nvSpPr>
          <p:cNvPr id="603" name="Google Shape;603;p84"/>
          <p:cNvSpPr txBox="1"/>
          <p:nvPr/>
        </p:nvSpPr>
        <p:spPr>
          <a:xfrm>
            <a:off x="492100" y="1429000"/>
            <a:ext cx="5984800" cy="40000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667"/>
              </a:spcBef>
              <a:buClr>
                <a:srgbClr val="000000"/>
              </a:buClr>
            </a:pPr>
            <a:r>
              <a:rPr lang="en" sz="1867" kern="0">
                <a:solidFill>
                  <a:srgbClr val="000000"/>
                </a:solidFill>
                <a:latin typeface="Arial"/>
                <a:cs typeface="Arial"/>
                <a:sym typeface="Arial"/>
              </a:rPr>
              <a:t>Examples of KRI</a:t>
            </a:r>
            <a:r>
              <a:rPr lang="en" sz="2133" kern="0">
                <a:solidFill>
                  <a:srgbClr val="000000"/>
                </a:solidFill>
                <a:latin typeface="Calibri"/>
                <a:ea typeface="Calibri"/>
                <a:cs typeface="Calibri"/>
                <a:sym typeface="Calibri"/>
              </a:rPr>
              <a:t>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Quantity of unauthorized equipment or software detected in scans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Number of instances of SLAs exceeding thresholds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High average downtime due to operational incidents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Excessive average time to research and remediate operations incidents</a:t>
            </a:r>
            <a:endParaRPr sz="21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133" kern="0">
                <a:solidFill>
                  <a:srgbClr val="000000"/>
                </a:solidFill>
                <a:latin typeface="Arial"/>
                <a:cs typeface="Arial"/>
                <a:sym typeface="Arial"/>
              </a:rPr>
              <a:t>–</a:t>
            </a:r>
            <a:r>
              <a:rPr lang="en" sz="2133" kern="0">
                <a:solidFill>
                  <a:srgbClr val="000000"/>
                </a:solidFill>
                <a:latin typeface="Calibri"/>
                <a:ea typeface="Calibri"/>
                <a:cs typeface="Calibri"/>
                <a:sym typeface="Calibri"/>
              </a:rPr>
              <a:t>Number of desktops/laptops that do not have current antivirus signatures or have not run a full scan within scheduled periods</a:t>
            </a:r>
            <a:endParaRPr sz="2133" kern="0">
              <a:solidFill>
                <a:srgbClr val="000000"/>
              </a:solidFill>
              <a:latin typeface="Calibri"/>
              <a:ea typeface="Calibri"/>
              <a:cs typeface="Calibri"/>
              <a:sym typeface="Calibri"/>
            </a:endParaRPr>
          </a:p>
        </p:txBody>
      </p:sp>
      <p:sp>
        <p:nvSpPr>
          <p:cNvPr id="604" name="Google Shape;604;p84"/>
          <p:cNvSpPr txBox="1"/>
          <p:nvPr/>
        </p:nvSpPr>
        <p:spPr>
          <a:xfrm>
            <a:off x="6762667" y="1690733"/>
            <a:ext cx="4000000" cy="4000000"/>
          </a:xfrm>
          <a:prstGeom prst="rect">
            <a:avLst/>
          </a:prstGeom>
          <a:noFill/>
          <a:ln>
            <a:noFill/>
          </a:ln>
        </p:spPr>
        <p:txBody>
          <a:bodyPr spcFirstLastPara="1" wrap="square" lIns="121900" tIns="121900" rIns="121900" bIns="121900" anchor="ctr" anchorCtr="0">
            <a:noAutofit/>
          </a:bodyPr>
          <a:lstStyle/>
          <a:p>
            <a:pPr defTabSz="1219170">
              <a:lnSpc>
                <a:spcPct val="115000"/>
              </a:lnSpc>
              <a:spcBef>
                <a:spcPts val="667"/>
              </a:spcBef>
              <a:buClr>
                <a:srgbClr val="000000"/>
              </a:buClr>
            </a:pPr>
            <a:r>
              <a:rPr lang="en" sz="2667" kern="0">
                <a:solidFill>
                  <a:srgbClr val="000000"/>
                </a:solidFill>
                <a:latin typeface="Arial"/>
                <a:cs typeface="Arial"/>
                <a:sym typeface="Arial"/>
              </a:rPr>
              <a:t>•</a:t>
            </a:r>
            <a:r>
              <a:rPr lang="en" sz="2667" kern="0">
                <a:solidFill>
                  <a:srgbClr val="000000"/>
                </a:solidFill>
                <a:latin typeface="Calibri"/>
                <a:ea typeface="Calibri"/>
                <a:cs typeface="Calibri"/>
                <a:sym typeface="Calibri"/>
              </a:rPr>
              <a:t>KRIs support:</a:t>
            </a:r>
            <a:endParaRPr sz="2667"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appetite</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identification</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mitigation</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culture</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Risk measurement and reporting</a:t>
            </a:r>
            <a:endParaRPr sz="2533" kern="0">
              <a:solidFill>
                <a:srgbClr val="000000"/>
              </a:solidFill>
              <a:latin typeface="Calibri"/>
              <a:ea typeface="Calibri"/>
              <a:cs typeface="Calibri"/>
              <a:sym typeface="Calibri"/>
            </a:endParaRPr>
          </a:p>
          <a:p>
            <a:pPr defTabSz="1219170">
              <a:lnSpc>
                <a:spcPct val="115000"/>
              </a:lnSpc>
              <a:spcBef>
                <a:spcPts val="667"/>
              </a:spcBef>
              <a:buClr>
                <a:srgbClr val="000000"/>
              </a:buClr>
            </a:pPr>
            <a:r>
              <a:rPr lang="en" sz="2533" kern="0">
                <a:solidFill>
                  <a:srgbClr val="000000"/>
                </a:solidFill>
                <a:latin typeface="Arial"/>
                <a:cs typeface="Arial"/>
                <a:sym typeface="Arial"/>
              </a:rPr>
              <a:t>–</a:t>
            </a:r>
            <a:r>
              <a:rPr lang="en" sz="2533" kern="0">
                <a:solidFill>
                  <a:srgbClr val="000000"/>
                </a:solidFill>
                <a:latin typeface="Calibri"/>
                <a:ea typeface="Calibri"/>
                <a:cs typeface="Calibri"/>
                <a:sym typeface="Calibri"/>
              </a:rPr>
              <a:t>Regulatory compliance</a:t>
            </a:r>
            <a:endParaRPr sz="2533" kern="0">
              <a:solidFill>
                <a:srgbClr val="0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85"/>
          <p:cNvSpPr txBox="1">
            <a:spLocks noGrp="1"/>
          </p:cNvSpPr>
          <p:nvPr>
            <p:ph type="title"/>
          </p:nvPr>
        </p:nvSpPr>
        <p:spPr>
          <a:xfrm>
            <a:off x="838200" y="320461"/>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Risk Management Process Review</a:t>
            </a:r>
            <a:endParaRPr sz="1600">
              <a:latin typeface="Assistant"/>
              <a:ea typeface="Assistant"/>
              <a:cs typeface="Assistant"/>
              <a:sym typeface="Assistant"/>
            </a:endParaRPr>
          </a:p>
        </p:txBody>
      </p:sp>
      <p:sp>
        <p:nvSpPr>
          <p:cNvPr id="613" name="Google Shape;613;p85"/>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77</a:t>
            </a:fld>
            <a:endParaRPr kern="0">
              <a:solidFill>
                <a:srgbClr val="000000"/>
              </a:solidFill>
            </a:endParaRPr>
          </a:p>
        </p:txBody>
      </p:sp>
      <p:sp>
        <p:nvSpPr>
          <p:cNvPr id="614" name="Google Shape;614;p85"/>
          <p:cNvSpPr txBox="1">
            <a:spLocks noGrp="1"/>
          </p:cNvSpPr>
          <p:nvPr>
            <p:ph type="body" idx="4294967295"/>
          </p:nvPr>
        </p:nvSpPr>
        <p:spPr>
          <a:xfrm>
            <a:off x="984267" y="1349367"/>
            <a:ext cx="9515600" cy="4466000"/>
          </a:xfrm>
          <a:prstGeom prst="rect">
            <a:avLst/>
          </a:prstGeom>
          <a:noFill/>
          <a:ln>
            <a:noFill/>
          </a:ln>
        </p:spPr>
        <p:txBody>
          <a:bodyPr spcFirstLastPara="1" wrap="square" lIns="100767" tIns="50367" rIns="100767" bIns="50367" anchor="t" anchorCtr="0">
            <a:noAutofit/>
          </a:bodyPr>
          <a:lstStyle/>
          <a:p>
            <a:pPr marL="203195" indent="-160863">
              <a:lnSpc>
                <a:spcPct val="90000"/>
              </a:lnSpc>
              <a:buClr>
                <a:schemeClr val="dk1"/>
              </a:buClr>
              <a:buSzPts val="1500"/>
              <a:buFont typeface="Assistant"/>
              <a:buChar char="●"/>
            </a:pPr>
            <a:r>
              <a:rPr lang="en" sz="2400">
                <a:solidFill>
                  <a:schemeClr val="dk1"/>
                </a:solidFill>
                <a:latin typeface="Calibri"/>
                <a:ea typeface="Calibri"/>
                <a:cs typeface="Calibri"/>
                <a:sym typeface="Calibri"/>
              </a:rPr>
              <a:t>  </a:t>
            </a:r>
            <a:r>
              <a:rPr lang="en" sz="2400" b="1">
                <a:solidFill>
                  <a:schemeClr val="dk1"/>
                </a:solidFill>
                <a:latin typeface="Assistant"/>
                <a:ea typeface="Assistant"/>
                <a:cs typeface="Assistant"/>
                <a:sym typeface="Assistant"/>
              </a:rPr>
              <a:t>Risk Assessment </a:t>
            </a:r>
            <a:endParaRPr sz="2400"/>
          </a:p>
          <a:p>
            <a:pPr marL="626518" lvl="1" indent="-177796">
              <a:lnSpc>
                <a:spcPct val="90000"/>
              </a:lnSpc>
              <a:spcBef>
                <a:spcPts val="400"/>
              </a:spcBef>
              <a:buClr>
                <a:schemeClr val="dk1"/>
              </a:buClr>
              <a:buSzPts val="1500"/>
              <a:buFont typeface="Assistant"/>
              <a:buChar char="○"/>
            </a:pPr>
            <a:r>
              <a:rPr lang="en" sz="2400">
                <a:solidFill>
                  <a:schemeClr val="dk1"/>
                </a:solidFill>
                <a:latin typeface="Assistant"/>
                <a:ea typeface="Assistant"/>
                <a:cs typeface="Assistant"/>
                <a:sym typeface="Assistant"/>
              </a:rPr>
              <a:t>usually the most difficult to accomplish</a:t>
            </a:r>
            <a:endParaRPr sz="2400"/>
          </a:p>
          <a:p>
            <a:pPr marL="626518" lvl="1" indent="-177796">
              <a:lnSpc>
                <a:spcPct val="90000"/>
              </a:lnSpc>
              <a:spcBef>
                <a:spcPts val="400"/>
              </a:spcBef>
              <a:buClr>
                <a:schemeClr val="dk1"/>
              </a:buClr>
              <a:buSzPts val="1500"/>
              <a:buFont typeface="Assistant"/>
              <a:buChar char="○"/>
            </a:pPr>
            <a:r>
              <a:rPr lang="en" sz="2400">
                <a:solidFill>
                  <a:schemeClr val="dk1"/>
                </a:solidFill>
                <a:latin typeface="Assistant"/>
                <a:ea typeface="Assistant"/>
                <a:cs typeface="Assistant"/>
                <a:sym typeface="Assistant"/>
              </a:rPr>
              <a:t>Many unknowns </a:t>
            </a:r>
            <a:endParaRPr sz="2400"/>
          </a:p>
          <a:p>
            <a:pPr marL="626518" lvl="1" indent="-177796">
              <a:lnSpc>
                <a:spcPct val="90000"/>
              </a:lnSpc>
              <a:spcBef>
                <a:spcPts val="400"/>
              </a:spcBef>
              <a:buClr>
                <a:schemeClr val="dk1"/>
              </a:buClr>
              <a:buSzPts val="1500"/>
              <a:buFont typeface="Assistant"/>
              <a:buChar char="○"/>
            </a:pPr>
            <a:r>
              <a:rPr lang="en" sz="2400">
                <a:solidFill>
                  <a:schemeClr val="dk1"/>
                </a:solidFill>
                <a:latin typeface="Assistant"/>
                <a:ea typeface="Assistant"/>
                <a:cs typeface="Assistant"/>
                <a:sym typeface="Assistant"/>
              </a:rPr>
              <a:t>Necessary effort of gathering the right data</a:t>
            </a:r>
            <a:endParaRPr sz="2400"/>
          </a:p>
          <a:p>
            <a:pPr marL="203195" indent="-160863">
              <a:lnSpc>
                <a:spcPct val="90000"/>
              </a:lnSpc>
              <a:spcBef>
                <a:spcPts val="933"/>
              </a:spcBef>
              <a:buClr>
                <a:schemeClr val="dk1"/>
              </a:buClr>
              <a:buSzPts val="1500"/>
              <a:buFont typeface="Assistant"/>
              <a:buChar char="●"/>
            </a:pPr>
            <a:r>
              <a:rPr lang="en" sz="2400" b="1">
                <a:solidFill>
                  <a:schemeClr val="dk1"/>
                </a:solidFill>
                <a:latin typeface="Assistant"/>
                <a:ea typeface="Assistant"/>
                <a:cs typeface="Assistant"/>
                <a:sym typeface="Assistant"/>
              </a:rPr>
              <a:t>  Risk Analysis</a:t>
            </a:r>
            <a:r>
              <a:rPr lang="en" sz="2400">
                <a:solidFill>
                  <a:schemeClr val="dk1"/>
                </a:solidFill>
                <a:latin typeface="Assistant"/>
                <a:ea typeface="Assistant"/>
                <a:cs typeface="Assistant"/>
                <a:sym typeface="Assistant"/>
              </a:rPr>
              <a:t>:</a:t>
            </a:r>
            <a:endParaRPr sz="2400"/>
          </a:p>
          <a:p>
            <a:pPr marL="626518" lvl="1" indent="-177796">
              <a:lnSpc>
                <a:spcPct val="90000"/>
              </a:lnSpc>
              <a:spcBef>
                <a:spcPts val="400"/>
              </a:spcBef>
              <a:buClr>
                <a:schemeClr val="accent2"/>
              </a:buClr>
              <a:buSzPts val="1500"/>
              <a:buFont typeface="Arial"/>
              <a:buChar char="○"/>
            </a:pPr>
            <a:r>
              <a:rPr lang="en" sz="2400" b="1">
                <a:solidFill>
                  <a:schemeClr val="accent2"/>
                </a:solidFill>
                <a:latin typeface="Assistant"/>
                <a:ea typeface="Assistant"/>
                <a:cs typeface="Assistant"/>
                <a:sym typeface="Assistant"/>
              </a:rPr>
              <a:t> </a:t>
            </a:r>
            <a:r>
              <a:rPr lang="en" sz="2400">
                <a:solidFill>
                  <a:schemeClr val="dk1"/>
                </a:solidFill>
                <a:latin typeface="Assistant"/>
                <a:ea typeface="Assistant"/>
                <a:cs typeface="Assistant"/>
                <a:sym typeface="Assistant"/>
              </a:rPr>
              <a:t>can be done qualitatively and/or quantitatively </a:t>
            </a:r>
            <a:endParaRPr sz="2400"/>
          </a:p>
          <a:p>
            <a:pPr marL="203195" indent="-160863">
              <a:lnSpc>
                <a:spcPct val="90000"/>
              </a:lnSpc>
              <a:spcBef>
                <a:spcPts val="933"/>
              </a:spcBef>
              <a:buClr>
                <a:schemeClr val="dk1"/>
              </a:buClr>
              <a:buSzPts val="1500"/>
              <a:buFont typeface="Assistant"/>
              <a:buChar char="●"/>
            </a:pPr>
            <a:r>
              <a:rPr lang="en" sz="2400" b="1">
                <a:solidFill>
                  <a:schemeClr val="dk1"/>
                </a:solidFill>
                <a:latin typeface="Assistant"/>
                <a:ea typeface="Assistant"/>
                <a:cs typeface="Assistant"/>
                <a:sym typeface="Assistant"/>
              </a:rPr>
              <a:t>Risk Mitigation</a:t>
            </a:r>
            <a:endParaRPr sz="2400"/>
          </a:p>
          <a:p>
            <a:pPr marL="626518" lvl="1" indent="-177796">
              <a:lnSpc>
                <a:spcPct val="90000"/>
              </a:lnSpc>
              <a:spcBef>
                <a:spcPts val="400"/>
              </a:spcBef>
              <a:buClr>
                <a:schemeClr val="dk1"/>
              </a:buClr>
              <a:buSzPts val="1500"/>
              <a:buFont typeface="Assistant"/>
              <a:buChar char="○"/>
            </a:pPr>
            <a:r>
              <a:rPr lang="en" sz="2400">
                <a:solidFill>
                  <a:schemeClr val="dk1"/>
                </a:solidFill>
                <a:latin typeface="Assistant"/>
                <a:ea typeface="Assistant"/>
                <a:cs typeface="Assistant"/>
                <a:sym typeface="Assistant"/>
              </a:rPr>
              <a:t>Take steps to reduce risk to acceptable level</a:t>
            </a:r>
            <a:endParaRPr sz="2400"/>
          </a:p>
          <a:p>
            <a:pPr marL="203195" indent="-160863">
              <a:lnSpc>
                <a:spcPct val="90000"/>
              </a:lnSpc>
              <a:spcBef>
                <a:spcPts val="933"/>
              </a:spcBef>
              <a:buClr>
                <a:schemeClr val="dk1"/>
              </a:buClr>
              <a:buSzPts val="1500"/>
              <a:buFont typeface="Assistant"/>
              <a:buChar char="●"/>
            </a:pPr>
            <a:r>
              <a:rPr lang="en" sz="2400" b="1">
                <a:solidFill>
                  <a:schemeClr val="dk1"/>
                </a:solidFill>
                <a:latin typeface="Assistant"/>
                <a:ea typeface="Assistant"/>
                <a:cs typeface="Assistant"/>
                <a:sym typeface="Assistant"/>
              </a:rPr>
              <a:t>Risk Monitoring </a:t>
            </a:r>
            <a:endParaRPr sz="2400"/>
          </a:p>
          <a:p>
            <a:pPr marL="203195" indent="-203195">
              <a:lnSpc>
                <a:spcPct val="90000"/>
              </a:lnSpc>
              <a:spcBef>
                <a:spcPts val="933"/>
              </a:spcBef>
              <a:spcAft>
                <a:spcPts val="2133"/>
              </a:spcAft>
              <a:buClr>
                <a:schemeClr val="dk1"/>
              </a:buClr>
              <a:buSzPts val="2000"/>
              <a:buNone/>
            </a:pPr>
            <a:r>
              <a:rPr lang="en" sz="2400">
                <a:solidFill>
                  <a:schemeClr val="dk1"/>
                </a:solidFill>
                <a:latin typeface="Assistant"/>
                <a:ea typeface="Assistant"/>
                <a:cs typeface="Assistant"/>
                <a:sym typeface="Assistant"/>
              </a:rPr>
              <a:t>***Remember - Risk must be managed, since it cannot be totally eliminated </a:t>
            </a:r>
            <a:endParaRPr sz="2400"/>
          </a:p>
        </p:txBody>
      </p:sp>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18"/>
        <p:cNvGrpSpPr/>
        <p:nvPr/>
      </p:nvGrpSpPr>
      <p:grpSpPr>
        <a:xfrm>
          <a:off x="0" y="0"/>
          <a:ext cx="0" cy="0"/>
          <a:chOff x="0" y="0"/>
          <a:chExt cx="0" cy="0"/>
        </a:xfrm>
      </p:grpSpPr>
      <p:sp>
        <p:nvSpPr>
          <p:cNvPr id="619" name="Google Shape;619;p86"/>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Legal Considerations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7"/>
          <p:cNvSpPr txBox="1">
            <a:spLocks noGrp="1"/>
          </p:cNvSpPr>
          <p:nvPr>
            <p:ph type="title"/>
          </p:nvPr>
        </p:nvSpPr>
        <p:spPr>
          <a:xfrm>
            <a:off x="504227" y="106807"/>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Liabilities – who is at fault?</a:t>
            </a:r>
            <a:endParaRPr sz="1600">
              <a:latin typeface="Assistant"/>
              <a:ea typeface="Assistant"/>
              <a:cs typeface="Assistant"/>
              <a:sym typeface="Assistant"/>
            </a:endParaRPr>
          </a:p>
        </p:txBody>
      </p:sp>
      <p:sp>
        <p:nvSpPr>
          <p:cNvPr id="626" name="Google Shape;626;p87"/>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79</a:t>
            </a:fld>
            <a:endParaRPr kern="0">
              <a:solidFill>
                <a:srgbClr val="000000"/>
              </a:solidFill>
            </a:endParaRPr>
          </a:p>
        </p:txBody>
      </p:sp>
      <p:sp>
        <p:nvSpPr>
          <p:cNvPr id="627" name="Google Shape;627;p87"/>
          <p:cNvSpPr txBox="1">
            <a:spLocks noGrp="1"/>
          </p:cNvSpPr>
          <p:nvPr>
            <p:ph type="body" idx="4294967295"/>
          </p:nvPr>
        </p:nvSpPr>
        <p:spPr>
          <a:xfrm>
            <a:off x="364333" y="1432400"/>
            <a:ext cx="6382400" cy="3574400"/>
          </a:xfrm>
          <a:prstGeom prst="rect">
            <a:avLst/>
          </a:prstGeom>
          <a:noFill/>
          <a:ln>
            <a:noFill/>
          </a:ln>
        </p:spPr>
        <p:txBody>
          <a:bodyPr spcFirstLastPara="1" wrap="square" lIns="100767" tIns="50367" rIns="100767" bIns="50367" anchor="t" anchorCtr="0">
            <a:noAutofit/>
          </a:bodyPr>
          <a:lstStyle/>
          <a:p>
            <a:pPr marL="372524" indent="-296326">
              <a:lnSpc>
                <a:spcPct val="90000"/>
              </a:lnSpc>
              <a:buClr>
                <a:schemeClr val="dk1"/>
              </a:buClr>
              <a:buSzPts val="1500"/>
              <a:buFont typeface="Assistant"/>
              <a:buChar char="●"/>
            </a:pPr>
            <a:r>
              <a:rPr lang="en" sz="2000">
                <a:solidFill>
                  <a:schemeClr val="dk1"/>
                </a:solidFill>
                <a:latin typeface="Assistant"/>
                <a:ea typeface="Assistant"/>
                <a:cs typeface="Assistant"/>
                <a:sym typeface="Assistant"/>
              </a:rPr>
              <a:t>Failure of management to execute Due Care and/or Due Diligence can be termed negligence</a:t>
            </a:r>
            <a:endParaRPr sz="2000"/>
          </a:p>
          <a:p>
            <a:pPr marL="677316" lvl="1" indent="-245527">
              <a:lnSpc>
                <a:spcPct val="90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 Culpable negligence is often used to prove liability</a:t>
            </a:r>
            <a:endParaRPr sz="2000"/>
          </a:p>
          <a:p>
            <a:pPr marL="372524" indent="-296326">
              <a:lnSpc>
                <a:spcPct val="90000"/>
              </a:lnSpc>
              <a:spcBef>
                <a:spcPts val="933"/>
              </a:spcBef>
              <a:buClr>
                <a:schemeClr val="dk1"/>
              </a:buClr>
              <a:buSzPts val="1500"/>
              <a:buFont typeface="Assistant"/>
              <a:buChar char="●"/>
            </a:pPr>
            <a:r>
              <a:rPr lang="en" sz="2000">
                <a:solidFill>
                  <a:schemeClr val="dk1"/>
                </a:solidFill>
                <a:latin typeface="Assistant"/>
                <a:ea typeface="Assistant"/>
                <a:cs typeface="Assistant"/>
                <a:sym typeface="Assistant"/>
              </a:rPr>
              <a:t>Prudent Man Rule</a:t>
            </a:r>
            <a:endParaRPr sz="2000"/>
          </a:p>
          <a:p>
            <a:pPr marL="677316" lvl="1" indent="-245527">
              <a:lnSpc>
                <a:spcPct val="90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Perform duties that prudent people would exercise in similar circumstances </a:t>
            </a:r>
            <a:endParaRPr sz="2000"/>
          </a:p>
          <a:p>
            <a:pPr marL="677316" lvl="1" indent="-245527">
              <a:lnSpc>
                <a:spcPct val="90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Example: Due Diligence: researching industry standards and best practices</a:t>
            </a:r>
            <a:endParaRPr sz="2000"/>
          </a:p>
          <a:p>
            <a:pPr marL="677316" lvl="1" indent="-245527">
              <a:lnSpc>
                <a:spcPct val="90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Due Care: setting and enforcing policy to bring organization into compliance</a:t>
            </a:r>
            <a:endParaRPr sz="2000"/>
          </a:p>
          <a:p>
            <a:pPr marL="372524" indent="-296326">
              <a:lnSpc>
                <a:spcPct val="90000"/>
              </a:lnSpc>
              <a:spcBef>
                <a:spcPts val="933"/>
              </a:spcBef>
              <a:buClr>
                <a:schemeClr val="dk1"/>
              </a:buClr>
              <a:buSzPts val="1500"/>
              <a:buFont typeface="Assistant"/>
              <a:buChar char="●"/>
            </a:pPr>
            <a:r>
              <a:rPr lang="en" sz="2000">
                <a:solidFill>
                  <a:schemeClr val="dk1"/>
                </a:solidFill>
                <a:latin typeface="Assistant"/>
                <a:ea typeface="Assistant"/>
                <a:cs typeface="Assistant"/>
                <a:sym typeface="Assistant"/>
              </a:rPr>
              <a:t>Downstream Liabilities</a:t>
            </a:r>
            <a:endParaRPr sz="2000"/>
          </a:p>
          <a:p>
            <a:pPr marL="372524" indent="-296326">
              <a:lnSpc>
                <a:spcPct val="90000"/>
              </a:lnSpc>
              <a:spcBef>
                <a:spcPts val="933"/>
              </a:spcBef>
              <a:spcAft>
                <a:spcPts val="2133"/>
              </a:spcAft>
              <a:buClr>
                <a:schemeClr val="dk1"/>
              </a:buClr>
              <a:buSzPts val="1500"/>
              <a:buFont typeface="Assistant"/>
              <a:buChar char="●"/>
            </a:pPr>
            <a:r>
              <a:rPr lang="en" sz="2000">
                <a:solidFill>
                  <a:schemeClr val="dk1"/>
                </a:solidFill>
                <a:latin typeface="Assistant"/>
                <a:ea typeface="Assistant"/>
                <a:cs typeface="Assistant"/>
                <a:sym typeface="Assistant"/>
              </a:rPr>
              <a:t>Integrated technology with other companies can extend one’s responsibility outside the normal bounds</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body" idx="1"/>
          </p:nvPr>
        </p:nvSpPr>
        <p:spPr>
          <a:xfrm>
            <a:off x="512467" y="1314133"/>
            <a:ext cx="9287200" cy="5073200"/>
          </a:xfrm>
          <a:prstGeom prst="rect">
            <a:avLst/>
          </a:prstGeom>
          <a:noFill/>
          <a:ln>
            <a:noFill/>
          </a:ln>
        </p:spPr>
        <p:txBody>
          <a:bodyPr spcFirstLastPara="1" wrap="square" lIns="100767" tIns="50367" rIns="100767" bIns="50367" anchor="t" anchorCtr="0">
            <a:noAutofit/>
          </a:bodyPr>
          <a:lstStyle/>
          <a:p>
            <a:pPr marL="203195" indent="-135463">
              <a:lnSpc>
                <a:spcPct val="70000"/>
              </a:lnSpc>
              <a:spcBef>
                <a:spcPts val="0"/>
              </a:spcBef>
              <a:buSzPts val="1000"/>
              <a:buFont typeface="Assistant"/>
              <a:buChar char="●"/>
            </a:pPr>
            <a:r>
              <a:rPr lang="en" sz="2000">
                <a:latin typeface="Assistant SemiBold"/>
                <a:ea typeface="Assistant SemiBold"/>
                <a:cs typeface="Assistant SemiBold"/>
                <a:sym typeface="Assistant SemiBold"/>
              </a:rPr>
              <a:t>Your Role is a Risk Advisor--Do NOT fix Problems</a:t>
            </a:r>
            <a:endParaRPr sz="200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a:latin typeface="Assistant SemiBold"/>
                <a:ea typeface="Assistant SemiBold"/>
                <a:cs typeface="Assistant SemiBold"/>
                <a:sym typeface="Assistant SemiBold"/>
              </a:rPr>
              <a:t>Who is accountable for security?</a:t>
            </a:r>
            <a:endParaRPr sz="200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a:latin typeface="Assistant SemiBold"/>
                <a:ea typeface="Assistant SemiBold"/>
                <a:cs typeface="Assistant SemiBold"/>
                <a:sym typeface="Assistant SemiBold"/>
              </a:rPr>
              <a:t>How much security is enough?</a:t>
            </a:r>
            <a:endParaRPr sz="200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a:latin typeface="Assistant SemiBold"/>
                <a:ea typeface="Assistant SemiBold"/>
                <a:cs typeface="Assistant SemiBold"/>
                <a:sym typeface="Assistant SemiBold"/>
              </a:rPr>
              <a:t>All decisions start with risk management.  Risk management starts with Identifying and Valuation of your assets.</a:t>
            </a:r>
            <a:endParaRPr sz="200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a:latin typeface="Assistant SemiBold"/>
                <a:ea typeface="Assistant SemiBold"/>
                <a:cs typeface="Assistant SemiBold"/>
                <a:sym typeface="Assistant SemiBold"/>
              </a:rPr>
              <a:t>Think “End Game”</a:t>
            </a:r>
            <a:endParaRPr sz="200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a:latin typeface="Assistant SemiBold"/>
                <a:ea typeface="Assistant SemiBold"/>
                <a:cs typeface="Assistant SemiBold"/>
                <a:sym typeface="Assistant SemiBold"/>
              </a:rPr>
              <a:t>“Security Transcends Technology”</a:t>
            </a:r>
            <a:endParaRPr sz="200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a:latin typeface="Assistant SemiBold"/>
                <a:ea typeface="Assistant SemiBold"/>
                <a:cs typeface="Assistant SemiBold"/>
                <a:sym typeface="Assistant SemiBold"/>
              </a:rPr>
              <a:t>Physical safety is always the first choice</a:t>
            </a:r>
            <a:endParaRPr sz="200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a:latin typeface="Assistant SemiBold"/>
                <a:ea typeface="Assistant SemiBold"/>
                <a:cs typeface="Assistant SemiBold"/>
                <a:sym typeface="Assistant SemiBold"/>
              </a:rPr>
              <a:t>Technical Questions are for Managers.  Management questions are for technicians</a:t>
            </a:r>
            <a:endParaRPr sz="200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a:latin typeface="Assistant SemiBold"/>
                <a:ea typeface="Assistant SemiBold"/>
                <a:cs typeface="Assistant SemiBold"/>
                <a:sym typeface="Assistant SemiBold"/>
              </a:rPr>
              <a:t>Incorporate security into the design, as opposed to adding it on later</a:t>
            </a:r>
            <a:endParaRPr sz="2000">
              <a:latin typeface="Assistant SemiBold"/>
              <a:ea typeface="Assistant SemiBold"/>
              <a:cs typeface="Assistant SemiBold"/>
              <a:sym typeface="Assistant SemiBold"/>
            </a:endParaRPr>
          </a:p>
          <a:p>
            <a:pPr marL="203195" indent="-135463">
              <a:lnSpc>
                <a:spcPct val="70000"/>
              </a:lnSpc>
              <a:buSzPts val="1000"/>
              <a:buFont typeface="Assistant"/>
              <a:buChar char="●"/>
            </a:pPr>
            <a:r>
              <a:rPr lang="en" sz="2000">
                <a:latin typeface="Assistant SemiBold"/>
                <a:ea typeface="Assistant SemiBold"/>
                <a:cs typeface="Assistant SemiBold"/>
                <a:sym typeface="Assistant SemiBold"/>
              </a:rPr>
              <a:t>Layered Defense!</a:t>
            </a:r>
            <a:endParaRPr sz="2000">
              <a:latin typeface="Assistant SemiBold"/>
              <a:ea typeface="Assistant SemiBold"/>
              <a:cs typeface="Assistant SemiBold"/>
              <a:sym typeface="Assistant SemiBold"/>
            </a:endParaRPr>
          </a:p>
        </p:txBody>
      </p:sp>
      <p:sp>
        <p:nvSpPr>
          <p:cNvPr id="135" name="Google Shape;135;p24"/>
          <p:cNvSpPr txBox="1">
            <a:spLocks noGrp="1"/>
          </p:cNvSpPr>
          <p:nvPr>
            <p:ph type="sldNum" idx="12"/>
          </p:nvPr>
        </p:nvSpPr>
        <p:spPr>
          <a:xfrm>
            <a:off x="8312727" y="6387353"/>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a:t>
            </a:fld>
            <a:endParaRPr kern="0">
              <a:solidFill>
                <a:srgbClr val="000000"/>
              </a:solidFill>
            </a:endParaRPr>
          </a:p>
        </p:txBody>
      </p:sp>
      <p:sp>
        <p:nvSpPr>
          <p:cNvPr id="136" name="Google Shape;136;p24"/>
          <p:cNvSpPr txBox="1">
            <a:spLocks noGrp="1"/>
          </p:cNvSpPr>
          <p:nvPr>
            <p:ph type="title"/>
          </p:nvPr>
        </p:nvSpPr>
        <p:spPr>
          <a:xfrm>
            <a:off x="512481" y="188349"/>
            <a:ext cx="10160000" cy="1325600"/>
          </a:xfrm>
          <a:prstGeom prst="rect">
            <a:avLst/>
          </a:prstGeom>
          <a:noFill/>
          <a:ln>
            <a:noFill/>
          </a:ln>
        </p:spPr>
        <p:txBody>
          <a:bodyPr spcFirstLastPara="1" wrap="square" lIns="100767" tIns="50367" rIns="100767" bIns="50367" anchor="ctr" anchorCtr="0">
            <a:noAutofit/>
          </a:bodyPr>
          <a:lstStyle/>
          <a:p>
            <a:pPr algn="l">
              <a:lnSpc>
                <a:spcPct val="100000"/>
              </a:lnSpc>
            </a:pPr>
            <a:r>
              <a:rPr lang="en" sz="3733" b="1">
                <a:solidFill>
                  <a:srgbClr val="262530"/>
                </a:solidFill>
                <a:latin typeface="Assistant ExtraBold"/>
                <a:ea typeface="Assistant ExtraBold"/>
                <a:cs typeface="Assistant ExtraBold"/>
                <a:sym typeface="Assistant ExtraBold"/>
              </a:rPr>
              <a:t>The CISSP Mindset</a:t>
            </a:r>
            <a:endParaRPr sz="3733" b="1">
              <a:solidFill>
                <a:srgbClr val="262530"/>
              </a:solidFill>
              <a:latin typeface="Assistant ExtraBold"/>
              <a:ea typeface="Assistant ExtraBold"/>
              <a:cs typeface="Assistant ExtraBold"/>
              <a:sym typeface="Assistant ExtraBo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8"/>
          <p:cNvSpPr txBox="1">
            <a:spLocks noGrp="1"/>
          </p:cNvSpPr>
          <p:nvPr>
            <p:ph type="title"/>
          </p:nvPr>
        </p:nvSpPr>
        <p:spPr>
          <a:xfrm>
            <a:off x="1840203" y="513991"/>
            <a:ext cx="9513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Types of Laws</a:t>
            </a:r>
            <a:endParaRPr sz="1600">
              <a:latin typeface="Assistant"/>
              <a:ea typeface="Assistant"/>
              <a:cs typeface="Assistant"/>
              <a:sym typeface="Assistant"/>
            </a:endParaRPr>
          </a:p>
        </p:txBody>
      </p:sp>
      <p:sp>
        <p:nvSpPr>
          <p:cNvPr id="634" name="Google Shape;634;p8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80</a:t>
            </a:fld>
            <a:endParaRPr kern="0">
              <a:solidFill>
                <a:srgbClr val="000000"/>
              </a:solidFill>
            </a:endParaRPr>
          </a:p>
        </p:txBody>
      </p:sp>
      <p:sp>
        <p:nvSpPr>
          <p:cNvPr id="635" name="Google Shape;635;p88"/>
          <p:cNvSpPr txBox="1">
            <a:spLocks noGrp="1"/>
          </p:cNvSpPr>
          <p:nvPr>
            <p:ph type="body" idx="4294967295"/>
          </p:nvPr>
        </p:nvSpPr>
        <p:spPr>
          <a:xfrm>
            <a:off x="1385455" y="2355037"/>
            <a:ext cx="7494800" cy="3328000"/>
          </a:xfrm>
          <a:prstGeom prst="rect">
            <a:avLst/>
          </a:prstGeom>
          <a:noFill/>
          <a:ln>
            <a:noFill/>
          </a:ln>
        </p:spPr>
        <p:txBody>
          <a:bodyPr spcFirstLastPara="1" wrap="square" lIns="100767" tIns="50367" rIns="100767" bIns="50367" anchor="t" anchorCtr="0">
            <a:noAutofit/>
          </a:bodyPr>
          <a:lstStyle/>
          <a:p>
            <a:pPr marL="203195" indent="-126997">
              <a:lnSpc>
                <a:spcPct val="90000"/>
              </a:lnSpc>
              <a:buClr>
                <a:schemeClr val="dk1"/>
              </a:buClr>
              <a:buSzPts val="1500"/>
              <a:buFont typeface="Assistant"/>
              <a:buChar char="●"/>
            </a:pPr>
            <a:r>
              <a:rPr lang="en" sz="2667">
                <a:solidFill>
                  <a:schemeClr val="dk1"/>
                </a:solidFill>
                <a:latin typeface="Assistant"/>
                <a:ea typeface="Assistant"/>
                <a:cs typeface="Assistant"/>
                <a:sym typeface="Assistant"/>
              </a:rPr>
              <a:t> Criminal</a:t>
            </a:r>
            <a:endParaRPr sz="2667"/>
          </a:p>
          <a:p>
            <a:pPr marL="203195" indent="-126997">
              <a:lnSpc>
                <a:spcPct val="90000"/>
              </a:lnSpc>
              <a:spcBef>
                <a:spcPts val="933"/>
              </a:spcBef>
              <a:buClr>
                <a:schemeClr val="dk1"/>
              </a:buClr>
              <a:buSzPts val="1500"/>
              <a:buFont typeface="Assistant"/>
              <a:buChar char="●"/>
            </a:pPr>
            <a:r>
              <a:rPr lang="en" sz="2667">
                <a:solidFill>
                  <a:schemeClr val="dk1"/>
                </a:solidFill>
                <a:latin typeface="Assistant"/>
                <a:ea typeface="Assistant"/>
                <a:cs typeface="Assistant"/>
                <a:sym typeface="Assistant"/>
              </a:rPr>
              <a:t> Civil </a:t>
            </a:r>
            <a:endParaRPr sz="2667"/>
          </a:p>
          <a:p>
            <a:pPr marL="203195" indent="-126997">
              <a:lnSpc>
                <a:spcPct val="90000"/>
              </a:lnSpc>
              <a:spcBef>
                <a:spcPts val="933"/>
              </a:spcBef>
              <a:buClr>
                <a:schemeClr val="dk1"/>
              </a:buClr>
              <a:buSzPts val="1500"/>
              <a:buFont typeface="Assistant"/>
              <a:buChar char="●"/>
            </a:pPr>
            <a:r>
              <a:rPr lang="en" sz="2667">
                <a:solidFill>
                  <a:schemeClr val="dk1"/>
                </a:solidFill>
                <a:latin typeface="Assistant"/>
                <a:ea typeface="Assistant"/>
                <a:cs typeface="Assistant"/>
                <a:sym typeface="Assistant"/>
              </a:rPr>
              <a:t> Regulatory</a:t>
            </a:r>
            <a:endParaRPr sz="2667"/>
          </a:p>
          <a:p>
            <a:pPr marL="203195" indent="-126997">
              <a:lnSpc>
                <a:spcPct val="90000"/>
              </a:lnSpc>
              <a:spcBef>
                <a:spcPts val="933"/>
              </a:spcBef>
              <a:buClr>
                <a:schemeClr val="dk1"/>
              </a:buClr>
              <a:buSzPts val="1500"/>
              <a:buFont typeface="Assistant"/>
              <a:buChar char="●"/>
            </a:pPr>
            <a:r>
              <a:rPr lang="en" sz="2667">
                <a:solidFill>
                  <a:schemeClr val="dk1"/>
                </a:solidFill>
                <a:latin typeface="Assistant"/>
                <a:ea typeface="Assistant"/>
                <a:cs typeface="Assistant"/>
                <a:sym typeface="Assistant"/>
              </a:rPr>
              <a:t> Intellectual Property</a:t>
            </a:r>
            <a:endParaRPr sz="2667"/>
          </a:p>
          <a:p>
            <a:pPr marL="203195" indent="0">
              <a:lnSpc>
                <a:spcPct val="90000"/>
              </a:lnSpc>
              <a:spcBef>
                <a:spcPts val="933"/>
              </a:spcBef>
              <a:spcAft>
                <a:spcPts val="2133"/>
              </a:spcAft>
              <a:buClr>
                <a:schemeClr val="dk1"/>
              </a:buClr>
              <a:buSzPts val="2300"/>
              <a:buNone/>
            </a:pPr>
            <a:endParaRPr sz="2667">
              <a:solidFill>
                <a:schemeClr val="dk1"/>
              </a:solidFill>
              <a:latin typeface="Assistant"/>
              <a:ea typeface="Assistant"/>
              <a:cs typeface="Assistant"/>
              <a:sym typeface="Assistan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89"/>
          <p:cNvSpPr txBox="1">
            <a:spLocks noGrp="1"/>
          </p:cNvSpPr>
          <p:nvPr>
            <p:ph type="title"/>
          </p:nvPr>
        </p:nvSpPr>
        <p:spPr>
          <a:xfrm>
            <a:off x="1019400" y="316709"/>
            <a:ext cx="101532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Criminal Law</a:t>
            </a:r>
            <a:endParaRPr sz="1600">
              <a:latin typeface="Assistant"/>
              <a:ea typeface="Assistant"/>
              <a:cs typeface="Assistant"/>
              <a:sym typeface="Assistant"/>
            </a:endParaRPr>
          </a:p>
        </p:txBody>
      </p:sp>
      <p:sp>
        <p:nvSpPr>
          <p:cNvPr id="642" name="Google Shape;642;p8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81</a:t>
            </a:fld>
            <a:endParaRPr kern="0">
              <a:solidFill>
                <a:srgbClr val="000000"/>
              </a:solidFill>
            </a:endParaRPr>
          </a:p>
        </p:txBody>
      </p:sp>
      <p:sp>
        <p:nvSpPr>
          <p:cNvPr id="643" name="Google Shape;643;p89"/>
          <p:cNvSpPr txBox="1">
            <a:spLocks noGrp="1"/>
          </p:cNvSpPr>
          <p:nvPr>
            <p:ph type="body" idx="4294967295"/>
          </p:nvPr>
        </p:nvSpPr>
        <p:spPr>
          <a:xfrm>
            <a:off x="1186793" y="1860831"/>
            <a:ext cx="8341600" cy="3328000"/>
          </a:xfrm>
          <a:prstGeom prst="rect">
            <a:avLst/>
          </a:prstGeom>
          <a:noFill/>
          <a:ln>
            <a:noFill/>
          </a:ln>
        </p:spPr>
        <p:txBody>
          <a:bodyPr spcFirstLastPara="1" wrap="square" lIns="100767" tIns="50367" rIns="100767" bIns="50367" anchor="t" anchorCtr="0">
            <a:noAutofit/>
          </a:bodyPr>
          <a:lstStyle/>
          <a:p>
            <a:pPr marL="609585" indent="-465655">
              <a:lnSpc>
                <a:spcPct val="90000"/>
              </a:lnSpc>
              <a:buClr>
                <a:schemeClr val="dk1"/>
              </a:buClr>
              <a:buSzPts val="1900"/>
              <a:buFont typeface="Assistant"/>
              <a:buChar char="●"/>
            </a:pPr>
            <a:r>
              <a:rPr lang="en" sz="2533">
                <a:solidFill>
                  <a:schemeClr val="dk1"/>
                </a:solidFill>
                <a:latin typeface="Assistant"/>
                <a:ea typeface="Assistant"/>
                <a:cs typeface="Assistant"/>
                <a:sym typeface="Assistant"/>
              </a:rPr>
              <a:t>Beyond a reasonable doubt—can be difficult to meet this burden of proof in computer-related crimes</a:t>
            </a:r>
            <a:endParaRPr sz="1600"/>
          </a:p>
          <a:p>
            <a:pPr marL="609585" indent="-465655">
              <a:lnSpc>
                <a:spcPct val="90000"/>
              </a:lnSpc>
              <a:buClr>
                <a:schemeClr val="dk1"/>
              </a:buClr>
              <a:buSzPts val="1900"/>
              <a:buFont typeface="Assistant"/>
              <a:buChar char="●"/>
            </a:pPr>
            <a:r>
              <a:rPr lang="en" sz="2533">
                <a:solidFill>
                  <a:schemeClr val="dk1"/>
                </a:solidFill>
                <a:latin typeface="Assistant"/>
                <a:ea typeface="Assistant"/>
                <a:cs typeface="Assistant"/>
                <a:sym typeface="Assistant"/>
              </a:rPr>
              <a:t>Penalties:  Financial, Jail-time, death</a:t>
            </a:r>
            <a:endParaRPr sz="1600"/>
          </a:p>
          <a:p>
            <a:pPr marL="1219170" lvl="1" indent="-440256">
              <a:lnSpc>
                <a:spcPct val="90000"/>
              </a:lnSpc>
              <a:spcBef>
                <a:spcPts val="0"/>
              </a:spcBef>
              <a:buClr>
                <a:schemeClr val="dk1"/>
              </a:buClr>
              <a:buSzPts val="1600"/>
              <a:buFont typeface="Assistant"/>
              <a:buChar char="○"/>
            </a:pPr>
            <a:r>
              <a:rPr lang="en" sz="2133">
                <a:solidFill>
                  <a:schemeClr val="dk1"/>
                </a:solidFill>
                <a:latin typeface="Assistant"/>
                <a:ea typeface="Assistant"/>
                <a:cs typeface="Assistant"/>
                <a:sym typeface="Assistant"/>
              </a:rPr>
              <a:t>Felonies:  More serious of the two.  Often penalty results in incarceration of at least a year.</a:t>
            </a:r>
            <a:endParaRPr sz="1600"/>
          </a:p>
          <a:p>
            <a:pPr marL="1219170" lvl="1" indent="-440256">
              <a:lnSpc>
                <a:spcPct val="90000"/>
              </a:lnSpc>
              <a:spcBef>
                <a:spcPts val="0"/>
              </a:spcBef>
              <a:buClr>
                <a:schemeClr val="dk1"/>
              </a:buClr>
              <a:buSzPts val="1600"/>
              <a:buFont typeface="Assistant"/>
              <a:buChar char="○"/>
            </a:pPr>
            <a:r>
              <a:rPr lang="en" sz="2133">
                <a:solidFill>
                  <a:schemeClr val="dk1"/>
                </a:solidFill>
                <a:latin typeface="Assistant"/>
                <a:ea typeface="Assistant"/>
                <a:cs typeface="Assistant"/>
                <a:sym typeface="Assistant"/>
              </a:rPr>
              <a:t>Misdemeanors:  Normally the less serious of the two with fines or jail-time of less than one year.  </a:t>
            </a:r>
            <a:endParaRPr sz="1600"/>
          </a:p>
          <a:p>
            <a:pPr marL="609585" indent="-465655">
              <a:lnSpc>
                <a:spcPct val="90000"/>
              </a:lnSpc>
              <a:buClr>
                <a:schemeClr val="dk1"/>
              </a:buClr>
              <a:buSzPts val="1900"/>
              <a:buFont typeface="Assistant"/>
              <a:buChar char="●"/>
            </a:pPr>
            <a:r>
              <a:rPr lang="en" sz="2533">
                <a:solidFill>
                  <a:schemeClr val="dk1"/>
                </a:solidFill>
                <a:latin typeface="Assistant"/>
                <a:ea typeface="Assistant"/>
                <a:cs typeface="Assistant"/>
                <a:sym typeface="Assistant"/>
              </a:rPr>
              <a:t>The Goal of criminal penalties is:</a:t>
            </a:r>
            <a:endParaRPr sz="1600"/>
          </a:p>
          <a:p>
            <a:pPr marL="1219170" lvl="1" indent="-440256">
              <a:lnSpc>
                <a:spcPct val="90000"/>
              </a:lnSpc>
              <a:spcBef>
                <a:spcPts val="0"/>
              </a:spcBef>
              <a:buClr>
                <a:schemeClr val="dk1"/>
              </a:buClr>
              <a:buSzPts val="1600"/>
              <a:buFont typeface="Assistant"/>
              <a:buChar char="○"/>
            </a:pPr>
            <a:r>
              <a:rPr lang="en" sz="2133">
                <a:solidFill>
                  <a:schemeClr val="dk1"/>
                </a:solidFill>
                <a:latin typeface="Assistant"/>
                <a:ea typeface="Assistant"/>
                <a:cs typeface="Assistant"/>
                <a:sym typeface="Assistant"/>
              </a:rPr>
              <a:t>Punishment</a:t>
            </a:r>
            <a:endParaRPr sz="1600"/>
          </a:p>
          <a:p>
            <a:pPr marL="1219170" lvl="1" indent="-440256">
              <a:lnSpc>
                <a:spcPct val="90000"/>
              </a:lnSpc>
              <a:spcBef>
                <a:spcPts val="0"/>
              </a:spcBef>
              <a:buClr>
                <a:schemeClr val="dk1"/>
              </a:buClr>
              <a:buSzPts val="1600"/>
              <a:buFont typeface="Assistant"/>
              <a:buChar char="○"/>
            </a:pPr>
            <a:r>
              <a:rPr lang="en" sz="2133">
                <a:solidFill>
                  <a:schemeClr val="dk1"/>
                </a:solidFill>
                <a:latin typeface="Assistant"/>
                <a:ea typeface="Assistant"/>
                <a:cs typeface="Assistant"/>
                <a:sym typeface="Assistant"/>
              </a:rPr>
              <a:t>Deterrence</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90"/>
          <p:cNvSpPr txBox="1">
            <a:spLocks noGrp="1"/>
          </p:cNvSpPr>
          <p:nvPr>
            <p:ph type="title"/>
          </p:nvPr>
        </p:nvSpPr>
        <p:spPr>
          <a:xfrm>
            <a:off x="711076" y="293723"/>
            <a:ext cx="9801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Civil (Tort) Law</a:t>
            </a:r>
            <a:endParaRPr sz="1600">
              <a:latin typeface="Assistant"/>
              <a:ea typeface="Assistant"/>
              <a:cs typeface="Assistant"/>
              <a:sym typeface="Assistant"/>
            </a:endParaRPr>
          </a:p>
        </p:txBody>
      </p:sp>
      <p:sp>
        <p:nvSpPr>
          <p:cNvPr id="650" name="Google Shape;650;p9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82</a:t>
            </a:fld>
            <a:endParaRPr kern="0">
              <a:solidFill>
                <a:srgbClr val="000000"/>
              </a:solidFill>
            </a:endParaRPr>
          </a:p>
        </p:txBody>
      </p:sp>
      <p:sp>
        <p:nvSpPr>
          <p:cNvPr id="651" name="Google Shape;651;p90"/>
          <p:cNvSpPr txBox="1">
            <a:spLocks noGrp="1"/>
          </p:cNvSpPr>
          <p:nvPr>
            <p:ph type="body" idx="4294967295"/>
          </p:nvPr>
        </p:nvSpPr>
        <p:spPr>
          <a:xfrm>
            <a:off x="1293091" y="1676695"/>
            <a:ext cx="8018400" cy="3622400"/>
          </a:xfrm>
          <a:prstGeom prst="rect">
            <a:avLst/>
          </a:prstGeom>
          <a:noFill/>
          <a:ln>
            <a:noFill/>
          </a:ln>
        </p:spPr>
        <p:txBody>
          <a:bodyPr spcFirstLastPara="1" wrap="square" lIns="100767" tIns="50367" rIns="100767" bIns="50367" anchor="t" anchorCtr="0">
            <a:noAutofit/>
          </a:bodyPr>
          <a:lstStyle/>
          <a:p>
            <a:pPr marL="609585" indent="-457189">
              <a:lnSpc>
                <a:spcPct val="90000"/>
              </a:lnSpc>
              <a:buClr>
                <a:schemeClr val="dk1"/>
              </a:buClr>
              <a:buSzPts val="1800"/>
              <a:buFont typeface="Assistant"/>
              <a:buChar char="●"/>
            </a:pPr>
            <a:r>
              <a:rPr lang="en" sz="2400">
                <a:solidFill>
                  <a:schemeClr val="dk1"/>
                </a:solidFill>
                <a:latin typeface="Assistant"/>
                <a:ea typeface="Assistant"/>
                <a:cs typeface="Assistant"/>
                <a:sym typeface="Assistant"/>
              </a:rPr>
              <a:t>Preponderance of evidence</a:t>
            </a:r>
            <a:endParaRPr sz="1600"/>
          </a:p>
          <a:p>
            <a:pPr marL="609585" indent="-457189">
              <a:lnSpc>
                <a:spcPct val="90000"/>
              </a:lnSpc>
              <a:buClr>
                <a:schemeClr val="dk1"/>
              </a:buClr>
              <a:buSzPts val="1800"/>
              <a:buFont typeface="Assistant"/>
              <a:buChar char="●"/>
            </a:pPr>
            <a:r>
              <a:rPr lang="en" sz="2400">
                <a:solidFill>
                  <a:schemeClr val="dk1"/>
                </a:solidFill>
                <a:latin typeface="Assistant"/>
                <a:ea typeface="Assistant"/>
                <a:cs typeface="Assistant"/>
                <a:sym typeface="Assistant"/>
              </a:rPr>
              <a:t>Damages</a:t>
            </a:r>
            <a:endParaRPr sz="1600"/>
          </a:p>
          <a:p>
            <a:pPr marL="1219170" lvl="1" indent="-431789">
              <a:lnSpc>
                <a:spcPct val="90000"/>
              </a:lnSpc>
              <a:spcBef>
                <a:spcPts val="0"/>
              </a:spcBef>
              <a:buClr>
                <a:schemeClr val="dk1"/>
              </a:buClr>
              <a:buSzPts val="1500"/>
              <a:buFont typeface="Assistant"/>
              <a:buChar char="○"/>
            </a:pPr>
            <a:r>
              <a:rPr lang="en" sz="2000">
                <a:solidFill>
                  <a:schemeClr val="dk1"/>
                </a:solidFill>
                <a:latin typeface="Assistant"/>
                <a:ea typeface="Assistant"/>
                <a:cs typeface="Assistant"/>
                <a:sym typeface="Assistant"/>
              </a:rPr>
              <a:t>Compensatory:  Paid for the actual damage which was suffered by a victim, including attorney fees, loss of profits, medical costs, investigative costs, etc.</a:t>
            </a:r>
            <a:endParaRPr sz="1600"/>
          </a:p>
          <a:p>
            <a:pPr marL="1219170" lvl="1" indent="-431789">
              <a:lnSpc>
                <a:spcPct val="90000"/>
              </a:lnSpc>
              <a:spcBef>
                <a:spcPts val="0"/>
              </a:spcBef>
              <a:buClr>
                <a:schemeClr val="dk1"/>
              </a:buClr>
              <a:buSzPts val="1500"/>
              <a:buFont typeface="Assistant"/>
              <a:buChar char="○"/>
            </a:pPr>
            <a:r>
              <a:rPr lang="en" sz="2000">
                <a:solidFill>
                  <a:schemeClr val="dk1"/>
                </a:solidFill>
                <a:latin typeface="Assistant"/>
                <a:ea typeface="Assistant"/>
                <a:cs typeface="Assistant"/>
                <a:sym typeface="Assistant"/>
              </a:rPr>
              <a:t>Punitive:  Designed as a punishment for the offender</a:t>
            </a:r>
            <a:endParaRPr sz="1600"/>
          </a:p>
          <a:p>
            <a:pPr marL="1219170" lvl="1" indent="-431789">
              <a:lnSpc>
                <a:spcPct val="90000"/>
              </a:lnSpc>
              <a:spcBef>
                <a:spcPts val="0"/>
              </a:spcBef>
              <a:buClr>
                <a:schemeClr val="dk1"/>
              </a:buClr>
              <a:buSzPts val="1500"/>
              <a:buFont typeface="Assistant"/>
              <a:buChar char="○"/>
            </a:pPr>
            <a:r>
              <a:rPr lang="en" sz="2000">
                <a:solidFill>
                  <a:schemeClr val="dk1"/>
                </a:solidFill>
                <a:latin typeface="Assistant"/>
                <a:ea typeface="Assistant"/>
                <a:cs typeface="Assistant"/>
                <a:sym typeface="Assistant"/>
              </a:rPr>
              <a:t>Statutory:  an amount stipulated within the law rather than calculated based on the degree of harm to the plaintiff. Often, statutory damages are awarded for acts in which it is difficult to determine the value of the harm to the victim.</a:t>
            </a:r>
            <a:endParaRPr sz="1600"/>
          </a:p>
          <a:p>
            <a:pPr marL="609585" indent="-457189">
              <a:lnSpc>
                <a:spcPct val="90000"/>
              </a:lnSpc>
              <a:buClr>
                <a:schemeClr val="dk1"/>
              </a:buClr>
              <a:buSzPts val="1800"/>
              <a:buFont typeface="Assistant"/>
              <a:buChar char="●"/>
            </a:pPr>
            <a:r>
              <a:rPr lang="en" sz="2400">
                <a:solidFill>
                  <a:schemeClr val="dk1"/>
                </a:solidFill>
                <a:latin typeface="Assistant"/>
                <a:ea typeface="Assistant"/>
                <a:cs typeface="Assistant"/>
                <a:sym typeface="Assistant"/>
              </a:rPr>
              <a:t>Liability, Due Care, Due Diligence, Prudent Person Rule are all pertinent to civil law , as well as administrative law</a:t>
            </a:r>
            <a:endParaRPr sz="1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1"/>
          <p:cNvSpPr txBox="1">
            <a:spLocks noGrp="1"/>
          </p:cNvSpPr>
          <p:nvPr>
            <p:ph type="title"/>
          </p:nvPr>
        </p:nvSpPr>
        <p:spPr>
          <a:xfrm>
            <a:off x="838200" y="365125"/>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Administrative (Regulatory) Law</a:t>
            </a:r>
            <a:endParaRPr sz="1600">
              <a:latin typeface="Assistant"/>
              <a:ea typeface="Assistant"/>
              <a:cs typeface="Assistant"/>
              <a:sym typeface="Assistant"/>
            </a:endParaRPr>
          </a:p>
        </p:txBody>
      </p:sp>
      <p:sp>
        <p:nvSpPr>
          <p:cNvPr id="658" name="Google Shape;658;p91"/>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83</a:t>
            </a:fld>
            <a:endParaRPr kern="0">
              <a:solidFill>
                <a:srgbClr val="000000"/>
              </a:solidFill>
            </a:endParaRPr>
          </a:p>
        </p:txBody>
      </p:sp>
      <p:sp>
        <p:nvSpPr>
          <p:cNvPr id="659" name="Google Shape;659;p91"/>
          <p:cNvSpPr txBox="1">
            <a:spLocks noGrp="1"/>
          </p:cNvSpPr>
          <p:nvPr>
            <p:ph type="body" idx="4294967295"/>
          </p:nvPr>
        </p:nvSpPr>
        <p:spPr>
          <a:xfrm>
            <a:off x="1385455" y="1949824"/>
            <a:ext cx="8230000" cy="3326800"/>
          </a:xfrm>
          <a:prstGeom prst="rect">
            <a:avLst/>
          </a:prstGeom>
          <a:noFill/>
          <a:ln>
            <a:noFill/>
          </a:ln>
        </p:spPr>
        <p:txBody>
          <a:bodyPr spcFirstLastPara="1" wrap="square" lIns="100767" tIns="50367" rIns="100767" bIns="50367" anchor="t" anchorCtr="0">
            <a:noAutofit/>
          </a:bodyPr>
          <a:lstStyle/>
          <a:p>
            <a:pPr marL="203195" indent="-160863">
              <a:lnSpc>
                <a:spcPct val="90000"/>
              </a:lnSpc>
              <a:buClr>
                <a:schemeClr val="dk1"/>
              </a:buClr>
              <a:buSzPts val="1500"/>
              <a:buFont typeface="Assistant"/>
              <a:buChar char="●"/>
            </a:pPr>
            <a:r>
              <a:rPr lang="en" sz="2533">
                <a:solidFill>
                  <a:schemeClr val="dk1"/>
                </a:solidFill>
                <a:latin typeface="Assistant"/>
                <a:ea typeface="Assistant"/>
                <a:cs typeface="Assistant"/>
                <a:sym typeface="Assistant"/>
              </a:rPr>
              <a:t>Defines standards of performance and regulates conduct for specific industries</a:t>
            </a:r>
            <a:endParaRPr sz="1600"/>
          </a:p>
          <a:p>
            <a:pPr marL="626518" lvl="1" indent="-203195">
              <a:lnSpc>
                <a:spcPct val="90000"/>
              </a:lnSpc>
              <a:spcBef>
                <a:spcPts val="400"/>
              </a:spcBef>
              <a:buClr>
                <a:schemeClr val="dk1"/>
              </a:buClr>
              <a:buSzPts val="1600"/>
              <a:buFont typeface="Assistant"/>
              <a:buChar char="○"/>
            </a:pPr>
            <a:r>
              <a:rPr lang="en" sz="2133">
                <a:solidFill>
                  <a:schemeClr val="dk1"/>
                </a:solidFill>
                <a:latin typeface="Assistant"/>
                <a:ea typeface="Assistant"/>
                <a:cs typeface="Assistant"/>
                <a:sym typeface="Assistant"/>
              </a:rPr>
              <a:t>Banking (Basel II)</a:t>
            </a:r>
            <a:endParaRPr sz="1600"/>
          </a:p>
          <a:p>
            <a:pPr marL="626518" lvl="1" indent="-203195">
              <a:lnSpc>
                <a:spcPct val="90000"/>
              </a:lnSpc>
              <a:spcBef>
                <a:spcPts val="400"/>
              </a:spcBef>
              <a:buClr>
                <a:schemeClr val="dk1"/>
              </a:buClr>
              <a:buSzPts val="1600"/>
              <a:buFont typeface="Assistant"/>
              <a:buChar char="○"/>
            </a:pPr>
            <a:r>
              <a:rPr lang="en" sz="2133">
                <a:solidFill>
                  <a:schemeClr val="dk1"/>
                </a:solidFill>
                <a:latin typeface="Assistant"/>
                <a:ea typeface="Assistant"/>
                <a:cs typeface="Assistant"/>
                <a:sym typeface="Assistant"/>
              </a:rPr>
              <a:t>Energy  (EPAct) of 2005</a:t>
            </a:r>
            <a:endParaRPr sz="1600"/>
          </a:p>
          <a:p>
            <a:pPr marL="626518" lvl="1" indent="-203195">
              <a:lnSpc>
                <a:spcPct val="90000"/>
              </a:lnSpc>
              <a:spcBef>
                <a:spcPts val="400"/>
              </a:spcBef>
              <a:buClr>
                <a:schemeClr val="dk1"/>
              </a:buClr>
              <a:buSzPts val="1600"/>
              <a:buFont typeface="Assistant"/>
              <a:buChar char="○"/>
            </a:pPr>
            <a:r>
              <a:rPr lang="en" sz="2133">
                <a:solidFill>
                  <a:schemeClr val="dk1"/>
                </a:solidFill>
                <a:latin typeface="Assistant"/>
                <a:ea typeface="Assistant"/>
                <a:cs typeface="Assistant"/>
                <a:sym typeface="Assistant"/>
              </a:rPr>
              <a:t>Health Care (HIPAA)</a:t>
            </a:r>
            <a:endParaRPr sz="1600"/>
          </a:p>
          <a:p>
            <a:pPr marL="203195" indent="-160863">
              <a:lnSpc>
                <a:spcPct val="90000"/>
              </a:lnSpc>
              <a:spcBef>
                <a:spcPts val="933"/>
              </a:spcBef>
              <a:buClr>
                <a:schemeClr val="dk1"/>
              </a:buClr>
              <a:buSzPts val="1500"/>
              <a:buFont typeface="Assistant"/>
              <a:buChar char="●"/>
            </a:pPr>
            <a:r>
              <a:rPr lang="en" sz="2533">
                <a:solidFill>
                  <a:schemeClr val="dk1"/>
                </a:solidFill>
                <a:latin typeface="Assistant"/>
                <a:ea typeface="Assistant"/>
                <a:cs typeface="Assistant"/>
                <a:sym typeface="Assistant"/>
              </a:rPr>
              <a:t>Burden of Proof is “More likely than not”</a:t>
            </a:r>
            <a:endParaRPr sz="1600"/>
          </a:p>
          <a:p>
            <a:pPr marL="203195" indent="-160863">
              <a:lnSpc>
                <a:spcPct val="90000"/>
              </a:lnSpc>
              <a:spcBef>
                <a:spcPts val="933"/>
              </a:spcBef>
              <a:spcAft>
                <a:spcPts val="2133"/>
              </a:spcAft>
              <a:buClr>
                <a:schemeClr val="dk1"/>
              </a:buClr>
              <a:buSzPts val="1500"/>
              <a:buFont typeface="Assistant"/>
              <a:buChar char="●"/>
            </a:pPr>
            <a:r>
              <a:rPr lang="en" sz="2533">
                <a:solidFill>
                  <a:schemeClr val="dk1"/>
                </a:solidFill>
                <a:latin typeface="Assistant"/>
                <a:ea typeface="Assistant"/>
                <a:cs typeface="Assistant"/>
                <a:sym typeface="Assistant"/>
              </a:rPr>
              <a:t>Penalties consist of financial or imprisonment</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2"/>
          <p:cNvSpPr txBox="1">
            <a:spLocks noGrp="1"/>
          </p:cNvSpPr>
          <p:nvPr>
            <p:ph type="title"/>
          </p:nvPr>
        </p:nvSpPr>
        <p:spPr>
          <a:xfrm>
            <a:off x="831273" y="557025"/>
            <a:ext cx="100608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Intellectual Property</a:t>
            </a:r>
            <a:endParaRPr sz="1600">
              <a:latin typeface="Assistant"/>
              <a:ea typeface="Assistant"/>
              <a:cs typeface="Assistant"/>
              <a:sym typeface="Assistant"/>
            </a:endParaRPr>
          </a:p>
        </p:txBody>
      </p:sp>
      <p:sp>
        <p:nvSpPr>
          <p:cNvPr id="666" name="Google Shape;666;p9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84</a:t>
            </a:fld>
            <a:endParaRPr kern="0">
              <a:solidFill>
                <a:srgbClr val="000000"/>
              </a:solidFill>
            </a:endParaRPr>
          </a:p>
        </p:txBody>
      </p:sp>
      <p:sp>
        <p:nvSpPr>
          <p:cNvPr id="667" name="Google Shape;667;p92"/>
          <p:cNvSpPr txBox="1">
            <a:spLocks noGrp="1"/>
          </p:cNvSpPr>
          <p:nvPr>
            <p:ph type="body" idx="4294967295"/>
          </p:nvPr>
        </p:nvSpPr>
        <p:spPr>
          <a:xfrm>
            <a:off x="1293091" y="1882588"/>
            <a:ext cx="7772000" cy="3646000"/>
          </a:xfrm>
          <a:prstGeom prst="rect">
            <a:avLst/>
          </a:prstGeom>
          <a:noFill/>
          <a:ln>
            <a:noFill/>
          </a:ln>
        </p:spPr>
        <p:txBody>
          <a:bodyPr spcFirstLastPara="1" wrap="square" lIns="100767" tIns="50367" rIns="100767" bIns="50367" anchor="t" anchorCtr="0">
            <a:noAutofit/>
          </a:bodyPr>
          <a:lstStyle/>
          <a:p>
            <a:pPr marL="372524" indent="-313259">
              <a:lnSpc>
                <a:spcPct val="115000"/>
              </a:lnSpc>
              <a:buClr>
                <a:schemeClr val="dk1"/>
              </a:buClr>
              <a:buSzPts val="1900"/>
              <a:buFont typeface="Assistant"/>
              <a:buChar char="●"/>
            </a:pPr>
            <a:r>
              <a:rPr lang="en" sz="2533">
                <a:solidFill>
                  <a:schemeClr val="dk1"/>
                </a:solidFill>
                <a:latin typeface="Assistant"/>
                <a:ea typeface="Assistant"/>
                <a:cs typeface="Assistant"/>
                <a:sym typeface="Assistant"/>
              </a:rPr>
              <a:t>Intellectual Property Law</a:t>
            </a:r>
            <a:endParaRPr sz="1600"/>
          </a:p>
          <a:p>
            <a:pPr marL="677316" lvl="1" indent="-253994">
              <a:lnSpc>
                <a:spcPct val="115000"/>
              </a:lnSpc>
              <a:spcBef>
                <a:spcPts val="400"/>
              </a:spcBef>
              <a:buClr>
                <a:schemeClr val="dk1"/>
              </a:buClr>
              <a:buSzPts val="1600"/>
              <a:buFont typeface="Assistant"/>
              <a:buChar char="○"/>
            </a:pPr>
            <a:r>
              <a:rPr lang="en" sz="2133">
                <a:solidFill>
                  <a:schemeClr val="dk1"/>
                </a:solidFill>
                <a:latin typeface="Assistant"/>
                <a:ea typeface="Assistant"/>
                <a:cs typeface="Assistant"/>
                <a:sym typeface="Assistant"/>
              </a:rPr>
              <a:t>Protecting products of the mind</a:t>
            </a:r>
            <a:endParaRPr sz="1600"/>
          </a:p>
          <a:p>
            <a:pPr marL="677316" lvl="1" indent="-253994">
              <a:lnSpc>
                <a:spcPct val="115000"/>
              </a:lnSpc>
              <a:spcBef>
                <a:spcPts val="400"/>
              </a:spcBef>
              <a:buClr>
                <a:schemeClr val="dk1"/>
              </a:buClr>
              <a:buSzPts val="1600"/>
              <a:buFont typeface="Assistant"/>
              <a:buChar char="○"/>
            </a:pPr>
            <a:r>
              <a:rPr lang="en" sz="2133">
                <a:solidFill>
                  <a:schemeClr val="dk1"/>
                </a:solidFill>
                <a:latin typeface="Assistant"/>
                <a:ea typeface="Assistant"/>
                <a:cs typeface="Assistant"/>
                <a:sym typeface="Assistant"/>
              </a:rPr>
              <a:t>Company must take steps to protect resources covered by these laws or these laws may not protect them</a:t>
            </a:r>
            <a:endParaRPr sz="1600"/>
          </a:p>
          <a:p>
            <a:pPr marL="372524" indent="-313259">
              <a:lnSpc>
                <a:spcPct val="115000"/>
              </a:lnSpc>
              <a:spcBef>
                <a:spcPts val="933"/>
              </a:spcBef>
              <a:buClr>
                <a:schemeClr val="dk1"/>
              </a:buClr>
              <a:buSzPts val="1900"/>
              <a:buFont typeface="Assistant"/>
              <a:buChar char="●"/>
            </a:pPr>
            <a:r>
              <a:rPr lang="en" sz="2533">
                <a:solidFill>
                  <a:schemeClr val="dk1"/>
                </a:solidFill>
                <a:latin typeface="Assistant"/>
                <a:ea typeface="Assistant"/>
                <a:cs typeface="Assistant"/>
                <a:sym typeface="Assistant"/>
              </a:rPr>
              <a:t>Main international organization run by the UN is the World Intellectual Property Organization (WIPO)</a:t>
            </a:r>
            <a:endParaRPr sz="1600"/>
          </a:p>
          <a:p>
            <a:pPr marL="372524" indent="-313259">
              <a:lnSpc>
                <a:spcPct val="115000"/>
              </a:lnSpc>
              <a:spcBef>
                <a:spcPts val="933"/>
              </a:spcBef>
              <a:buClr>
                <a:schemeClr val="dk1"/>
              </a:buClr>
              <a:buSzPts val="1900"/>
              <a:buFont typeface="Assistant"/>
              <a:buChar char="●"/>
            </a:pPr>
            <a:r>
              <a:rPr lang="en" sz="2533">
                <a:solidFill>
                  <a:schemeClr val="dk1"/>
                </a:solidFill>
                <a:latin typeface="Assistant"/>
                <a:ea typeface="Assistant"/>
                <a:cs typeface="Assistant"/>
                <a:sym typeface="Assistant"/>
              </a:rPr>
              <a:t>Licensing is the most prevalent violation, followed by plagiarism, piracy and corporate espionage</a:t>
            </a:r>
            <a:endParaRPr sz="2533">
              <a:solidFill>
                <a:schemeClr val="dk1"/>
              </a:solidFill>
              <a:latin typeface="Assistant"/>
              <a:ea typeface="Assistant"/>
              <a:cs typeface="Assistant"/>
              <a:sym typeface="Assistan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3"/>
          <p:cNvSpPr txBox="1">
            <a:spLocks noGrp="1"/>
          </p:cNvSpPr>
          <p:nvPr>
            <p:ph type="title"/>
          </p:nvPr>
        </p:nvSpPr>
        <p:spPr>
          <a:xfrm>
            <a:off x="1295592" y="289941"/>
            <a:ext cx="96008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Trade Secret</a:t>
            </a:r>
            <a:endParaRPr sz="1600">
              <a:latin typeface="Assistant"/>
              <a:ea typeface="Assistant"/>
              <a:cs typeface="Assistant"/>
              <a:sym typeface="Assistant"/>
            </a:endParaRPr>
          </a:p>
        </p:txBody>
      </p:sp>
      <p:sp>
        <p:nvSpPr>
          <p:cNvPr id="674" name="Google Shape;674;p9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85</a:t>
            </a:fld>
            <a:endParaRPr kern="0">
              <a:solidFill>
                <a:srgbClr val="000000"/>
              </a:solidFill>
            </a:endParaRPr>
          </a:p>
        </p:txBody>
      </p:sp>
      <p:sp>
        <p:nvSpPr>
          <p:cNvPr id="675" name="Google Shape;675;p93"/>
          <p:cNvSpPr txBox="1">
            <a:spLocks noGrp="1"/>
          </p:cNvSpPr>
          <p:nvPr>
            <p:ph type="body" idx="4294967295"/>
          </p:nvPr>
        </p:nvSpPr>
        <p:spPr>
          <a:xfrm>
            <a:off x="936988" y="1897237"/>
            <a:ext cx="8002800" cy="2852000"/>
          </a:xfrm>
          <a:prstGeom prst="rect">
            <a:avLst/>
          </a:prstGeom>
          <a:noFill/>
          <a:ln>
            <a:noFill/>
          </a:ln>
        </p:spPr>
        <p:txBody>
          <a:bodyPr spcFirstLastPara="1" wrap="square" lIns="100767" tIns="50367" rIns="100767" bIns="50367" anchor="t" anchorCtr="0">
            <a:noAutofit/>
          </a:bodyPr>
          <a:lstStyle/>
          <a:p>
            <a:pPr marL="609585" indent="-440256">
              <a:lnSpc>
                <a:spcPct val="115000"/>
              </a:lnSpc>
              <a:buClr>
                <a:schemeClr val="dk1"/>
              </a:buClr>
              <a:buSzPts val="1600"/>
              <a:buFont typeface="Assistant"/>
              <a:buChar char="●"/>
            </a:pPr>
            <a:r>
              <a:rPr lang="en" sz="2533">
                <a:solidFill>
                  <a:schemeClr val="dk1"/>
                </a:solidFill>
                <a:latin typeface="Assistant"/>
                <a:ea typeface="Assistant"/>
                <a:cs typeface="Assistant"/>
                <a:sym typeface="Assistant"/>
              </a:rPr>
              <a:t>Resource must provide competitive value</a:t>
            </a:r>
            <a:endParaRPr sz="1600"/>
          </a:p>
          <a:p>
            <a:pPr marL="609585" indent="-440256">
              <a:lnSpc>
                <a:spcPct val="115000"/>
              </a:lnSpc>
              <a:buClr>
                <a:schemeClr val="dk1"/>
              </a:buClr>
              <a:buSzPts val="1600"/>
              <a:buFont typeface="Assistant"/>
              <a:buChar char="●"/>
            </a:pPr>
            <a:r>
              <a:rPr lang="en" sz="2533">
                <a:solidFill>
                  <a:schemeClr val="dk1"/>
                </a:solidFill>
                <a:latin typeface="Assistant"/>
                <a:ea typeface="Assistant"/>
                <a:cs typeface="Assistant"/>
                <a:sym typeface="Assistant"/>
              </a:rPr>
              <a:t>Must be reasonably protected from unauthorized use or disclosure</a:t>
            </a:r>
            <a:endParaRPr sz="1600"/>
          </a:p>
          <a:p>
            <a:pPr marL="609585" indent="-440256">
              <a:lnSpc>
                <a:spcPct val="115000"/>
              </a:lnSpc>
              <a:buClr>
                <a:schemeClr val="dk1"/>
              </a:buClr>
              <a:buSzPts val="1600"/>
              <a:buFont typeface="Assistant"/>
              <a:buChar char="●"/>
            </a:pPr>
            <a:r>
              <a:rPr lang="en" sz="2533">
                <a:solidFill>
                  <a:schemeClr val="dk1"/>
                </a:solidFill>
                <a:latin typeface="Assistant"/>
                <a:ea typeface="Assistant"/>
                <a:cs typeface="Assistant"/>
                <a:sym typeface="Assistant"/>
              </a:rPr>
              <a:t>Proprietary to a company and important for survival</a:t>
            </a:r>
            <a:endParaRPr sz="1600"/>
          </a:p>
          <a:p>
            <a:pPr marL="609585" indent="-440256">
              <a:lnSpc>
                <a:spcPct val="115000"/>
              </a:lnSpc>
              <a:buClr>
                <a:schemeClr val="dk1"/>
              </a:buClr>
              <a:buSzPts val="1600"/>
              <a:buFont typeface="Assistant"/>
              <a:buChar char="●"/>
            </a:pPr>
            <a:r>
              <a:rPr lang="en" sz="2533">
                <a:solidFill>
                  <a:schemeClr val="dk1"/>
                </a:solidFill>
                <a:latin typeface="Assistant"/>
                <a:ea typeface="Assistant"/>
                <a:cs typeface="Assistant"/>
                <a:sym typeface="Assistant"/>
              </a:rPr>
              <a:t>Must be genuine and not obvious</a:t>
            </a:r>
            <a:endParaRPr sz="1600"/>
          </a:p>
        </p:txBody>
      </p:sp>
      <p:sp>
        <p:nvSpPr>
          <p:cNvPr id="676" name="Google Shape;676;p93"/>
          <p:cNvSpPr/>
          <p:nvPr/>
        </p:nvSpPr>
        <p:spPr>
          <a:xfrm>
            <a:off x="1752961" y="4039073"/>
            <a:ext cx="8686000" cy="832400"/>
          </a:xfrm>
          <a:prstGeom prst="rect">
            <a:avLst/>
          </a:prstGeom>
          <a:noFill/>
          <a:ln>
            <a:noFill/>
          </a:ln>
        </p:spPr>
        <p:txBody>
          <a:bodyPr spcFirstLastPara="1" wrap="square" lIns="83133" tIns="41567" rIns="83133" bIns="41567" anchor="t" anchorCtr="0">
            <a:noAutofit/>
          </a:bodyPr>
          <a:lstStyle/>
          <a:p>
            <a:pPr defTabSz="1219170">
              <a:buClr>
                <a:srgbClr val="000000"/>
              </a:buClr>
              <a:buSzPts val="1400"/>
            </a:pPr>
            <a:endParaRPr sz="1867" kern="0">
              <a:solidFill>
                <a:srgbClr val="3366FF"/>
              </a:solidFill>
              <a:latin typeface="Verdana"/>
              <a:ea typeface="Verdana"/>
              <a:cs typeface="Verdana"/>
              <a:sym typeface="Verdana"/>
            </a:endParaRPr>
          </a:p>
          <a:p>
            <a:pPr defTabSz="1219170">
              <a:spcBef>
                <a:spcPts val="1333"/>
              </a:spcBef>
              <a:buClr>
                <a:srgbClr val="000000"/>
              </a:buClr>
              <a:buSzPts val="1400"/>
            </a:pPr>
            <a:endParaRPr sz="1867" kern="0">
              <a:solidFill>
                <a:srgbClr val="3366FF"/>
              </a:solidFill>
              <a:latin typeface="Verdana"/>
              <a:ea typeface="Verdana"/>
              <a:cs typeface="Verdana"/>
              <a:sym typeface="Verdan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94"/>
          <p:cNvSpPr txBox="1">
            <a:spLocks noGrp="1"/>
          </p:cNvSpPr>
          <p:nvPr>
            <p:ph type="title"/>
          </p:nvPr>
        </p:nvSpPr>
        <p:spPr>
          <a:xfrm>
            <a:off x="1570207" y="306559"/>
            <a:ext cx="9783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Copyright</a:t>
            </a:r>
            <a:endParaRPr sz="1600">
              <a:latin typeface="Assistant"/>
              <a:ea typeface="Assistant"/>
              <a:cs typeface="Assistant"/>
              <a:sym typeface="Assistant"/>
            </a:endParaRPr>
          </a:p>
        </p:txBody>
      </p:sp>
      <p:sp>
        <p:nvSpPr>
          <p:cNvPr id="683" name="Google Shape;683;p94"/>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86</a:t>
            </a:fld>
            <a:endParaRPr kern="0">
              <a:solidFill>
                <a:srgbClr val="000000"/>
              </a:solidFill>
            </a:endParaRPr>
          </a:p>
        </p:txBody>
      </p:sp>
      <p:sp>
        <p:nvSpPr>
          <p:cNvPr id="684" name="Google Shape;684;p94"/>
          <p:cNvSpPr txBox="1">
            <a:spLocks noGrp="1"/>
          </p:cNvSpPr>
          <p:nvPr>
            <p:ph type="body" idx="4294967295"/>
          </p:nvPr>
        </p:nvSpPr>
        <p:spPr>
          <a:xfrm>
            <a:off x="1003600" y="1765600"/>
            <a:ext cx="9591600" cy="3317200"/>
          </a:xfrm>
          <a:prstGeom prst="rect">
            <a:avLst/>
          </a:prstGeom>
          <a:noFill/>
          <a:ln>
            <a:noFill/>
          </a:ln>
        </p:spPr>
        <p:txBody>
          <a:bodyPr spcFirstLastPara="1" wrap="square" lIns="100767" tIns="50367" rIns="100767" bIns="50367" anchor="t" anchorCtr="0">
            <a:noAutofit/>
          </a:bodyPr>
          <a:lstStyle/>
          <a:p>
            <a:pPr marL="203195" indent="-143930">
              <a:lnSpc>
                <a:spcPct val="115000"/>
              </a:lnSpc>
              <a:buClr>
                <a:schemeClr val="dk1"/>
              </a:buClr>
              <a:buSzPts val="1500"/>
              <a:buFont typeface="Assistant"/>
              <a:buChar char="●"/>
            </a:pPr>
            <a:r>
              <a:rPr lang="en" sz="2000">
                <a:solidFill>
                  <a:schemeClr val="dk1"/>
                </a:solidFill>
                <a:latin typeface="Assistant"/>
                <a:ea typeface="Assistant"/>
                <a:cs typeface="Assistant"/>
                <a:sym typeface="Assistant"/>
              </a:rPr>
              <a:t> </a:t>
            </a:r>
            <a:r>
              <a:rPr lang="en" sz="2267">
                <a:solidFill>
                  <a:schemeClr val="dk1"/>
                </a:solidFill>
                <a:latin typeface="Assistant"/>
                <a:ea typeface="Assistant"/>
                <a:cs typeface="Assistant"/>
                <a:sym typeface="Assistant"/>
              </a:rPr>
              <a:t>Copyright</a:t>
            </a:r>
            <a:endParaRPr sz="2267"/>
          </a:p>
          <a:p>
            <a:pPr marL="626518" lvl="1" indent="-211661">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Copyright protections lasts for the lifetime of the author plus 70 years or 75 years for corporations</a:t>
            </a:r>
            <a:endParaRPr sz="2000"/>
          </a:p>
          <a:p>
            <a:pPr marL="626518" lvl="1" indent="-211661">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Work does not need to be registered  or published to be protected.  </a:t>
            </a:r>
            <a:endParaRPr sz="2000"/>
          </a:p>
          <a:p>
            <a:pPr marL="626518" lvl="1" indent="-211661">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Protects expression of ideas rather than the ideas themselves</a:t>
            </a:r>
            <a:endParaRPr sz="2000"/>
          </a:p>
          <a:p>
            <a:pPr marL="626518" lvl="1" indent="-211661">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Author to control how work is distributed, reproduced, used</a:t>
            </a:r>
            <a:endParaRPr sz="2000"/>
          </a:p>
          <a:p>
            <a:pPr marL="626518" lvl="1" indent="-211661">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Protects the expression of the resource instead of the resource itself</a:t>
            </a:r>
            <a:endParaRPr sz="2000"/>
          </a:p>
          <a:p>
            <a:pPr marL="203195" indent="-143930">
              <a:lnSpc>
                <a:spcPct val="115000"/>
              </a:lnSpc>
              <a:spcBef>
                <a:spcPts val="933"/>
              </a:spcBef>
              <a:buClr>
                <a:schemeClr val="dk1"/>
              </a:buClr>
              <a:buSzPts val="1500"/>
              <a:buFont typeface="Assistant"/>
              <a:buChar char="●"/>
            </a:pPr>
            <a:r>
              <a:rPr lang="en" sz="2000">
                <a:solidFill>
                  <a:schemeClr val="dk1"/>
                </a:solidFill>
                <a:latin typeface="Assistant"/>
                <a:ea typeface="Assistant"/>
                <a:cs typeface="Assistant"/>
                <a:sym typeface="Assistant"/>
              </a:rPr>
              <a:t> </a:t>
            </a:r>
            <a:r>
              <a:rPr lang="en" sz="2267">
                <a:solidFill>
                  <a:schemeClr val="dk1"/>
                </a:solidFill>
                <a:latin typeface="Assistant"/>
                <a:ea typeface="Assistant"/>
                <a:cs typeface="Assistant"/>
                <a:sym typeface="Assistant"/>
              </a:rPr>
              <a:t>Two Limitations on Copyright:</a:t>
            </a:r>
            <a:endParaRPr sz="2267"/>
          </a:p>
          <a:p>
            <a:pPr marL="626518" lvl="1" indent="-211661">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First sale</a:t>
            </a:r>
            <a:endParaRPr sz="2000"/>
          </a:p>
          <a:p>
            <a:pPr marL="626518" lvl="1" indent="-211661">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Fair Use</a:t>
            </a:r>
            <a:endParaRPr sz="20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5"/>
          <p:cNvSpPr txBox="1">
            <a:spLocks noGrp="1"/>
          </p:cNvSpPr>
          <p:nvPr>
            <p:ph type="title"/>
          </p:nvPr>
        </p:nvSpPr>
        <p:spPr>
          <a:xfrm>
            <a:off x="774676" y="414793"/>
            <a:ext cx="10515600" cy="11252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Trademark</a:t>
            </a:r>
            <a:endParaRPr sz="1600">
              <a:latin typeface="Assistant"/>
              <a:ea typeface="Assistant"/>
              <a:cs typeface="Assistant"/>
              <a:sym typeface="Assistant"/>
            </a:endParaRPr>
          </a:p>
        </p:txBody>
      </p:sp>
      <p:sp>
        <p:nvSpPr>
          <p:cNvPr id="691" name="Google Shape;691;p95"/>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87</a:t>
            </a:fld>
            <a:endParaRPr kern="0">
              <a:solidFill>
                <a:srgbClr val="000000"/>
              </a:solidFill>
            </a:endParaRPr>
          </a:p>
        </p:txBody>
      </p:sp>
      <p:sp>
        <p:nvSpPr>
          <p:cNvPr id="692" name="Google Shape;692;p95"/>
          <p:cNvSpPr txBox="1">
            <a:spLocks noGrp="1"/>
          </p:cNvSpPr>
          <p:nvPr>
            <p:ph type="body" idx="4294967295"/>
          </p:nvPr>
        </p:nvSpPr>
        <p:spPr>
          <a:xfrm>
            <a:off x="1385455" y="2217457"/>
            <a:ext cx="7774000" cy="3598400"/>
          </a:xfrm>
          <a:prstGeom prst="rect">
            <a:avLst/>
          </a:prstGeom>
          <a:noFill/>
          <a:ln>
            <a:noFill/>
          </a:ln>
        </p:spPr>
        <p:txBody>
          <a:bodyPr spcFirstLastPara="1" wrap="square" lIns="100767" tIns="50367" rIns="100767" bIns="50367" anchor="t" anchorCtr="0">
            <a:noAutofit/>
          </a:bodyPr>
          <a:lstStyle/>
          <a:p>
            <a:pPr marL="609585" indent="-431789">
              <a:lnSpc>
                <a:spcPct val="115000"/>
              </a:lnSpc>
              <a:buClr>
                <a:schemeClr val="dk1"/>
              </a:buClr>
              <a:buSzPts val="1500"/>
              <a:buFont typeface="Assistant"/>
              <a:buChar char="●"/>
            </a:pPr>
            <a:r>
              <a:rPr lang="en" sz="2533">
                <a:solidFill>
                  <a:schemeClr val="dk1"/>
                </a:solidFill>
                <a:latin typeface="Assistant"/>
                <a:ea typeface="Assistant"/>
                <a:cs typeface="Assistant"/>
                <a:sym typeface="Assistant"/>
              </a:rPr>
              <a:t>Protect word, name, symbol, sound, shape, color or combination used to identify product to distinguish from others</a:t>
            </a:r>
            <a:endParaRPr sz="1600"/>
          </a:p>
          <a:p>
            <a:pPr marL="609585" indent="-431789">
              <a:lnSpc>
                <a:spcPct val="115000"/>
              </a:lnSpc>
              <a:buClr>
                <a:schemeClr val="dk1"/>
              </a:buClr>
              <a:buSzPts val="1500"/>
              <a:buFont typeface="Assistant"/>
              <a:buChar char="●"/>
            </a:pPr>
            <a:r>
              <a:rPr lang="en" sz="2533">
                <a:solidFill>
                  <a:schemeClr val="dk1"/>
                </a:solidFill>
                <a:latin typeface="Assistant"/>
                <a:ea typeface="Assistant"/>
                <a:cs typeface="Assistant"/>
                <a:sym typeface="Assistant"/>
              </a:rPr>
              <a:t>Protect from someone stealing another company’s “look and feel”</a:t>
            </a:r>
            <a:endParaRPr sz="1600"/>
          </a:p>
          <a:p>
            <a:pPr marL="609585" indent="-431789">
              <a:lnSpc>
                <a:spcPct val="115000"/>
              </a:lnSpc>
              <a:buClr>
                <a:schemeClr val="dk1"/>
              </a:buClr>
              <a:buSzPts val="1500"/>
              <a:buFont typeface="Assistant"/>
              <a:buChar char="●"/>
            </a:pPr>
            <a:r>
              <a:rPr lang="en" sz="2533">
                <a:solidFill>
                  <a:schemeClr val="dk1"/>
                </a:solidFill>
                <a:latin typeface="Assistant"/>
                <a:ea typeface="Assistant"/>
                <a:cs typeface="Assistant"/>
                <a:sym typeface="Assistant"/>
              </a:rPr>
              <a:t>Corporate Brands and operating system logos</a:t>
            </a:r>
            <a:endParaRPr sz="1600"/>
          </a:p>
          <a:p>
            <a:pPr marL="609585" indent="-431789">
              <a:lnSpc>
                <a:spcPct val="115000"/>
              </a:lnSpc>
              <a:buClr>
                <a:schemeClr val="dk1"/>
              </a:buClr>
              <a:buSzPts val="1500"/>
              <a:buFont typeface="Assistant"/>
              <a:buChar char="●"/>
            </a:pPr>
            <a:r>
              <a:rPr lang="en" sz="2533">
                <a:solidFill>
                  <a:schemeClr val="dk1"/>
                </a:solidFill>
                <a:latin typeface="Assistant"/>
                <a:ea typeface="Assistant"/>
                <a:cs typeface="Assistant"/>
                <a:sym typeface="Assistant"/>
              </a:rPr>
              <a:t>Trademark Law Treaty Implementation Act protects trademarks internationally</a:t>
            </a:r>
            <a:endParaRPr sz="2133">
              <a:solidFill>
                <a:schemeClr val="dk1"/>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6"/>
          <p:cNvSpPr txBox="1">
            <a:spLocks noGrp="1"/>
          </p:cNvSpPr>
          <p:nvPr>
            <p:ph type="title"/>
          </p:nvPr>
        </p:nvSpPr>
        <p:spPr>
          <a:xfrm>
            <a:off x="1293099" y="225008"/>
            <a:ext cx="9229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Patent</a:t>
            </a:r>
            <a:endParaRPr sz="1600">
              <a:latin typeface="Assistant"/>
              <a:ea typeface="Assistant"/>
              <a:cs typeface="Assistant"/>
              <a:sym typeface="Assistant"/>
            </a:endParaRPr>
          </a:p>
        </p:txBody>
      </p:sp>
      <p:sp>
        <p:nvSpPr>
          <p:cNvPr id="699" name="Google Shape;699;p96"/>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88</a:t>
            </a:fld>
            <a:endParaRPr kern="0">
              <a:solidFill>
                <a:srgbClr val="000000"/>
              </a:solidFill>
            </a:endParaRPr>
          </a:p>
        </p:txBody>
      </p:sp>
      <p:sp>
        <p:nvSpPr>
          <p:cNvPr id="700" name="Google Shape;700;p96"/>
          <p:cNvSpPr txBox="1">
            <a:spLocks noGrp="1"/>
          </p:cNvSpPr>
          <p:nvPr>
            <p:ph type="body" idx="4294967295"/>
          </p:nvPr>
        </p:nvSpPr>
        <p:spPr>
          <a:xfrm>
            <a:off x="1293091" y="1258205"/>
            <a:ext cx="7772000" cy="4341600"/>
          </a:xfrm>
          <a:prstGeom prst="rect">
            <a:avLst/>
          </a:prstGeom>
          <a:noFill/>
          <a:ln>
            <a:noFill/>
          </a:ln>
        </p:spPr>
        <p:txBody>
          <a:bodyPr spcFirstLastPara="1" wrap="square" lIns="100767" tIns="50367" rIns="100767" bIns="50367" anchor="t" anchorCtr="0">
            <a:noAutofit/>
          </a:bodyPr>
          <a:lstStyle/>
          <a:p>
            <a:pPr marL="203195" indent="-203195">
              <a:lnSpc>
                <a:spcPct val="90000"/>
              </a:lnSpc>
              <a:buClr>
                <a:schemeClr val="dk1"/>
              </a:buClr>
              <a:buSzPts val="1600"/>
              <a:buFont typeface="Assistant"/>
              <a:buChar char="•"/>
            </a:pPr>
            <a:r>
              <a:rPr lang="en" sz="2133">
                <a:solidFill>
                  <a:schemeClr val="dk1"/>
                </a:solidFill>
                <a:latin typeface="Assistant"/>
                <a:ea typeface="Assistant"/>
                <a:cs typeface="Assistant"/>
                <a:sym typeface="Assistant"/>
              </a:rPr>
              <a:t>Originally valid for 17 years, but are now valid for 20 years</a:t>
            </a:r>
            <a:endParaRPr sz="2133"/>
          </a:p>
          <a:p>
            <a:pPr marL="203195" indent="-203195">
              <a:lnSpc>
                <a:spcPct val="90000"/>
              </a:lnSpc>
              <a:spcBef>
                <a:spcPts val="933"/>
              </a:spcBef>
              <a:buClr>
                <a:schemeClr val="dk1"/>
              </a:buClr>
              <a:buSzPts val="1600"/>
              <a:buFont typeface="Assistant"/>
              <a:buChar char="•"/>
            </a:pPr>
            <a:r>
              <a:rPr lang="en" sz="2133">
                <a:solidFill>
                  <a:schemeClr val="dk1"/>
                </a:solidFill>
                <a:latin typeface="Assistant"/>
                <a:ea typeface="Assistant"/>
                <a:cs typeface="Assistant"/>
                <a:sym typeface="Assistant"/>
              </a:rPr>
              <a:t>Protection for those who have legal ownership of an invention</a:t>
            </a:r>
            <a:endParaRPr sz="2133"/>
          </a:p>
          <a:p>
            <a:pPr marL="203195" indent="-203195">
              <a:lnSpc>
                <a:spcPct val="90000"/>
              </a:lnSpc>
              <a:spcBef>
                <a:spcPts val="933"/>
              </a:spcBef>
              <a:buClr>
                <a:schemeClr val="dk1"/>
              </a:buClr>
              <a:buSzPts val="1600"/>
              <a:buFont typeface="Assistant"/>
              <a:buChar char="•"/>
            </a:pPr>
            <a:r>
              <a:rPr lang="en" sz="2133">
                <a:solidFill>
                  <a:schemeClr val="dk1"/>
                </a:solidFill>
                <a:latin typeface="Assistant"/>
                <a:ea typeface="Assistant"/>
                <a:cs typeface="Assistant"/>
                <a:sym typeface="Assistant"/>
              </a:rPr>
              <a:t>Invention must be novel and non-obvious</a:t>
            </a:r>
            <a:endParaRPr sz="2133"/>
          </a:p>
          <a:p>
            <a:pPr marL="203195" indent="-203195">
              <a:lnSpc>
                <a:spcPct val="90000"/>
              </a:lnSpc>
              <a:spcBef>
                <a:spcPts val="933"/>
              </a:spcBef>
              <a:buClr>
                <a:schemeClr val="dk1"/>
              </a:buClr>
              <a:buSzPts val="1600"/>
              <a:buFont typeface="Assistant"/>
              <a:buChar char="•"/>
            </a:pPr>
            <a:r>
              <a:rPr lang="en" sz="2133">
                <a:solidFill>
                  <a:schemeClr val="dk1"/>
                </a:solidFill>
                <a:latin typeface="Assistant"/>
                <a:ea typeface="Assistant"/>
                <a:cs typeface="Assistant"/>
                <a:sym typeface="Assistant"/>
              </a:rPr>
              <a:t>Owner has exclusive control of invention for 20 years</a:t>
            </a:r>
            <a:endParaRPr sz="2133"/>
          </a:p>
          <a:p>
            <a:pPr marL="626518" lvl="1" indent="-203195">
              <a:lnSpc>
                <a:spcPct val="90000"/>
              </a:lnSpc>
              <a:spcBef>
                <a:spcPts val="400"/>
              </a:spcBef>
              <a:buClr>
                <a:schemeClr val="dk1"/>
              </a:buClr>
              <a:buSzPts val="1400"/>
              <a:buFont typeface="Assistant"/>
              <a:buChar char="•"/>
            </a:pPr>
            <a:r>
              <a:rPr lang="en" i="0" u="none" strike="noStrike" cap="none">
                <a:solidFill>
                  <a:schemeClr val="dk1"/>
                </a:solidFill>
                <a:latin typeface="Assistant"/>
                <a:ea typeface="Assistant"/>
                <a:cs typeface="Assistant"/>
                <a:sym typeface="Assistant"/>
              </a:rPr>
              <a:t>Cryptographic algorithm</a:t>
            </a:r>
            <a:endParaRPr/>
          </a:p>
          <a:p>
            <a:pPr marL="203195" indent="-203195">
              <a:lnSpc>
                <a:spcPct val="90000"/>
              </a:lnSpc>
              <a:spcBef>
                <a:spcPts val="933"/>
              </a:spcBef>
              <a:buClr>
                <a:schemeClr val="dk1"/>
              </a:buClr>
              <a:buSzPts val="1600"/>
              <a:buFont typeface="Assistant"/>
              <a:buChar char="•"/>
            </a:pPr>
            <a:r>
              <a:rPr lang="en" sz="2133">
                <a:solidFill>
                  <a:schemeClr val="dk1"/>
                </a:solidFill>
                <a:latin typeface="Assistant"/>
                <a:ea typeface="Assistant"/>
                <a:cs typeface="Assistant"/>
                <a:sym typeface="Assistant"/>
              </a:rPr>
              <a:t>The strongest form of protection</a:t>
            </a:r>
            <a:endParaRPr sz="2133"/>
          </a:p>
          <a:p>
            <a:pPr marL="203195" indent="-203195">
              <a:lnSpc>
                <a:spcPct val="90000"/>
              </a:lnSpc>
              <a:spcBef>
                <a:spcPts val="933"/>
              </a:spcBef>
              <a:buClr>
                <a:schemeClr val="dk1"/>
              </a:buClr>
              <a:buSzPts val="1600"/>
              <a:buFont typeface="Assistant"/>
              <a:buChar char="•"/>
            </a:pPr>
            <a:r>
              <a:rPr lang="en" sz="2133">
                <a:solidFill>
                  <a:schemeClr val="dk1"/>
                </a:solidFill>
                <a:latin typeface="Assistant"/>
                <a:ea typeface="Assistant"/>
                <a:cs typeface="Assistant"/>
                <a:sym typeface="Assistant"/>
              </a:rPr>
              <a:t>Published to stimulate other inventions</a:t>
            </a:r>
            <a:endParaRPr sz="2133"/>
          </a:p>
          <a:p>
            <a:pPr marL="203195" indent="-203195">
              <a:lnSpc>
                <a:spcPct val="90000"/>
              </a:lnSpc>
              <a:spcBef>
                <a:spcPts val="933"/>
              </a:spcBef>
              <a:buClr>
                <a:schemeClr val="dk1"/>
              </a:buClr>
              <a:buSzPts val="1600"/>
              <a:buFont typeface="Assistant"/>
              <a:buChar char="•"/>
            </a:pPr>
            <a:r>
              <a:rPr lang="en" sz="2133">
                <a:solidFill>
                  <a:schemeClr val="dk1"/>
                </a:solidFill>
                <a:latin typeface="Assistant"/>
                <a:ea typeface="Assistant"/>
                <a:cs typeface="Assistant"/>
                <a:sym typeface="Assistant"/>
              </a:rPr>
              <a:t>PCT  (Patent Cooperation Treaty) has been adopted by over 130 countries to provide the international protection of patents</a:t>
            </a:r>
            <a:endParaRPr sz="2133"/>
          </a:p>
          <a:p>
            <a:pPr marL="203195" indent="-203195">
              <a:lnSpc>
                <a:spcPct val="90000"/>
              </a:lnSpc>
              <a:spcBef>
                <a:spcPts val="933"/>
              </a:spcBef>
              <a:buClr>
                <a:schemeClr val="dk1"/>
              </a:buClr>
              <a:buSzPts val="1600"/>
              <a:buFont typeface="Assistant"/>
              <a:buChar char="•"/>
            </a:pPr>
            <a:r>
              <a:rPr lang="en" sz="2133">
                <a:solidFill>
                  <a:schemeClr val="dk1"/>
                </a:solidFill>
                <a:latin typeface="Assistant"/>
                <a:ea typeface="Assistant"/>
                <a:cs typeface="Assistant"/>
                <a:sym typeface="Assistant"/>
              </a:rPr>
              <a:t>No organization enforces patents. It is up to the owner to purse the patent rights through the legal system</a:t>
            </a:r>
            <a:endParaRPr sz="2133"/>
          </a:p>
          <a:p>
            <a:pPr marL="626518" lvl="1" indent="-84665">
              <a:lnSpc>
                <a:spcPct val="90000"/>
              </a:lnSpc>
              <a:spcBef>
                <a:spcPts val="400"/>
              </a:spcBef>
              <a:buClr>
                <a:schemeClr val="dk1"/>
              </a:buClr>
              <a:buSzPts val="1500"/>
              <a:buNone/>
            </a:pPr>
            <a:endParaRPr sz="2133">
              <a:solidFill>
                <a:schemeClr val="dk1"/>
              </a:solidFill>
              <a:latin typeface="Assistant"/>
              <a:ea typeface="Assistant"/>
              <a:cs typeface="Assistant"/>
              <a:sym typeface="Assistant"/>
            </a:endParaRPr>
          </a:p>
          <a:p>
            <a:pPr marL="203195" indent="0">
              <a:lnSpc>
                <a:spcPct val="90000"/>
              </a:lnSpc>
              <a:spcBef>
                <a:spcPts val="933"/>
              </a:spcBef>
              <a:spcAft>
                <a:spcPts val="2133"/>
              </a:spcAft>
              <a:buClr>
                <a:schemeClr val="dk1"/>
              </a:buClr>
              <a:buSzPts val="3000"/>
              <a:buNone/>
            </a:pPr>
            <a:endParaRPr sz="2133">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7"/>
          <p:cNvSpPr txBox="1">
            <a:spLocks noGrp="1"/>
          </p:cNvSpPr>
          <p:nvPr>
            <p:ph type="title"/>
          </p:nvPr>
        </p:nvSpPr>
        <p:spPr>
          <a:xfrm>
            <a:off x="838200" y="162792"/>
            <a:ext cx="99684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Export/Import Restrictions</a:t>
            </a:r>
            <a:endParaRPr sz="1600">
              <a:latin typeface="Assistant"/>
              <a:ea typeface="Assistant"/>
              <a:cs typeface="Assistant"/>
              <a:sym typeface="Assistant"/>
            </a:endParaRPr>
          </a:p>
        </p:txBody>
      </p:sp>
      <p:sp>
        <p:nvSpPr>
          <p:cNvPr id="707" name="Google Shape;707;p97"/>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89</a:t>
            </a:fld>
            <a:endParaRPr kern="0">
              <a:solidFill>
                <a:srgbClr val="000000"/>
              </a:solidFill>
            </a:endParaRPr>
          </a:p>
        </p:txBody>
      </p:sp>
      <p:sp>
        <p:nvSpPr>
          <p:cNvPr id="708" name="Google Shape;708;p97"/>
          <p:cNvSpPr txBox="1">
            <a:spLocks noGrp="1"/>
          </p:cNvSpPr>
          <p:nvPr>
            <p:ph type="body" idx="4294967295"/>
          </p:nvPr>
        </p:nvSpPr>
        <p:spPr>
          <a:xfrm>
            <a:off x="1306991" y="1488352"/>
            <a:ext cx="8412800" cy="3328000"/>
          </a:xfrm>
          <a:prstGeom prst="rect">
            <a:avLst/>
          </a:prstGeom>
          <a:noFill/>
          <a:ln>
            <a:noFill/>
          </a:ln>
        </p:spPr>
        <p:txBody>
          <a:bodyPr spcFirstLastPara="1" wrap="square" lIns="100767" tIns="50367" rIns="100767" bIns="50367" anchor="t" anchorCtr="0">
            <a:noAutofit/>
          </a:bodyPr>
          <a:lstStyle/>
          <a:p>
            <a:pPr marL="372524" indent="-304792">
              <a:lnSpc>
                <a:spcPct val="115000"/>
              </a:lnSpc>
              <a:buClr>
                <a:schemeClr val="dk1"/>
              </a:buClr>
              <a:buSzPts val="1800"/>
              <a:buFont typeface="Assistant"/>
              <a:buChar char="●"/>
            </a:pPr>
            <a:r>
              <a:rPr lang="en" sz="2400">
                <a:solidFill>
                  <a:schemeClr val="dk1"/>
                </a:solidFill>
                <a:latin typeface="Assistant"/>
                <a:ea typeface="Assistant"/>
                <a:cs typeface="Assistant"/>
                <a:sym typeface="Assistant"/>
              </a:rPr>
              <a:t>Export restriction</a:t>
            </a:r>
            <a:endParaRPr sz="1600"/>
          </a:p>
          <a:p>
            <a:pPr marL="677316" lvl="1" indent="-262460">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WASSENAAR Agreement makes it illegal to export munitions to terrorist sponsored nations</a:t>
            </a:r>
            <a:endParaRPr sz="1600"/>
          </a:p>
          <a:p>
            <a:pPr marL="677316" lvl="1" indent="-262460">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Exporting of cryptographic software is allowed to non-government end-users of other countries</a:t>
            </a:r>
            <a:endParaRPr sz="1600"/>
          </a:p>
          <a:p>
            <a:pPr marL="677316" lvl="1" indent="-262460">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No exporting of strong encryption software to terrorists states</a:t>
            </a:r>
            <a:endParaRPr sz="1600"/>
          </a:p>
          <a:p>
            <a:pPr marL="372524" indent="-304792">
              <a:lnSpc>
                <a:spcPct val="115000"/>
              </a:lnSpc>
              <a:buClr>
                <a:schemeClr val="dk1"/>
              </a:buClr>
              <a:buSzPts val="1800"/>
              <a:buFont typeface="Assistant"/>
              <a:buChar char="●"/>
            </a:pPr>
            <a:r>
              <a:rPr lang="en" sz="2400">
                <a:solidFill>
                  <a:schemeClr val="dk1"/>
                </a:solidFill>
                <a:latin typeface="Assistant"/>
                <a:ea typeface="Assistant"/>
                <a:cs typeface="Assistant"/>
                <a:sym typeface="Assistant"/>
              </a:rPr>
              <a:t>Import restriction</a:t>
            </a:r>
            <a:endParaRPr sz="1600"/>
          </a:p>
          <a:p>
            <a:pPr marL="677316" lvl="1" indent="-262460">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In many countries, the import of cryptographic tools with strong encryption requires a copy of the private keys be provided to law enforcement</a:t>
            </a:r>
            <a:endParaRPr sz="1600"/>
          </a:p>
          <a:p>
            <a:pPr marL="677316" lvl="1" indent="-262460">
              <a:lnSpc>
                <a:spcPct val="115000"/>
              </a:lnSpc>
              <a:spcBef>
                <a:spcPts val="400"/>
              </a:spcBef>
              <a:spcAft>
                <a:spcPts val="2133"/>
              </a:spcAft>
              <a:buClr>
                <a:schemeClr val="dk1"/>
              </a:buClr>
              <a:buSzPts val="1500"/>
              <a:buFont typeface="Assistant"/>
              <a:buChar char="○"/>
            </a:pPr>
            <a:r>
              <a:rPr lang="en" sz="2000">
                <a:solidFill>
                  <a:schemeClr val="dk1"/>
                </a:solidFill>
                <a:latin typeface="Assistant"/>
                <a:ea typeface="Assistant"/>
                <a:cs typeface="Assistant"/>
                <a:sym typeface="Assistant"/>
              </a:rPr>
              <a:t>US Safe Harbor Laws</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p:nvPr/>
        </p:nvSpPr>
        <p:spPr>
          <a:xfrm>
            <a:off x="0" y="0"/>
            <a:ext cx="12192000" cy="6858000"/>
          </a:xfrm>
          <a:prstGeom prst="rect">
            <a:avLst/>
          </a:prstGeom>
          <a:solidFill>
            <a:srgbClr val="FFFFFF"/>
          </a:solidFill>
          <a:ln>
            <a:noFill/>
          </a:ln>
        </p:spPr>
        <p:txBody>
          <a:bodyPr spcFirstLastPara="1" wrap="square" lIns="100767" tIns="50367" rIns="100767" bIns="50367" anchor="ctr" anchorCtr="0">
            <a:noAutofit/>
          </a:bodyPr>
          <a:lstStyle/>
          <a:p>
            <a:pPr algn="ctr" defTabSz="1219170">
              <a:buClr>
                <a:srgbClr val="000000"/>
              </a:buClr>
            </a:pPr>
            <a:endParaRPr sz="2000" kern="0">
              <a:solidFill>
                <a:srgbClr val="FFFFFF"/>
              </a:solidFill>
              <a:latin typeface="Calibri"/>
              <a:ea typeface="Calibri"/>
              <a:cs typeface="Calibri"/>
              <a:sym typeface="Calibri"/>
            </a:endParaRPr>
          </a:p>
        </p:txBody>
      </p:sp>
      <p:sp>
        <p:nvSpPr>
          <p:cNvPr id="143" name="Google Shape;143;p25"/>
          <p:cNvSpPr/>
          <p:nvPr/>
        </p:nvSpPr>
        <p:spPr>
          <a:xfrm>
            <a:off x="336884" y="321176"/>
            <a:ext cx="4332400" cy="61796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100767" tIns="50367" rIns="100767" bIns="50367" anchor="ctr" anchorCtr="0">
            <a:noAutofit/>
          </a:bodyPr>
          <a:lstStyle/>
          <a:p>
            <a:pPr algn="ctr" defTabSz="1219170">
              <a:buClr>
                <a:srgbClr val="000000"/>
              </a:buClr>
            </a:pPr>
            <a:endParaRPr sz="2000" kern="0">
              <a:solidFill>
                <a:srgbClr val="FFFFFF"/>
              </a:solidFill>
              <a:latin typeface="Calibri"/>
              <a:ea typeface="Calibri"/>
              <a:cs typeface="Calibri"/>
              <a:sym typeface="Calibri"/>
            </a:endParaRPr>
          </a:p>
        </p:txBody>
      </p:sp>
      <p:cxnSp>
        <p:nvCxnSpPr>
          <p:cNvPr id="144" name="Google Shape;144;p25"/>
          <p:cNvCxnSpPr/>
          <p:nvPr/>
        </p:nvCxnSpPr>
        <p:spPr>
          <a:xfrm>
            <a:off x="1191125" y="3910267"/>
            <a:ext cx="2586800" cy="0"/>
          </a:xfrm>
          <a:prstGeom prst="straightConnector1">
            <a:avLst/>
          </a:prstGeom>
          <a:noFill/>
          <a:ln w="22225" cap="flat" cmpd="sng">
            <a:solidFill>
              <a:srgbClr val="D9D9D9"/>
            </a:solidFill>
            <a:prstDash val="solid"/>
            <a:miter lim="800000"/>
            <a:headEnd type="none" w="sm" len="sm"/>
            <a:tailEnd type="none" w="sm" len="sm"/>
          </a:ln>
        </p:spPr>
      </p:cxnSp>
      <p:sp>
        <p:nvSpPr>
          <p:cNvPr id="145" name="Google Shape;145;p25"/>
          <p:cNvSpPr txBox="1">
            <a:spLocks noGrp="1"/>
          </p:cNvSpPr>
          <p:nvPr>
            <p:ph type="ctrTitle"/>
          </p:nvPr>
        </p:nvSpPr>
        <p:spPr>
          <a:xfrm>
            <a:off x="674236" y="914400"/>
            <a:ext cx="3657600" cy="2887600"/>
          </a:xfrm>
          <a:prstGeom prst="rect">
            <a:avLst/>
          </a:prstGeom>
          <a:noFill/>
          <a:ln>
            <a:noFill/>
          </a:ln>
        </p:spPr>
        <p:txBody>
          <a:bodyPr spcFirstLastPara="1" wrap="square" lIns="100767" tIns="50367" rIns="100767" bIns="50367" anchor="b" anchorCtr="0">
            <a:noAutofit/>
          </a:bodyPr>
          <a:lstStyle/>
          <a:p>
            <a:pPr algn="ctr">
              <a:lnSpc>
                <a:spcPct val="90000"/>
              </a:lnSpc>
              <a:buClr>
                <a:srgbClr val="FFFFFF"/>
              </a:buClr>
              <a:buSzPts val="3900"/>
            </a:pPr>
            <a:r>
              <a:rPr lang="en" sz="5200">
                <a:solidFill>
                  <a:srgbClr val="FFFFFF"/>
                </a:solidFill>
                <a:latin typeface="Calibri"/>
                <a:ea typeface="Calibri"/>
                <a:cs typeface="Calibri"/>
                <a:sym typeface="Calibri"/>
              </a:rPr>
              <a:t>Domain 1</a:t>
            </a:r>
            <a:br>
              <a:rPr lang="en" sz="5200">
                <a:solidFill>
                  <a:srgbClr val="FFFFFF"/>
                </a:solidFill>
                <a:latin typeface="Calibri"/>
                <a:ea typeface="Calibri"/>
                <a:cs typeface="Calibri"/>
                <a:sym typeface="Calibri"/>
              </a:rPr>
            </a:br>
            <a:endParaRPr sz="5200">
              <a:solidFill>
                <a:srgbClr val="FFFFFF"/>
              </a:solidFill>
              <a:latin typeface="Calibri"/>
              <a:ea typeface="Calibri"/>
              <a:cs typeface="Calibri"/>
              <a:sym typeface="Calibri"/>
            </a:endParaRPr>
          </a:p>
        </p:txBody>
      </p:sp>
      <p:sp>
        <p:nvSpPr>
          <p:cNvPr id="146" name="Google Shape;146;p25"/>
          <p:cNvSpPr txBox="1">
            <a:spLocks noGrp="1"/>
          </p:cNvSpPr>
          <p:nvPr>
            <p:ph type="subTitle" idx="1"/>
          </p:nvPr>
        </p:nvSpPr>
        <p:spPr>
          <a:xfrm>
            <a:off x="674236" y="4170500"/>
            <a:ext cx="3657600" cy="1525600"/>
          </a:xfrm>
          <a:prstGeom prst="rect">
            <a:avLst/>
          </a:prstGeom>
          <a:noFill/>
          <a:ln>
            <a:noFill/>
          </a:ln>
        </p:spPr>
        <p:txBody>
          <a:bodyPr spcFirstLastPara="1" wrap="square" lIns="100767" tIns="50367" rIns="100767" bIns="50367" anchor="t" anchorCtr="0">
            <a:noAutofit/>
          </a:bodyPr>
          <a:lstStyle/>
          <a:p>
            <a:pPr marL="0" indent="0" algn="ctr">
              <a:lnSpc>
                <a:spcPct val="90000"/>
              </a:lnSpc>
              <a:buClr>
                <a:srgbClr val="FFFFFF"/>
              </a:buClr>
              <a:buSzPts val="1600"/>
            </a:pPr>
            <a:r>
              <a:rPr lang="en" sz="2133" b="1">
                <a:solidFill>
                  <a:srgbClr val="FFFFFF"/>
                </a:solidFill>
                <a:latin typeface="Calibri"/>
                <a:ea typeface="Calibri"/>
                <a:cs typeface="Calibri"/>
                <a:sym typeface="Calibri"/>
              </a:rPr>
              <a:t>Information Security and Risk Management</a:t>
            </a:r>
            <a:endParaRPr sz="1600"/>
          </a:p>
        </p:txBody>
      </p:sp>
      <p:pic>
        <p:nvPicPr>
          <p:cNvPr id="147" name="Google Shape;147;p25"/>
          <p:cNvPicPr preferRelativeResize="0"/>
          <p:nvPr/>
        </p:nvPicPr>
        <p:blipFill rotWithShape="1">
          <a:blip r:embed="rId3">
            <a:alphaModFix/>
          </a:blip>
          <a:srcRect/>
          <a:stretch/>
        </p:blipFill>
        <p:spPr>
          <a:xfrm>
            <a:off x="5006073" y="321176"/>
            <a:ext cx="4961992" cy="617955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8"/>
          <p:cNvSpPr txBox="1">
            <a:spLocks noGrp="1"/>
          </p:cNvSpPr>
          <p:nvPr>
            <p:ph type="title"/>
          </p:nvPr>
        </p:nvSpPr>
        <p:spPr>
          <a:xfrm>
            <a:off x="933460" y="154223"/>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Privacy Issues – Employee Monitoring</a:t>
            </a:r>
            <a:endParaRPr sz="1600">
              <a:latin typeface="Assistant"/>
              <a:ea typeface="Assistant"/>
              <a:cs typeface="Assistant"/>
              <a:sym typeface="Assistant"/>
            </a:endParaRPr>
          </a:p>
        </p:txBody>
      </p:sp>
      <p:sp>
        <p:nvSpPr>
          <p:cNvPr id="715" name="Google Shape;715;p98"/>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90</a:t>
            </a:fld>
            <a:endParaRPr kern="0">
              <a:solidFill>
                <a:srgbClr val="000000"/>
              </a:solidFill>
            </a:endParaRPr>
          </a:p>
        </p:txBody>
      </p:sp>
      <p:sp>
        <p:nvSpPr>
          <p:cNvPr id="716" name="Google Shape;716;p98"/>
          <p:cNvSpPr txBox="1">
            <a:spLocks noGrp="1"/>
          </p:cNvSpPr>
          <p:nvPr>
            <p:ph type="body" idx="4294967295"/>
          </p:nvPr>
        </p:nvSpPr>
        <p:spPr>
          <a:xfrm>
            <a:off x="848596" y="1765600"/>
            <a:ext cx="4605200" cy="3326800"/>
          </a:xfrm>
          <a:prstGeom prst="rect">
            <a:avLst/>
          </a:prstGeom>
          <a:noFill/>
          <a:ln>
            <a:noFill/>
          </a:ln>
        </p:spPr>
        <p:txBody>
          <a:bodyPr spcFirstLastPara="1" wrap="square" lIns="100767" tIns="50367" rIns="100767" bIns="50367" anchor="t" anchorCtr="0">
            <a:noAutofit/>
          </a:bodyPr>
          <a:lstStyle/>
          <a:p>
            <a:pPr marL="372524" indent="-279393">
              <a:lnSpc>
                <a:spcPct val="115000"/>
              </a:lnSpc>
              <a:buClr>
                <a:schemeClr val="dk1"/>
              </a:buClr>
              <a:buSzPts val="1500"/>
              <a:buFont typeface="Assistant"/>
              <a:buChar char="●"/>
            </a:pPr>
            <a:r>
              <a:rPr lang="en" sz="2400">
                <a:solidFill>
                  <a:schemeClr val="dk1"/>
                </a:solidFill>
                <a:latin typeface="Assistant"/>
                <a:ea typeface="Assistant"/>
                <a:cs typeface="Assistant"/>
                <a:sym typeface="Assistant"/>
              </a:rPr>
              <a:t>Local labor laws related to privacy cannot be violated</a:t>
            </a:r>
            <a:endParaRPr sz="2400">
              <a:solidFill>
                <a:schemeClr val="dk1"/>
              </a:solidFill>
              <a:latin typeface="Assistant"/>
              <a:ea typeface="Assistant"/>
              <a:cs typeface="Assistant"/>
              <a:sym typeface="Assistant"/>
            </a:endParaRPr>
          </a:p>
          <a:p>
            <a:pPr marL="372524" indent="-279393">
              <a:lnSpc>
                <a:spcPct val="115000"/>
              </a:lnSpc>
              <a:buClr>
                <a:schemeClr val="dk1"/>
              </a:buClr>
              <a:buSzPts val="1500"/>
              <a:buFont typeface="Assistant"/>
              <a:buChar char="●"/>
            </a:pPr>
            <a:r>
              <a:rPr lang="en" sz="2400">
                <a:solidFill>
                  <a:schemeClr val="dk1"/>
                </a:solidFill>
                <a:latin typeface="Assistant"/>
                <a:ea typeface="Assistant"/>
                <a:cs typeface="Assistant"/>
                <a:sym typeface="Assistant"/>
              </a:rPr>
              <a:t>Be mindful of the reasonable expectation of privacy (REP)</a:t>
            </a:r>
            <a:endParaRPr sz="1600"/>
          </a:p>
          <a:p>
            <a:pPr marL="677316" lvl="1" indent="-262460">
              <a:lnSpc>
                <a:spcPct val="115000"/>
              </a:lnSpc>
              <a:spcBef>
                <a:spcPts val="400"/>
              </a:spcBef>
              <a:buClr>
                <a:schemeClr val="dk1"/>
              </a:buClr>
              <a:buSzPts val="1500"/>
              <a:buFont typeface="Assistant"/>
              <a:buChar char="○"/>
            </a:pPr>
            <a:r>
              <a:rPr lang="en" sz="2000">
                <a:solidFill>
                  <a:schemeClr val="dk1"/>
                </a:solidFill>
                <a:latin typeface="Assistant"/>
                <a:ea typeface="Assistant"/>
                <a:cs typeface="Assistant"/>
                <a:sym typeface="Assistant"/>
              </a:rPr>
              <a:t>Gain an employee waiver by signature  on policies, etc.</a:t>
            </a:r>
            <a:endParaRPr sz="1600"/>
          </a:p>
        </p:txBody>
      </p:sp>
      <p:sp>
        <p:nvSpPr>
          <p:cNvPr id="717" name="Google Shape;717;p98"/>
          <p:cNvSpPr txBox="1"/>
          <p:nvPr/>
        </p:nvSpPr>
        <p:spPr>
          <a:xfrm>
            <a:off x="6096000" y="1353400"/>
            <a:ext cx="4840800" cy="4660000"/>
          </a:xfrm>
          <a:prstGeom prst="rect">
            <a:avLst/>
          </a:prstGeom>
          <a:noFill/>
          <a:ln>
            <a:noFill/>
          </a:ln>
        </p:spPr>
        <p:txBody>
          <a:bodyPr spcFirstLastPara="1" wrap="square" lIns="121900" tIns="121900" rIns="121900" bIns="121900" anchor="t" anchorCtr="0">
            <a:noAutofit/>
          </a:bodyPr>
          <a:lstStyle/>
          <a:p>
            <a:pPr marL="372524" indent="-279393" defTabSz="1219170">
              <a:lnSpc>
                <a:spcPct val="115000"/>
              </a:lnSpc>
              <a:spcBef>
                <a:spcPts val="933"/>
              </a:spcBef>
              <a:buClr>
                <a:srgbClr val="000000"/>
              </a:buClr>
              <a:buSzPts val="1500"/>
              <a:buFont typeface="Assistant"/>
              <a:buChar char="●"/>
            </a:pPr>
            <a:r>
              <a:rPr lang="en" sz="2400" kern="0">
                <a:solidFill>
                  <a:srgbClr val="000000"/>
                </a:solidFill>
                <a:latin typeface="Assistant"/>
                <a:ea typeface="Assistant"/>
                <a:cs typeface="Assistant"/>
                <a:sym typeface="Assistant"/>
              </a:rPr>
              <a:t>Notify of monitoring that may be used, or do not monitor the employees at all</a:t>
            </a:r>
            <a:endParaRPr sz="1600" kern="0">
              <a:solidFill>
                <a:srgbClr val="161B25"/>
              </a:solidFill>
              <a:latin typeface="Assistant SemiBold"/>
              <a:ea typeface="Assistant SemiBold"/>
              <a:cs typeface="Assistant SemiBold"/>
              <a:sym typeface="Assistant SemiBold"/>
            </a:endParaRPr>
          </a:p>
          <a:p>
            <a:pPr marL="677316" lvl="1" indent="-262460" defTabSz="1219170">
              <a:lnSpc>
                <a:spcPct val="115000"/>
              </a:lnSpc>
              <a:spcBef>
                <a:spcPts val="400"/>
              </a:spcBef>
              <a:buClr>
                <a:srgbClr val="000000"/>
              </a:buClr>
              <a:buSzPts val="1500"/>
              <a:buFont typeface="Assistant"/>
              <a:buChar char="○"/>
            </a:pPr>
            <a:r>
              <a:rPr lang="en" sz="2000" kern="0">
                <a:solidFill>
                  <a:srgbClr val="000000"/>
                </a:solidFill>
                <a:latin typeface="Assistant"/>
                <a:ea typeface="Assistant"/>
                <a:cs typeface="Assistant"/>
                <a:sym typeface="Assistant"/>
              </a:rPr>
              <a:t>Banner and security awareness</a:t>
            </a:r>
            <a:endParaRPr sz="1600" kern="0">
              <a:solidFill>
                <a:srgbClr val="161B25"/>
              </a:solidFill>
              <a:latin typeface="Assistant SemiBold"/>
              <a:ea typeface="Assistant SemiBold"/>
              <a:cs typeface="Assistant SemiBold"/>
              <a:sym typeface="Assistant SemiBold"/>
            </a:endParaRPr>
          </a:p>
          <a:p>
            <a:pPr marL="677316" lvl="1" indent="-262460" defTabSz="1219170">
              <a:lnSpc>
                <a:spcPct val="115000"/>
              </a:lnSpc>
              <a:spcBef>
                <a:spcPts val="400"/>
              </a:spcBef>
              <a:buClr>
                <a:srgbClr val="000000"/>
              </a:buClr>
              <a:buSzPts val="1500"/>
              <a:buFont typeface="Assistant"/>
              <a:buChar char="○"/>
            </a:pPr>
            <a:r>
              <a:rPr lang="en" sz="2000" kern="0">
                <a:solidFill>
                  <a:srgbClr val="000000"/>
                </a:solidFill>
                <a:latin typeface="Assistant"/>
                <a:ea typeface="Assistant"/>
                <a:cs typeface="Assistant"/>
                <a:sym typeface="Assistant"/>
              </a:rPr>
              <a:t>Ensure that monitoring is lawful </a:t>
            </a:r>
            <a:endParaRPr sz="1600" kern="0">
              <a:solidFill>
                <a:srgbClr val="161B25"/>
              </a:solidFill>
              <a:latin typeface="Assistant SemiBold"/>
              <a:ea typeface="Assistant SemiBold"/>
              <a:cs typeface="Assistant SemiBold"/>
              <a:sym typeface="Assistant SemiBold"/>
            </a:endParaRPr>
          </a:p>
          <a:p>
            <a:pPr marL="677316" lvl="1" indent="-262460" defTabSz="1219170">
              <a:lnSpc>
                <a:spcPct val="115000"/>
              </a:lnSpc>
              <a:spcBef>
                <a:spcPts val="400"/>
              </a:spcBef>
              <a:buClr>
                <a:srgbClr val="000000"/>
              </a:buClr>
              <a:buSzPts val="1500"/>
              <a:buFont typeface="Assistant"/>
              <a:buChar char="○"/>
            </a:pPr>
            <a:r>
              <a:rPr lang="en" sz="2000" kern="0">
                <a:solidFill>
                  <a:srgbClr val="000000"/>
                </a:solidFill>
                <a:latin typeface="Assistant"/>
                <a:ea typeface="Assistant"/>
                <a:cs typeface="Assistant"/>
                <a:sym typeface="Assistant"/>
              </a:rPr>
              <a:t>Do not target individuals in monitoring</a:t>
            </a:r>
            <a:br>
              <a:rPr lang="en" sz="2000" kern="0">
                <a:solidFill>
                  <a:srgbClr val="000000"/>
                </a:solidFill>
                <a:latin typeface="Assistant"/>
                <a:ea typeface="Assistant"/>
                <a:cs typeface="Assistant"/>
                <a:sym typeface="Assistant"/>
              </a:rPr>
            </a:br>
            <a:endParaRPr sz="2000" kern="0">
              <a:solidFill>
                <a:srgbClr val="000000"/>
              </a:solidFill>
              <a:latin typeface="Assistant"/>
              <a:ea typeface="Assistant"/>
              <a:cs typeface="Assistant"/>
              <a:sym typeface="Assistant"/>
            </a:endParaRPr>
          </a:p>
          <a:p>
            <a:pPr marL="372524" indent="-279393" defTabSz="1219170">
              <a:lnSpc>
                <a:spcPct val="115000"/>
              </a:lnSpc>
              <a:spcBef>
                <a:spcPts val="933"/>
              </a:spcBef>
              <a:buClr>
                <a:srgbClr val="000000"/>
              </a:buClr>
              <a:buSzPts val="1500"/>
              <a:buFont typeface="Assistant"/>
              <a:buChar char="●"/>
            </a:pPr>
            <a:r>
              <a:rPr lang="en" sz="2400" kern="0">
                <a:solidFill>
                  <a:srgbClr val="000000"/>
                </a:solidFill>
                <a:latin typeface="Assistant"/>
                <a:ea typeface="Assistant"/>
                <a:cs typeface="Assistant"/>
                <a:sym typeface="Assistant"/>
              </a:rPr>
              <a:t>Monitor work-related events:</a:t>
            </a:r>
            <a:endParaRPr sz="1600" kern="0">
              <a:solidFill>
                <a:srgbClr val="161B25"/>
              </a:solidFill>
              <a:latin typeface="Assistant SemiBold"/>
              <a:ea typeface="Assistant SemiBold"/>
              <a:cs typeface="Assistant SemiBold"/>
              <a:sym typeface="Assistant SemiBold"/>
            </a:endParaRPr>
          </a:p>
          <a:p>
            <a:pPr marL="677316" lvl="1" indent="-262460" defTabSz="1219170">
              <a:lnSpc>
                <a:spcPct val="115000"/>
              </a:lnSpc>
              <a:spcBef>
                <a:spcPts val="400"/>
              </a:spcBef>
              <a:buClr>
                <a:srgbClr val="000000"/>
              </a:buClr>
              <a:buSzPts val="1500"/>
              <a:buFont typeface="Assistant"/>
              <a:buChar char="○"/>
            </a:pPr>
            <a:r>
              <a:rPr lang="en" sz="2000" kern="0">
                <a:solidFill>
                  <a:srgbClr val="000000"/>
                </a:solidFill>
                <a:latin typeface="Assistant"/>
                <a:ea typeface="Assistant"/>
                <a:cs typeface="Assistant"/>
                <a:sym typeface="Assistant"/>
              </a:rPr>
              <a:t>Keystroke, Cameras, Badges, Telephone, E-mail</a:t>
            </a:r>
            <a:endParaRPr sz="1600" kern="0">
              <a:solidFill>
                <a:srgbClr val="161B25"/>
              </a:solidFill>
              <a:latin typeface="Assistant SemiBold"/>
              <a:ea typeface="Assistant SemiBold"/>
              <a:cs typeface="Assistant SemiBold"/>
              <a:sym typeface="Assistant SemiBold"/>
            </a:endParaRPr>
          </a:p>
          <a:p>
            <a:pPr defTabSz="1219170">
              <a:spcBef>
                <a:spcPts val="2133"/>
              </a:spcBef>
              <a:buClr>
                <a:srgbClr val="000000"/>
              </a:buClr>
            </a:pPr>
            <a:endParaRPr sz="1867" kern="0">
              <a:solidFill>
                <a:srgbClr val="000000"/>
              </a:solidFill>
              <a:latin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99"/>
          <p:cNvSpPr txBox="1">
            <a:spLocks noGrp="1"/>
          </p:cNvSpPr>
          <p:nvPr>
            <p:ph type="title"/>
          </p:nvPr>
        </p:nvSpPr>
        <p:spPr>
          <a:xfrm>
            <a:off x="1033003" y="449707"/>
            <a:ext cx="10515600" cy="1325600"/>
          </a:xfrm>
          <a:prstGeom prst="rect">
            <a:avLst/>
          </a:prstGeom>
          <a:noFill/>
          <a:ln>
            <a:noFill/>
          </a:ln>
        </p:spPr>
        <p:txBody>
          <a:bodyPr spcFirstLastPara="1" wrap="square" lIns="100767" tIns="50367" rIns="100767" bIns="50367" anchor="ctr" anchorCtr="0">
            <a:noAutofit/>
          </a:bodyPr>
          <a:lstStyle/>
          <a:p>
            <a:pPr algn="l">
              <a:buSzPts val="2600"/>
            </a:pPr>
            <a:r>
              <a:rPr lang="en" sz="3200">
                <a:latin typeface="Assistant"/>
                <a:ea typeface="Assistant"/>
                <a:cs typeface="Assistant"/>
                <a:sym typeface="Assistant"/>
              </a:rPr>
              <a:t>HIPAA (Health Insurance Portability and Accountability Act)</a:t>
            </a:r>
            <a:endParaRPr sz="3200">
              <a:latin typeface="Assistant"/>
              <a:ea typeface="Assistant"/>
              <a:cs typeface="Assistant"/>
              <a:sym typeface="Assistant"/>
            </a:endParaRPr>
          </a:p>
        </p:txBody>
      </p:sp>
      <p:sp>
        <p:nvSpPr>
          <p:cNvPr id="724" name="Google Shape;724;p99"/>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91</a:t>
            </a:fld>
            <a:endParaRPr kern="0">
              <a:solidFill>
                <a:srgbClr val="000000"/>
              </a:solidFill>
            </a:endParaRPr>
          </a:p>
        </p:txBody>
      </p:sp>
      <p:sp>
        <p:nvSpPr>
          <p:cNvPr id="725" name="Google Shape;725;p99"/>
          <p:cNvSpPr txBox="1">
            <a:spLocks noGrp="1"/>
          </p:cNvSpPr>
          <p:nvPr>
            <p:ph type="body" idx="4294967295"/>
          </p:nvPr>
        </p:nvSpPr>
        <p:spPr>
          <a:xfrm>
            <a:off x="1379681" y="2055577"/>
            <a:ext cx="7772000" cy="2908000"/>
          </a:xfrm>
          <a:prstGeom prst="rect">
            <a:avLst/>
          </a:prstGeom>
          <a:noFill/>
          <a:ln>
            <a:noFill/>
          </a:ln>
        </p:spPr>
        <p:txBody>
          <a:bodyPr spcFirstLastPara="1" wrap="square" lIns="100767" tIns="50367" rIns="100767" bIns="50367" anchor="t" anchorCtr="0">
            <a:noAutofit/>
          </a:bodyPr>
          <a:lstStyle/>
          <a:p>
            <a:pPr marL="609585" indent="-431789">
              <a:lnSpc>
                <a:spcPct val="90000"/>
              </a:lnSpc>
              <a:buClr>
                <a:schemeClr val="dk1"/>
              </a:buClr>
              <a:buSzPts val="1500"/>
              <a:buFont typeface="Assistant"/>
              <a:buChar char="●"/>
            </a:pPr>
            <a:r>
              <a:rPr lang="en" sz="2667">
                <a:solidFill>
                  <a:schemeClr val="dk1"/>
                </a:solidFill>
                <a:latin typeface="Assistant"/>
                <a:ea typeface="Assistant"/>
                <a:cs typeface="Assistant"/>
                <a:sym typeface="Assistant"/>
              </a:rPr>
              <a:t>Applies to </a:t>
            </a:r>
            <a:endParaRPr sz="2667"/>
          </a:p>
          <a:p>
            <a:pPr marL="1219170" lvl="1" indent="-431789">
              <a:lnSpc>
                <a:spcPct val="90000"/>
              </a:lnSpc>
              <a:spcBef>
                <a:spcPts val="0"/>
              </a:spcBef>
              <a:buClr>
                <a:schemeClr val="dk1"/>
              </a:buClr>
              <a:buSzPts val="1500"/>
              <a:buFont typeface="Assistant"/>
              <a:buChar char="○"/>
            </a:pPr>
            <a:r>
              <a:rPr lang="en" sz="2400">
                <a:solidFill>
                  <a:schemeClr val="dk1"/>
                </a:solidFill>
                <a:latin typeface="Assistant"/>
                <a:ea typeface="Assistant"/>
                <a:cs typeface="Assistant"/>
                <a:sym typeface="Assistant"/>
              </a:rPr>
              <a:t>Health Insurers</a:t>
            </a:r>
            <a:endParaRPr sz="2400"/>
          </a:p>
          <a:p>
            <a:pPr marL="1219170" lvl="1" indent="-431789">
              <a:lnSpc>
                <a:spcPct val="90000"/>
              </a:lnSpc>
              <a:spcBef>
                <a:spcPts val="0"/>
              </a:spcBef>
              <a:buClr>
                <a:schemeClr val="dk1"/>
              </a:buClr>
              <a:buSzPts val="1500"/>
              <a:buFont typeface="Assistant"/>
              <a:buChar char="○"/>
            </a:pPr>
            <a:r>
              <a:rPr lang="en" sz="2400">
                <a:solidFill>
                  <a:schemeClr val="dk1"/>
                </a:solidFill>
                <a:latin typeface="Assistant"/>
                <a:ea typeface="Assistant"/>
                <a:cs typeface="Assistant"/>
                <a:sym typeface="Assistant"/>
              </a:rPr>
              <a:t>Health Providers</a:t>
            </a:r>
            <a:endParaRPr sz="2400"/>
          </a:p>
          <a:p>
            <a:pPr marL="1219170" lvl="1" indent="-431789">
              <a:lnSpc>
                <a:spcPct val="90000"/>
              </a:lnSpc>
              <a:spcBef>
                <a:spcPts val="0"/>
              </a:spcBef>
              <a:buClr>
                <a:schemeClr val="dk1"/>
              </a:buClr>
              <a:buSzPts val="1500"/>
              <a:buFont typeface="Assistant"/>
              <a:buChar char="○"/>
            </a:pPr>
            <a:r>
              <a:rPr lang="en" sz="2400">
                <a:solidFill>
                  <a:schemeClr val="dk1"/>
                </a:solidFill>
                <a:latin typeface="Assistant"/>
                <a:ea typeface="Assistant"/>
                <a:cs typeface="Assistant"/>
                <a:sym typeface="Assistant"/>
              </a:rPr>
              <a:t>Health care clearinghouses (claim processing agencies)</a:t>
            </a:r>
            <a:endParaRPr sz="2400"/>
          </a:p>
          <a:p>
            <a:pPr marL="1219170" lvl="1" indent="-431789">
              <a:lnSpc>
                <a:spcPct val="90000"/>
              </a:lnSpc>
              <a:spcBef>
                <a:spcPts val="0"/>
              </a:spcBef>
              <a:buClr>
                <a:schemeClr val="dk1"/>
              </a:buClr>
              <a:buSzPts val="1500"/>
              <a:buFont typeface="Assistant"/>
              <a:buChar char="○"/>
            </a:pPr>
            <a:r>
              <a:rPr lang="en" sz="2400">
                <a:solidFill>
                  <a:schemeClr val="dk1"/>
                </a:solidFill>
                <a:latin typeface="Assistant"/>
                <a:ea typeface="Assistant"/>
                <a:cs typeface="Assistant"/>
                <a:sym typeface="Assistant"/>
              </a:rPr>
              <a:t>As of 2009, covered entities must disclose security breaches regarding personal information</a:t>
            </a:r>
            <a:endParaRPr sz="2400">
              <a:solidFill>
                <a:schemeClr val="dk1"/>
              </a:solidFill>
              <a:latin typeface="Assistant"/>
              <a:ea typeface="Assistant"/>
              <a:cs typeface="Assistant"/>
              <a:sym typeface="Assistant"/>
            </a:endParaRPr>
          </a:p>
          <a:p>
            <a:pPr marL="609585" indent="-457189">
              <a:lnSpc>
                <a:spcPct val="90000"/>
              </a:lnSpc>
              <a:buClr>
                <a:schemeClr val="dk1"/>
              </a:buClr>
              <a:buSzPts val="1800"/>
              <a:buFont typeface="Assistant"/>
              <a:buChar char="●"/>
            </a:pPr>
            <a:r>
              <a:rPr lang="en" sz="2400">
                <a:solidFill>
                  <a:schemeClr val="dk1"/>
                </a:solidFill>
                <a:latin typeface="Assistant"/>
                <a:ea typeface="Assistant"/>
                <a:cs typeface="Assistant"/>
                <a:sym typeface="Assistant"/>
              </a:rPr>
              <a:t>Liabilities cannot be outsourced</a:t>
            </a:r>
            <a:endParaRPr sz="2400">
              <a:solidFill>
                <a:schemeClr val="dk1"/>
              </a:solidFill>
              <a:latin typeface="Assistant"/>
              <a:ea typeface="Assistant"/>
              <a:cs typeface="Assistant"/>
              <a:sym typeface="Assistan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00"/>
          <p:cNvSpPr txBox="1">
            <a:spLocks noGrp="1"/>
          </p:cNvSpPr>
          <p:nvPr>
            <p:ph type="title"/>
          </p:nvPr>
        </p:nvSpPr>
        <p:spPr>
          <a:xfrm>
            <a:off x="838200" y="584083"/>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Gramm-Leach-Bliley Financial Services Modernization Act</a:t>
            </a:r>
            <a:endParaRPr sz="1600">
              <a:latin typeface="Assistant"/>
              <a:ea typeface="Assistant"/>
              <a:cs typeface="Assistant"/>
              <a:sym typeface="Assistant"/>
            </a:endParaRPr>
          </a:p>
        </p:txBody>
      </p:sp>
      <p:sp>
        <p:nvSpPr>
          <p:cNvPr id="732" name="Google Shape;732;p100"/>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92</a:t>
            </a:fld>
            <a:endParaRPr kern="0">
              <a:solidFill>
                <a:srgbClr val="000000"/>
              </a:solidFill>
            </a:endParaRPr>
          </a:p>
        </p:txBody>
      </p:sp>
      <p:sp>
        <p:nvSpPr>
          <p:cNvPr id="733" name="Google Shape;733;p100"/>
          <p:cNvSpPr txBox="1">
            <a:spLocks noGrp="1"/>
          </p:cNvSpPr>
          <p:nvPr>
            <p:ph type="body" idx="4294967295"/>
          </p:nvPr>
        </p:nvSpPr>
        <p:spPr>
          <a:xfrm>
            <a:off x="971700" y="1909667"/>
            <a:ext cx="9367200" cy="4370400"/>
          </a:xfrm>
          <a:prstGeom prst="rect">
            <a:avLst/>
          </a:prstGeom>
          <a:noFill/>
          <a:ln>
            <a:noFill/>
          </a:ln>
        </p:spPr>
        <p:txBody>
          <a:bodyPr spcFirstLastPara="1" wrap="square" lIns="100767" tIns="50367" rIns="100767" bIns="50367" anchor="t" anchorCtr="0">
            <a:noAutofit/>
          </a:bodyPr>
          <a:lstStyle/>
          <a:p>
            <a:pPr marL="372524" indent="-313259">
              <a:lnSpc>
                <a:spcPct val="90000"/>
              </a:lnSpc>
              <a:buClr>
                <a:schemeClr val="dk1"/>
              </a:buClr>
              <a:buSzPts val="1900"/>
              <a:buFont typeface="Assistant"/>
              <a:buChar char="●"/>
            </a:pPr>
            <a:r>
              <a:rPr lang="en" sz="2533">
                <a:solidFill>
                  <a:schemeClr val="dk1"/>
                </a:solidFill>
                <a:latin typeface="Assistant"/>
                <a:ea typeface="Assistant"/>
                <a:cs typeface="Assistant"/>
                <a:sym typeface="Assistant"/>
              </a:rPr>
              <a:t>Known as GLBA</a:t>
            </a:r>
            <a:endParaRPr sz="1600"/>
          </a:p>
          <a:p>
            <a:pPr marL="372524" indent="-313259">
              <a:lnSpc>
                <a:spcPct val="90000"/>
              </a:lnSpc>
              <a:spcBef>
                <a:spcPts val="933"/>
              </a:spcBef>
              <a:buClr>
                <a:schemeClr val="dk1"/>
              </a:buClr>
              <a:buSzPts val="1900"/>
              <a:buFont typeface="Assistant"/>
              <a:buChar char="●"/>
            </a:pPr>
            <a:r>
              <a:rPr lang="en" sz="2533">
                <a:solidFill>
                  <a:schemeClr val="dk1"/>
                </a:solidFill>
                <a:latin typeface="Assistant"/>
                <a:ea typeface="Assistant"/>
                <a:cs typeface="Assistant"/>
                <a:sym typeface="Assistant"/>
              </a:rPr>
              <a:t>Requires financial agencies to better protect customer’s PII (Personally Identifiable Information)</a:t>
            </a:r>
            <a:endParaRPr sz="1600"/>
          </a:p>
          <a:p>
            <a:pPr marL="372524" indent="-313259">
              <a:lnSpc>
                <a:spcPct val="90000"/>
              </a:lnSpc>
              <a:spcBef>
                <a:spcPts val="933"/>
              </a:spcBef>
              <a:buClr>
                <a:schemeClr val="dk1"/>
              </a:buClr>
              <a:buSzPts val="1900"/>
              <a:buFont typeface="Assistant"/>
              <a:buChar char="●"/>
            </a:pPr>
            <a:r>
              <a:rPr lang="en" sz="2533">
                <a:solidFill>
                  <a:schemeClr val="dk1"/>
                </a:solidFill>
                <a:latin typeface="Assistant"/>
                <a:ea typeface="Assistant"/>
                <a:cs typeface="Assistant"/>
                <a:sym typeface="Assistant"/>
              </a:rPr>
              <a:t>Three Rules:</a:t>
            </a:r>
            <a:endParaRPr sz="1600"/>
          </a:p>
          <a:p>
            <a:pPr marL="677316" lvl="1" indent="-253994">
              <a:lnSpc>
                <a:spcPct val="90000"/>
              </a:lnSpc>
              <a:spcBef>
                <a:spcPts val="400"/>
              </a:spcBef>
              <a:buClr>
                <a:schemeClr val="dk1"/>
              </a:buClr>
              <a:buSzPts val="1600"/>
              <a:buFont typeface="Assistant"/>
              <a:buChar char="○"/>
            </a:pPr>
            <a:r>
              <a:rPr lang="en" sz="2133">
                <a:solidFill>
                  <a:schemeClr val="dk1"/>
                </a:solidFill>
                <a:latin typeface="Assistant"/>
                <a:ea typeface="Assistant"/>
                <a:cs typeface="Assistant"/>
                <a:sym typeface="Assistant"/>
              </a:rPr>
              <a:t>Financial Privacy rule-Requires financial institutions to provide information to customers regarding how PII is protected</a:t>
            </a:r>
            <a:endParaRPr sz="1600"/>
          </a:p>
          <a:p>
            <a:pPr marL="677316" lvl="1" indent="-253994">
              <a:lnSpc>
                <a:spcPct val="90000"/>
              </a:lnSpc>
              <a:spcBef>
                <a:spcPts val="400"/>
              </a:spcBef>
              <a:buClr>
                <a:schemeClr val="dk1"/>
              </a:buClr>
              <a:buSzPts val="1600"/>
              <a:buFont typeface="Assistant"/>
              <a:buChar char="○"/>
            </a:pPr>
            <a:r>
              <a:rPr lang="en" sz="2133">
                <a:solidFill>
                  <a:schemeClr val="dk1"/>
                </a:solidFill>
                <a:latin typeface="Assistant"/>
                <a:ea typeface="Assistant"/>
                <a:cs typeface="Assistant"/>
                <a:sym typeface="Assistant"/>
              </a:rPr>
              <a:t>Safeguards Rule-Requires each financial institution to have a formal written security plan detailing how customer PII will be safeguarded</a:t>
            </a:r>
            <a:endParaRPr sz="1600"/>
          </a:p>
          <a:p>
            <a:pPr marL="677316" lvl="1" indent="-253994">
              <a:lnSpc>
                <a:spcPct val="90000"/>
              </a:lnSpc>
              <a:spcBef>
                <a:spcPts val="400"/>
              </a:spcBef>
              <a:spcAft>
                <a:spcPts val="2133"/>
              </a:spcAft>
              <a:buClr>
                <a:schemeClr val="dk1"/>
              </a:buClr>
              <a:buSzPts val="1600"/>
              <a:buFont typeface="Assistant"/>
              <a:buChar char="○"/>
            </a:pPr>
            <a:r>
              <a:rPr lang="en" sz="2133">
                <a:solidFill>
                  <a:schemeClr val="dk1"/>
                </a:solidFill>
                <a:latin typeface="Assistant"/>
                <a:ea typeface="Assistant"/>
                <a:cs typeface="Assistant"/>
                <a:sym typeface="Assistant"/>
              </a:rPr>
              <a:t>Pretexting Protection-Addresses social engineering and requires methods be in place to limit information that can be obtained by this type of attack</a:t>
            </a:r>
            <a:endParaRPr sz="16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01"/>
          <p:cNvSpPr txBox="1">
            <a:spLocks noGrp="1"/>
          </p:cNvSpPr>
          <p:nvPr>
            <p:ph type="title"/>
          </p:nvPr>
        </p:nvSpPr>
        <p:spPr>
          <a:xfrm>
            <a:off x="1109467" y="403795"/>
            <a:ext cx="105156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PCI DSS (Payment Card Industry Data Security Standard)</a:t>
            </a:r>
            <a:endParaRPr sz="1600">
              <a:latin typeface="Assistant"/>
              <a:ea typeface="Assistant"/>
              <a:cs typeface="Assistant"/>
              <a:sym typeface="Assistant"/>
            </a:endParaRPr>
          </a:p>
        </p:txBody>
      </p:sp>
      <p:sp>
        <p:nvSpPr>
          <p:cNvPr id="740" name="Google Shape;740;p101"/>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93</a:t>
            </a:fld>
            <a:endParaRPr kern="0">
              <a:solidFill>
                <a:srgbClr val="000000"/>
              </a:solidFill>
            </a:endParaRPr>
          </a:p>
        </p:txBody>
      </p:sp>
      <p:sp>
        <p:nvSpPr>
          <p:cNvPr id="741" name="Google Shape;741;p101"/>
          <p:cNvSpPr txBox="1">
            <a:spLocks noGrp="1"/>
          </p:cNvSpPr>
          <p:nvPr>
            <p:ph type="body" idx="4294967295"/>
          </p:nvPr>
        </p:nvSpPr>
        <p:spPr>
          <a:xfrm>
            <a:off x="1813327" y="1789036"/>
            <a:ext cx="8154800" cy="3371600"/>
          </a:xfrm>
          <a:prstGeom prst="rect">
            <a:avLst/>
          </a:prstGeom>
          <a:noFill/>
          <a:ln>
            <a:noFill/>
          </a:ln>
        </p:spPr>
        <p:txBody>
          <a:bodyPr spcFirstLastPara="1" wrap="square" lIns="100767" tIns="50367" rIns="100767" bIns="50367" anchor="t" anchorCtr="0">
            <a:noAutofit/>
          </a:bodyPr>
          <a:lstStyle/>
          <a:p>
            <a:pPr marL="372524" indent="-313259">
              <a:lnSpc>
                <a:spcPct val="80000"/>
              </a:lnSpc>
              <a:buClr>
                <a:schemeClr val="dk1"/>
              </a:buClr>
              <a:buSzPts val="1900"/>
              <a:buFont typeface="Assistant"/>
              <a:buChar char="●"/>
            </a:pPr>
            <a:r>
              <a:rPr lang="en" sz="2533">
                <a:solidFill>
                  <a:schemeClr val="dk1"/>
                </a:solidFill>
                <a:latin typeface="Assistant"/>
                <a:ea typeface="Assistant"/>
                <a:cs typeface="Assistant"/>
                <a:sym typeface="Assistant"/>
              </a:rPr>
              <a:t>Not a legal mandate</a:t>
            </a:r>
            <a:endParaRPr sz="1600"/>
          </a:p>
          <a:p>
            <a:pPr marL="372524" indent="-313259">
              <a:lnSpc>
                <a:spcPct val="80000"/>
              </a:lnSpc>
              <a:spcBef>
                <a:spcPts val="933"/>
              </a:spcBef>
              <a:buClr>
                <a:schemeClr val="dk1"/>
              </a:buClr>
              <a:buSzPts val="1900"/>
              <a:buFont typeface="Assistant"/>
              <a:buChar char="●"/>
            </a:pPr>
            <a:r>
              <a:rPr lang="en" sz="2533">
                <a:solidFill>
                  <a:schemeClr val="dk1"/>
                </a:solidFill>
                <a:latin typeface="Assistant"/>
                <a:ea typeface="Assistant"/>
                <a:cs typeface="Assistant"/>
                <a:sym typeface="Assistant"/>
              </a:rPr>
              <a:t>Payment Card Industry self-regulates its own security standards</a:t>
            </a:r>
            <a:endParaRPr sz="1600"/>
          </a:p>
          <a:p>
            <a:pPr marL="372524" indent="-313259">
              <a:lnSpc>
                <a:spcPct val="80000"/>
              </a:lnSpc>
              <a:spcBef>
                <a:spcPts val="933"/>
              </a:spcBef>
              <a:buClr>
                <a:schemeClr val="dk1"/>
              </a:buClr>
              <a:buSzPts val="1900"/>
              <a:buFont typeface="Assistant"/>
              <a:buChar char="●"/>
            </a:pPr>
            <a:r>
              <a:rPr lang="en" sz="2533">
                <a:solidFill>
                  <a:schemeClr val="dk1"/>
                </a:solidFill>
                <a:latin typeface="Assistant"/>
                <a:ea typeface="Assistant"/>
                <a:cs typeface="Assistant"/>
                <a:sym typeface="Assistant"/>
              </a:rPr>
              <a:t>Applies to any business worldwide that transmits, processes or stores payment card  transactions to conduct business with customers</a:t>
            </a:r>
            <a:endParaRPr sz="1600"/>
          </a:p>
          <a:p>
            <a:pPr marL="372524" indent="-313259">
              <a:lnSpc>
                <a:spcPct val="80000"/>
              </a:lnSpc>
              <a:spcBef>
                <a:spcPts val="933"/>
              </a:spcBef>
              <a:buClr>
                <a:schemeClr val="dk1"/>
              </a:buClr>
              <a:buSzPts val="1900"/>
              <a:buFont typeface="Assistant"/>
              <a:buChar char="●"/>
            </a:pPr>
            <a:r>
              <a:rPr lang="en" sz="2533">
                <a:solidFill>
                  <a:schemeClr val="dk1"/>
                </a:solidFill>
                <a:latin typeface="Assistant"/>
                <a:ea typeface="Assistant"/>
                <a:cs typeface="Assistant"/>
                <a:sym typeface="Assistant"/>
              </a:rPr>
              <a:t>Compliance is enforced by the payment card vendor </a:t>
            </a:r>
            <a:endParaRPr sz="1600"/>
          </a:p>
          <a:p>
            <a:pPr marL="372524" indent="-313259">
              <a:lnSpc>
                <a:spcPct val="80000"/>
              </a:lnSpc>
              <a:spcBef>
                <a:spcPts val="933"/>
              </a:spcBef>
              <a:spcAft>
                <a:spcPts val="2133"/>
              </a:spcAft>
              <a:buClr>
                <a:schemeClr val="dk1"/>
              </a:buClr>
              <a:buSzPts val="1900"/>
              <a:buFont typeface="Assistant"/>
              <a:buChar char="●"/>
            </a:pPr>
            <a:r>
              <a:rPr lang="en" sz="2533">
                <a:solidFill>
                  <a:schemeClr val="dk1"/>
                </a:solidFill>
                <a:latin typeface="Assistant"/>
                <a:ea typeface="Assistant"/>
                <a:cs typeface="Assistant"/>
                <a:sym typeface="Assistant"/>
              </a:rPr>
              <a:t>Compliance requirements are dictated by the number of transactions, as well as any previous security issues</a:t>
            </a:r>
            <a:endParaRPr sz="16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2"/>
          <p:cNvSpPr txBox="1">
            <a:spLocks noGrp="1"/>
          </p:cNvSpPr>
          <p:nvPr>
            <p:ph type="title"/>
          </p:nvPr>
        </p:nvSpPr>
        <p:spPr>
          <a:xfrm>
            <a:off x="1069556" y="473053"/>
            <a:ext cx="10515600" cy="1325600"/>
          </a:xfrm>
          <a:prstGeom prst="rect">
            <a:avLst/>
          </a:prstGeom>
          <a:noFill/>
          <a:ln>
            <a:noFill/>
          </a:ln>
        </p:spPr>
        <p:txBody>
          <a:bodyPr spcFirstLastPara="1" wrap="square" lIns="100767" tIns="50367" rIns="100767" bIns="50367" anchor="ctr" anchorCtr="0">
            <a:noAutofit/>
          </a:bodyPr>
          <a:lstStyle/>
          <a:p>
            <a:pPr>
              <a:buSzPts val="3300"/>
            </a:pPr>
            <a:r>
              <a:rPr lang="en" sz="4400">
                <a:latin typeface="Assistant"/>
                <a:ea typeface="Assistant"/>
                <a:cs typeface="Assistant"/>
                <a:sym typeface="Assistant"/>
              </a:rPr>
              <a:t>PCI DSS Principles</a:t>
            </a:r>
            <a:endParaRPr sz="1600">
              <a:latin typeface="Assistant"/>
              <a:ea typeface="Assistant"/>
              <a:cs typeface="Assistant"/>
              <a:sym typeface="Assistant"/>
            </a:endParaRPr>
          </a:p>
        </p:txBody>
      </p:sp>
      <p:sp>
        <p:nvSpPr>
          <p:cNvPr id="748" name="Google Shape;748;p102"/>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94</a:t>
            </a:fld>
            <a:endParaRPr kern="0">
              <a:solidFill>
                <a:srgbClr val="000000"/>
              </a:solidFill>
            </a:endParaRPr>
          </a:p>
        </p:txBody>
      </p:sp>
      <p:sp>
        <p:nvSpPr>
          <p:cNvPr id="749" name="Google Shape;749;p102"/>
          <p:cNvSpPr txBox="1">
            <a:spLocks noGrp="1"/>
          </p:cNvSpPr>
          <p:nvPr>
            <p:ph type="body" idx="4294967295"/>
          </p:nvPr>
        </p:nvSpPr>
        <p:spPr>
          <a:xfrm>
            <a:off x="1602600" y="2011476"/>
            <a:ext cx="8534000" cy="3018400"/>
          </a:xfrm>
          <a:prstGeom prst="rect">
            <a:avLst/>
          </a:prstGeom>
          <a:noFill/>
          <a:ln>
            <a:noFill/>
          </a:ln>
        </p:spPr>
        <p:txBody>
          <a:bodyPr spcFirstLastPara="1" wrap="square" lIns="100767" tIns="50367" rIns="100767" bIns="50367" anchor="t" anchorCtr="0">
            <a:noAutofit/>
          </a:bodyPr>
          <a:lstStyle/>
          <a:p>
            <a:pPr marL="203195" indent="-152396">
              <a:lnSpc>
                <a:spcPct val="90000"/>
              </a:lnSpc>
              <a:buClr>
                <a:schemeClr val="dk1"/>
              </a:buClr>
              <a:buSzPts val="1800"/>
              <a:buFont typeface="Assistant"/>
              <a:buChar char="●"/>
            </a:pPr>
            <a:r>
              <a:rPr lang="en" sz="3067">
                <a:solidFill>
                  <a:schemeClr val="dk1"/>
                </a:solidFill>
                <a:latin typeface="Assistant"/>
                <a:ea typeface="Assistant"/>
                <a:cs typeface="Assistant"/>
                <a:sym typeface="Assistant"/>
              </a:rPr>
              <a:t>  Six Core Principles:	</a:t>
            </a:r>
            <a:endParaRPr sz="1600"/>
          </a:p>
          <a:p>
            <a:pPr marL="626518" lvl="1" indent="-220128">
              <a:lnSpc>
                <a:spcPct val="90000"/>
              </a:lnSpc>
              <a:spcBef>
                <a:spcPts val="400"/>
              </a:spcBef>
              <a:buClr>
                <a:schemeClr val="dk1"/>
              </a:buClr>
              <a:buSzPts val="2000"/>
              <a:buFont typeface="Assistant"/>
              <a:buChar char="○"/>
            </a:pPr>
            <a:r>
              <a:rPr lang="en" sz="2667">
                <a:solidFill>
                  <a:schemeClr val="dk1"/>
                </a:solidFill>
                <a:latin typeface="Assistant"/>
                <a:ea typeface="Assistant"/>
                <a:cs typeface="Assistant"/>
                <a:sym typeface="Assistant"/>
              </a:rPr>
              <a:t> Build and maintain a secure network</a:t>
            </a:r>
            <a:endParaRPr sz="1600"/>
          </a:p>
          <a:p>
            <a:pPr marL="626518" lvl="1" indent="-220128">
              <a:lnSpc>
                <a:spcPct val="90000"/>
              </a:lnSpc>
              <a:spcBef>
                <a:spcPts val="400"/>
              </a:spcBef>
              <a:buClr>
                <a:schemeClr val="dk1"/>
              </a:buClr>
              <a:buSzPts val="2000"/>
              <a:buFont typeface="Assistant"/>
              <a:buChar char="○"/>
            </a:pPr>
            <a:r>
              <a:rPr lang="en" sz="2667">
                <a:solidFill>
                  <a:schemeClr val="dk1"/>
                </a:solidFill>
                <a:latin typeface="Assistant"/>
                <a:ea typeface="Assistant"/>
                <a:cs typeface="Assistant"/>
                <a:sym typeface="Assistant"/>
              </a:rPr>
              <a:t> Protect cardholder data</a:t>
            </a:r>
            <a:endParaRPr sz="1600"/>
          </a:p>
          <a:p>
            <a:pPr marL="626518" lvl="1" indent="-220128">
              <a:lnSpc>
                <a:spcPct val="90000"/>
              </a:lnSpc>
              <a:spcBef>
                <a:spcPts val="400"/>
              </a:spcBef>
              <a:buClr>
                <a:schemeClr val="dk1"/>
              </a:buClr>
              <a:buSzPts val="2000"/>
              <a:buFont typeface="Assistant"/>
              <a:buChar char="○"/>
            </a:pPr>
            <a:r>
              <a:rPr lang="en" sz="2667">
                <a:solidFill>
                  <a:schemeClr val="dk1"/>
                </a:solidFill>
                <a:latin typeface="Assistant"/>
                <a:ea typeface="Assistant"/>
                <a:cs typeface="Assistant"/>
                <a:sym typeface="Assistant"/>
              </a:rPr>
              <a:t> Maintain a vulnerability management program</a:t>
            </a:r>
            <a:endParaRPr sz="1600"/>
          </a:p>
          <a:p>
            <a:pPr marL="626518" lvl="1" indent="-220128">
              <a:lnSpc>
                <a:spcPct val="90000"/>
              </a:lnSpc>
              <a:spcBef>
                <a:spcPts val="400"/>
              </a:spcBef>
              <a:buClr>
                <a:schemeClr val="dk1"/>
              </a:buClr>
              <a:buSzPts val="2000"/>
              <a:buFont typeface="Assistant"/>
              <a:buChar char="○"/>
            </a:pPr>
            <a:r>
              <a:rPr lang="en" sz="2667">
                <a:solidFill>
                  <a:schemeClr val="dk1"/>
                </a:solidFill>
                <a:latin typeface="Assistant"/>
                <a:ea typeface="Assistant"/>
                <a:cs typeface="Assistant"/>
                <a:sym typeface="Assistant"/>
              </a:rPr>
              <a:t> Implement strong access control measures</a:t>
            </a:r>
            <a:endParaRPr sz="1600"/>
          </a:p>
          <a:p>
            <a:pPr marL="626518" lvl="1" indent="-220128">
              <a:lnSpc>
                <a:spcPct val="90000"/>
              </a:lnSpc>
              <a:spcBef>
                <a:spcPts val="400"/>
              </a:spcBef>
              <a:buClr>
                <a:schemeClr val="dk1"/>
              </a:buClr>
              <a:buSzPts val="2000"/>
              <a:buFont typeface="Assistant"/>
              <a:buChar char="○"/>
            </a:pPr>
            <a:r>
              <a:rPr lang="en" sz="2667">
                <a:solidFill>
                  <a:schemeClr val="dk1"/>
                </a:solidFill>
                <a:latin typeface="Assistant"/>
                <a:ea typeface="Assistant"/>
                <a:cs typeface="Assistant"/>
                <a:sym typeface="Assistant"/>
              </a:rPr>
              <a:t> Regularly monitor and test the networks</a:t>
            </a:r>
            <a:endParaRPr sz="1600"/>
          </a:p>
          <a:p>
            <a:pPr marL="626518" lvl="1" indent="-220128">
              <a:lnSpc>
                <a:spcPct val="90000"/>
              </a:lnSpc>
              <a:spcBef>
                <a:spcPts val="400"/>
              </a:spcBef>
              <a:spcAft>
                <a:spcPts val="2133"/>
              </a:spcAft>
              <a:buClr>
                <a:schemeClr val="dk1"/>
              </a:buClr>
              <a:buSzPts val="2000"/>
              <a:buFont typeface="Assistant"/>
              <a:buChar char="○"/>
            </a:pPr>
            <a:r>
              <a:rPr lang="en" sz="2667">
                <a:solidFill>
                  <a:schemeClr val="dk1"/>
                </a:solidFill>
                <a:latin typeface="Assistant"/>
                <a:ea typeface="Assistant"/>
                <a:cs typeface="Assistant"/>
                <a:sym typeface="Assistant"/>
              </a:rPr>
              <a:t> Maintain an Information security policy</a:t>
            </a:r>
            <a:endParaRPr sz="16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103"/>
          <p:cNvSpPr txBox="1">
            <a:spLocks noGrp="1"/>
          </p:cNvSpPr>
          <p:nvPr>
            <p:ph type="title"/>
          </p:nvPr>
        </p:nvSpPr>
        <p:spPr>
          <a:xfrm>
            <a:off x="1284227" y="215839"/>
            <a:ext cx="10153200" cy="1325600"/>
          </a:xfrm>
          <a:prstGeom prst="rect">
            <a:avLst/>
          </a:prstGeom>
          <a:noFill/>
          <a:ln>
            <a:noFill/>
          </a:ln>
        </p:spPr>
        <p:txBody>
          <a:bodyPr spcFirstLastPara="1" wrap="square" lIns="100767" tIns="50367" rIns="100767" bIns="50367" anchor="ctr" anchorCtr="0">
            <a:noAutofit/>
          </a:bodyPr>
          <a:lstStyle/>
          <a:p>
            <a:r>
              <a:rPr lang="en">
                <a:latin typeface="Assistant"/>
                <a:ea typeface="Assistant"/>
                <a:cs typeface="Assistant"/>
                <a:sym typeface="Assistant"/>
              </a:rPr>
              <a:t>Disclosure</a:t>
            </a:r>
            <a:endParaRPr sz="1600">
              <a:latin typeface="Assistant"/>
              <a:ea typeface="Assistant"/>
              <a:cs typeface="Assistant"/>
              <a:sym typeface="Assistant"/>
            </a:endParaRPr>
          </a:p>
        </p:txBody>
      </p:sp>
      <p:sp>
        <p:nvSpPr>
          <p:cNvPr id="756" name="Google Shape;756;p103"/>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95</a:t>
            </a:fld>
            <a:endParaRPr kern="0">
              <a:solidFill>
                <a:srgbClr val="000000"/>
              </a:solidFill>
            </a:endParaRPr>
          </a:p>
        </p:txBody>
      </p:sp>
      <p:pic>
        <p:nvPicPr>
          <p:cNvPr id="757" name="Google Shape;757;p103"/>
          <p:cNvPicPr preferRelativeResize="0"/>
          <p:nvPr/>
        </p:nvPicPr>
        <p:blipFill>
          <a:blip r:embed="rId3">
            <a:alphaModFix/>
          </a:blip>
          <a:stretch>
            <a:fillRect/>
          </a:stretch>
        </p:blipFill>
        <p:spPr>
          <a:xfrm>
            <a:off x="1331567" y="215839"/>
            <a:ext cx="7039720" cy="593733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61"/>
        <p:cNvGrpSpPr/>
        <p:nvPr/>
      </p:nvGrpSpPr>
      <p:grpSpPr>
        <a:xfrm>
          <a:off x="0" y="0"/>
          <a:ext cx="0" cy="0"/>
          <a:chOff x="0" y="0"/>
          <a:chExt cx="0" cy="0"/>
        </a:xfrm>
      </p:grpSpPr>
      <p:sp>
        <p:nvSpPr>
          <p:cNvPr id="762" name="Google Shape;762;p104"/>
          <p:cNvSpPr txBox="1">
            <a:spLocks noGrp="1"/>
          </p:cNvSpPr>
          <p:nvPr>
            <p:ph type="title"/>
          </p:nvPr>
        </p:nvSpPr>
        <p:spPr>
          <a:xfrm>
            <a:off x="1850800" y="388633"/>
            <a:ext cx="8490400" cy="5454400"/>
          </a:xfrm>
          <a:prstGeom prst="rect">
            <a:avLst/>
          </a:prstGeom>
        </p:spPr>
        <p:txBody>
          <a:bodyPr spcFirstLastPara="1" wrap="square" lIns="121900" tIns="121900" rIns="121900" bIns="121900" anchor="ctr" anchorCtr="0">
            <a:noAutofit/>
          </a:bodyPr>
          <a:lstStyle/>
          <a:p>
            <a:r>
              <a:rPr lang="en"/>
              <a:t>Knowledge Transfer</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69"/>
        <p:cNvGrpSpPr/>
        <p:nvPr/>
      </p:nvGrpSpPr>
      <p:grpSpPr>
        <a:xfrm>
          <a:off x="0" y="0"/>
          <a:ext cx="0" cy="0"/>
          <a:chOff x="0" y="0"/>
          <a:chExt cx="0" cy="0"/>
        </a:xfrm>
      </p:grpSpPr>
      <p:pic>
        <p:nvPicPr>
          <p:cNvPr id="1027" name="Picture 3" descr="Image result for knowledge">
            <a:hlinkClick r:id="rId3"/>
            <a:extLst>
              <a:ext uri="{FF2B5EF4-FFF2-40B4-BE49-F238E27FC236}">
                <a16:creationId xmlns:a16="http://schemas.microsoft.com/office/drawing/2014/main" id="{BE3EE6AD-1521-43C0-B8DF-46E59414E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349467"/>
            <a:ext cx="5572538" cy="3282916"/>
          </a:xfrm>
          <a:prstGeom prst="rect">
            <a:avLst/>
          </a:prstGeom>
          <a:solidFill>
            <a:schemeClr val="accent1">
              <a:alpha val="0"/>
            </a:schemeClr>
          </a:solidFill>
        </p:spPr>
      </p:pic>
      <p:sp>
        <p:nvSpPr>
          <p:cNvPr id="770" name="Google Shape;770;p105"/>
          <p:cNvSpPr txBox="1"/>
          <p:nvPr/>
        </p:nvSpPr>
        <p:spPr>
          <a:xfrm>
            <a:off x="2742593" y="556685"/>
            <a:ext cx="8611200" cy="421200"/>
          </a:xfrm>
          <a:prstGeom prst="rect">
            <a:avLst/>
          </a:prstGeom>
          <a:noFill/>
          <a:ln>
            <a:noFill/>
          </a:ln>
        </p:spPr>
        <p:txBody>
          <a:bodyPr spcFirstLastPara="1" wrap="square" lIns="80800" tIns="40400" rIns="80800" bIns="40400" anchor="ctr" anchorCtr="0">
            <a:noAutofit/>
          </a:bodyPr>
          <a:lstStyle/>
          <a:p>
            <a:pPr algn="r" defTabSz="1219170">
              <a:lnSpc>
                <a:spcPct val="93000"/>
              </a:lnSpc>
              <a:buClr>
                <a:srgbClr val="000000"/>
              </a:buClr>
              <a:buSzPts val="3000"/>
            </a:pPr>
            <a:r>
              <a:rPr lang="en" sz="4000" kern="0">
                <a:solidFill>
                  <a:srgbClr val="000000"/>
                </a:solidFill>
                <a:latin typeface="Assistant"/>
                <a:ea typeface="Assistant"/>
                <a:cs typeface="Assistant"/>
                <a:sym typeface="Assistant"/>
              </a:rPr>
              <a:t>Knowledge Transfer</a:t>
            </a:r>
            <a:endParaRPr sz="1600" kern="0">
              <a:solidFill>
                <a:srgbClr val="000000"/>
              </a:solidFill>
              <a:latin typeface="Assistant"/>
              <a:ea typeface="Assistant"/>
              <a:cs typeface="Assistant"/>
              <a:sym typeface="Assistant"/>
            </a:endParaRPr>
          </a:p>
        </p:txBody>
      </p:sp>
      <p:sp>
        <p:nvSpPr>
          <p:cNvPr id="772" name="Google Shape;772;p105"/>
          <p:cNvSpPr txBox="1">
            <a:spLocks noGrp="1"/>
          </p:cNvSpPr>
          <p:nvPr>
            <p:ph type="sldNum" idx="12"/>
          </p:nvPr>
        </p:nvSpPr>
        <p:spPr>
          <a:xfrm>
            <a:off x="8610600" y="6356351"/>
            <a:ext cx="2743200" cy="365200"/>
          </a:xfrm>
          <a:prstGeom prst="rect">
            <a:avLst/>
          </a:prstGeom>
          <a:noFill/>
          <a:ln>
            <a:noFill/>
          </a:ln>
        </p:spPr>
        <p:txBody>
          <a:bodyPr spcFirstLastPara="1" wrap="square" lIns="100767" tIns="50367" rIns="100767" bIns="50367" anchor="t" anchorCtr="0">
            <a:noAutofit/>
          </a:bodyPr>
          <a:lstStyle/>
          <a:p>
            <a:pPr defTabSz="1219170">
              <a:buClr>
                <a:srgbClr val="000000"/>
              </a:buClr>
            </a:pPr>
            <a:fld id="{00000000-1234-1234-1234-123412341234}" type="slidenum">
              <a:rPr lang="en" kern="0">
                <a:solidFill>
                  <a:srgbClr val="000000"/>
                </a:solidFill>
              </a:rPr>
              <a:pPr defTabSz="1219170">
                <a:buClr>
                  <a:srgbClr val="000000"/>
                </a:buClr>
              </a:pPr>
              <a:t>97</a:t>
            </a:fld>
            <a:endParaRPr kern="0">
              <a:solidFill>
                <a:srgbClr val="000000"/>
              </a:solidFill>
            </a:endParaRPr>
          </a:p>
        </p:txBody>
      </p:sp>
      <p:sp>
        <p:nvSpPr>
          <p:cNvPr id="2" name="Rectangle 1">
            <a:extLst>
              <a:ext uri="{FF2B5EF4-FFF2-40B4-BE49-F238E27FC236}">
                <a16:creationId xmlns:a16="http://schemas.microsoft.com/office/drawing/2014/main" id="{8B930728-3E39-4F36-90F8-BEDCD6A0B6E3}"/>
              </a:ext>
            </a:extLst>
          </p:cNvPr>
          <p:cNvSpPr/>
          <p:nvPr/>
        </p:nvSpPr>
        <p:spPr>
          <a:xfrm>
            <a:off x="848140" y="1559764"/>
            <a:ext cx="4797287" cy="2862322"/>
          </a:xfrm>
          <a:prstGeom prst="rect">
            <a:avLst/>
          </a:prstGeom>
        </p:spPr>
        <p:txBody>
          <a:bodyPr wrap="square">
            <a:spAutoFit/>
          </a:bodyPr>
          <a:lstStyle/>
          <a:p>
            <a:r>
              <a:rPr lang="en-US" b="1" dirty="0">
                <a:solidFill>
                  <a:srgbClr val="333333"/>
                </a:solidFill>
                <a:latin typeface="&amp;quot"/>
              </a:rPr>
              <a:t>Awareness</a:t>
            </a:r>
            <a:endParaRPr lang="en-US" dirty="0">
              <a:solidFill>
                <a:srgbClr val="333333"/>
              </a:solidFill>
              <a:latin typeface="&amp;quot"/>
            </a:endParaRPr>
          </a:p>
          <a:p>
            <a:r>
              <a:rPr lang="en-US" dirty="0">
                <a:solidFill>
                  <a:srgbClr val="333333"/>
                </a:solidFill>
                <a:latin typeface="&amp;quot"/>
              </a:rPr>
              <a:t>To focus attention on security.</a:t>
            </a:r>
          </a:p>
          <a:p>
            <a:r>
              <a:rPr lang="en-US" b="1" dirty="0">
                <a:solidFill>
                  <a:srgbClr val="333333"/>
                </a:solidFill>
                <a:latin typeface="&amp;quot"/>
              </a:rPr>
              <a:t>Training</a:t>
            </a:r>
            <a:endParaRPr lang="en-US" dirty="0">
              <a:solidFill>
                <a:srgbClr val="333333"/>
              </a:solidFill>
              <a:latin typeface="&amp;quot"/>
            </a:endParaRPr>
          </a:p>
          <a:p>
            <a:r>
              <a:rPr lang="en-US" dirty="0">
                <a:solidFill>
                  <a:srgbClr val="333333"/>
                </a:solidFill>
                <a:latin typeface="&amp;quot"/>
              </a:rPr>
              <a:t>To produce relevant and needed security skills and competency, often particular to a discipline</a:t>
            </a:r>
          </a:p>
          <a:p>
            <a:r>
              <a:rPr lang="en-US" b="1" dirty="0">
                <a:solidFill>
                  <a:srgbClr val="333333"/>
                </a:solidFill>
                <a:latin typeface="&amp;quot"/>
              </a:rPr>
              <a:t>Education</a:t>
            </a:r>
            <a:endParaRPr lang="en-US" dirty="0">
              <a:solidFill>
                <a:srgbClr val="333333"/>
              </a:solidFill>
              <a:latin typeface="&amp;quot"/>
            </a:endParaRPr>
          </a:p>
          <a:p>
            <a:r>
              <a:rPr lang="en-US" dirty="0">
                <a:solidFill>
                  <a:srgbClr val="333333"/>
                </a:solidFill>
                <a:latin typeface="&amp;quot"/>
              </a:rPr>
              <a:t>To integrate all (security skills and competencies) into a common body of knowledge, adding a multidisciplinary study of concepts, issues, and principles.</a:t>
            </a:r>
            <a:endParaRPr lang="en-US" b="0" i="0" u="none" strike="noStrike" dirty="0">
              <a:solidFill>
                <a:srgbClr val="333333"/>
              </a:solidFill>
              <a:effectLst/>
              <a:latin typeface="&amp;quot"/>
            </a:endParaRPr>
          </a:p>
        </p:txBody>
      </p:sp>
      <p:sp>
        <p:nvSpPr>
          <p:cNvPr id="3" name="Rectangle 2">
            <a:extLst>
              <a:ext uri="{FF2B5EF4-FFF2-40B4-BE49-F238E27FC236}">
                <a16:creationId xmlns:a16="http://schemas.microsoft.com/office/drawing/2014/main" id="{66B0093C-9766-431C-8E88-C46AE5AAF8CC}"/>
              </a:ext>
            </a:extLst>
          </p:cNvPr>
          <p:cNvSpPr/>
          <p:nvPr/>
        </p:nvSpPr>
        <p:spPr>
          <a:xfrm>
            <a:off x="636105" y="4459153"/>
            <a:ext cx="11555896" cy="1639423"/>
          </a:xfrm>
          <a:prstGeom prst="rect">
            <a:avLst/>
          </a:prstGeom>
        </p:spPr>
        <p:txBody>
          <a:bodyPr wrap="square">
            <a:spAutoFit/>
          </a:bodyPr>
          <a:lstStyle/>
          <a:p>
            <a:pPr marL="177796">
              <a:lnSpc>
                <a:spcPct val="90000"/>
              </a:lnSpc>
              <a:spcBef>
                <a:spcPts val="400"/>
              </a:spcBef>
              <a:buClr>
                <a:schemeClr val="dk1"/>
              </a:buClr>
              <a:buSzPts val="1500"/>
            </a:pPr>
            <a:r>
              <a:rPr lang="en-US" b="1" dirty="0">
                <a:solidFill>
                  <a:schemeClr val="dk1"/>
                </a:solidFill>
                <a:latin typeface="Assistant"/>
                <a:ea typeface="Assistant"/>
                <a:cs typeface="Assistant"/>
                <a:sym typeface="Assistant"/>
              </a:rPr>
              <a:t>Remember…</a:t>
            </a:r>
          </a:p>
          <a:p>
            <a:pPr marL="1066785" lvl="1" indent="-431789">
              <a:lnSpc>
                <a:spcPct val="90000"/>
              </a:lnSpc>
              <a:spcBef>
                <a:spcPts val="400"/>
              </a:spcBef>
              <a:buClr>
                <a:schemeClr val="dk1"/>
              </a:buClr>
              <a:buSzPts val="1500"/>
              <a:buFont typeface="Assistant"/>
              <a:buChar char="●"/>
            </a:pPr>
            <a:r>
              <a:rPr lang="en-US" dirty="0">
                <a:solidFill>
                  <a:schemeClr val="dk1"/>
                </a:solidFill>
                <a:latin typeface="Assistant"/>
                <a:ea typeface="Assistant"/>
                <a:cs typeface="Assistant"/>
                <a:sym typeface="Assistant"/>
              </a:rPr>
              <a:t>Employees cannot and will not follow the directives and procedures, if they do not know about them </a:t>
            </a:r>
            <a:endParaRPr lang="en-US" sz="1200" dirty="0"/>
          </a:p>
          <a:p>
            <a:pPr marL="1066785" lvl="1" indent="-431789">
              <a:lnSpc>
                <a:spcPct val="90000"/>
              </a:lnSpc>
              <a:buClr>
                <a:schemeClr val="dk1"/>
              </a:buClr>
              <a:buSzPts val="1500"/>
              <a:buFont typeface="Assistant"/>
              <a:buChar char="●"/>
            </a:pPr>
            <a:r>
              <a:rPr lang="en-US" dirty="0">
                <a:solidFill>
                  <a:schemeClr val="dk1"/>
                </a:solidFill>
                <a:latin typeface="Assistant"/>
                <a:ea typeface="Assistant"/>
                <a:cs typeface="Assistant"/>
                <a:sym typeface="Assistant"/>
              </a:rPr>
              <a:t>Employees must know expectations and ramifications, if not met</a:t>
            </a:r>
            <a:endParaRPr lang="en-US" sz="1200" dirty="0"/>
          </a:p>
          <a:p>
            <a:pPr marL="1066785" lvl="1" indent="-431789">
              <a:lnSpc>
                <a:spcPct val="90000"/>
              </a:lnSpc>
              <a:buClr>
                <a:schemeClr val="dk1"/>
              </a:buClr>
              <a:buSzPts val="1500"/>
              <a:buFont typeface="Assistant"/>
              <a:buChar char="●"/>
            </a:pPr>
            <a:r>
              <a:rPr lang="en-US" dirty="0">
                <a:solidFill>
                  <a:schemeClr val="dk1"/>
                </a:solidFill>
                <a:latin typeface="Assistant"/>
                <a:ea typeface="Assistant"/>
                <a:cs typeface="Assistant"/>
                <a:sym typeface="Assistant"/>
              </a:rPr>
              <a:t>Employee recognition award program</a:t>
            </a:r>
            <a:endParaRPr lang="en-US" sz="1200" dirty="0"/>
          </a:p>
          <a:p>
            <a:pPr marL="1066785" lvl="1" indent="-431789">
              <a:lnSpc>
                <a:spcPct val="90000"/>
              </a:lnSpc>
              <a:buClr>
                <a:schemeClr val="dk1"/>
              </a:buClr>
              <a:buSzPts val="1500"/>
              <a:buFont typeface="Assistant"/>
              <a:buChar char="●"/>
            </a:pPr>
            <a:r>
              <a:rPr lang="en-US" dirty="0">
                <a:solidFill>
                  <a:schemeClr val="dk1"/>
                </a:solidFill>
                <a:latin typeface="Assistant"/>
                <a:ea typeface="Assistant"/>
                <a:cs typeface="Assistant"/>
                <a:sym typeface="Assistant"/>
              </a:rPr>
              <a:t>Part of due care </a:t>
            </a:r>
            <a:endParaRPr lang="en-US" sz="1200" dirty="0"/>
          </a:p>
          <a:p>
            <a:pPr marL="1066785" lvl="1" indent="-431789">
              <a:lnSpc>
                <a:spcPct val="90000"/>
              </a:lnSpc>
              <a:buClr>
                <a:schemeClr val="dk1"/>
              </a:buClr>
              <a:buSzPts val="1500"/>
              <a:buFont typeface="Assistant"/>
              <a:buChar char="●"/>
            </a:pPr>
            <a:r>
              <a:rPr lang="en-US" dirty="0">
                <a:solidFill>
                  <a:schemeClr val="dk1"/>
                </a:solidFill>
                <a:latin typeface="Assistant"/>
                <a:ea typeface="Assistant"/>
                <a:cs typeface="Assistant"/>
                <a:sym typeface="Assistant"/>
              </a:rPr>
              <a:t>Administrative control </a:t>
            </a:r>
            <a:endParaRPr lang="en-US" sz="1200" dirty="0"/>
          </a:p>
        </p:txBody>
      </p:sp>
    </p:spTree>
  </p:cSld>
  <p:clrMapOvr>
    <a:masterClrMapping/>
  </p:clrMapOvr>
  <p:transition>
    <p:fade thruBlk="1"/>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8"/>
          <p:cNvSpPr txBox="1">
            <a:spLocks noGrp="1"/>
          </p:cNvSpPr>
          <p:nvPr>
            <p:ph type="title" idx="4294967295"/>
          </p:nvPr>
        </p:nvSpPr>
        <p:spPr>
          <a:xfrm>
            <a:off x="452167" y="833167"/>
            <a:ext cx="10901600" cy="526400"/>
          </a:xfrm>
          <a:prstGeom prst="rect">
            <a:avLst/>
          </a:prstGeom>
          <a:noFill/>
          <a:ln>
            <a:noFill/>
          </a:ln>
        </p:spPr>
        <p:txBody>
          <a:bodyPr spcFirstLastPara="1" wrap="square" lIns="100767" tIns="50367" rIns="100767" bIns="50367" anchor="ctr" anchorCtr="0">
            <a:noAutofit/>
          </a:bodyPr>
          <a:lstStyle/>
          <a:p>
            <a:pPr algn="r">
              <a:lnSpc>
                <a:spcPct val="90000"/>
              </a:lnSpc>
              <a:buSzPts val="2700"/>
            </a:pPr>
            <a:r>
              <a:rPr lang="en" sz="3200" dirty="0">
                <a:latin typeface="Calibri"/>
                <a:ea typeface="Calibri"/>
                <a:cs typeface="Calibri"/>
                <a:sym typeface="Calibri"/>
              </a:rPr>
              <a:t>Domain 1 </a:t>
            </a:r>
            <a:r>
              <a:rPr lang="en-US" sz="3200" dirty="0">
                <a:latin typeface="Calibri"/>
                <a:ea typeface="Calibri"/>
                <a:cs typeface="Calibri"/>
                <a:sym typeface="Calibri"/>
              </a:rPr>
              <a:t>Review:</a:t>
            </a:r>
            <a:r>
              <a:rPr lang="en" sz="3200" dirty="0">
                <a:latin typeface="Calibri"/>
                <a:ea typeface="Calibri"/>
                <a:cs typeface="Calibri"/>
                <a:sym typeface="Calibri"/>
              </a:rPr>
              <a:t> Information Security and Risk Management</a:t>
            </a:r>
            <a:endParaRPr sz="3200" dirty="0">
              <a:latin typeface="Calibri"/>
              <a:ea typeface="Calibri"/>
              <a:cs typeface="Calibri"/>
              <a:sym typeface="Calibri"/>
            </a:endParaRPr>
          </a:p>
        </p:txBody>
      </p:sp>
      <p:sp>
        <p:nvSpPr>
          <p:cNvPr id="799" name="Google Shape;799;p108"/>
          <p:cNvSpPr txBox="1">
            <a:spLocks noGrp="1"/>
          </p:cNvSpPr>
          <p:nvPr>
            <p:ph type="body" idx="4294967295"/>
          </p:nvPr>
        </p:nvSpPr>
        <p:spPr>
          <a:xfrm>
            <a:off x="912401" y="1573900"/>
            <a:ext cx="5360000" cy="4212000"/>
          </a:xfrm>
          <a:prstGeom prst="rect">
            <a:avLst/>
          </a:prstGeom>
          <a:noFill/>
          <a:ln>
            <a:noFill/>
          </a:ln>
        </p:spPr>
        <p:txBody>
          <a:bodyPr spcFirstLastPara="1" wrap="square" lIns="100767" tIns="50367" rIns="100767" bIns="50367" anchor="t" anchorCtr="0">
            <a:noAutofit/>
          </a:bodyPr>
          <a:lstStyle/>
          <a:p>
            <a:pPr marL="203195" indent="-152396">
              <a:lnSpc>
                <a:spcPct val="90000"/>
              </a:lnSpc>
              <a:spcBef>
                <a:spcPts val="933"/>
              </a:spcBef>
              <a:buClr>
                <a:schemeClr val="dk1"/>
              </a:buClr>
              <a:buFont typeface="Assistant"/>
              <a:buChar char="●"/>
            </a:pPr>
            <a:r>
              <a:rPr lang="en" sz="2267">
                <a:solidFill>
                  <a:schemeClr val="dk1"/>
                </a:solidFill>
                <a:latin typeface="Assistant"/>
                <a:ea typeface="Assistant"/>
                <a:cs typeface="Assistant"/>
                <a:sym typeface="Assistant"/>
              </a:rPr>
              <a:t>Principles of Security </a:t>
            </a:r>
            <a:endParaRPr sz="1600"/>
          </a:p>
          <a:p>
            <a:pPr marL="203195" indent="-152396">
              <a:lnSpc>
                <a:spcPct val="90000"/>
              </a:lnSpc>
              <a:spcBef>
                <a:spcPts val="933"/>
              </a:spcBef>
              <a:buClr>
                <a:schemeClr val="dk1"/>
              </a:buClr>
              <a:buFont typeface="Assistant"/>
              <a:buChar char="●"/>
            </a:pPr>
            <a:r>
              <a:rPr lang="en" sz="2267">
                <a:solidFill>
                  <a:schemeClr val="dk1"/>
                </a:solidFill>
                <a:latin typeface="Assistant"/>
                <a:ea typeface="Assistant"/>
                <a:cs typeface="Assistant"/>
                <a:sym typeface="Assistant"/>
              </a:rPr>
              <a:t>Security Governance</a:t>
            </a:r>
            <a:endParaRPr sz="2267">
              <a:solidFill>
                <a:schemeClr val="dk1"/>
              </a:solidFill>
              <a:latin typeface="Assistant"/>
              <a:ea typeface="Assistant"/>
              <a:cs typeface="Assistant"/>
              <a:sym typeface="Assistant"/>
            </a:endParaRPr>
          </a:p>
          <a:p>
            <a:pPr marL="1219170" lvl="1" indent="-448722">
              <a:lnSpc>
                <a:spcPct val="90000"/>
              </a:lnSpc>
              <a:spcBef>
                <a:spcPts val="933"/>
              </a:spcBef>
              <a:buClr>
                <a:schemeClr val="dk1"/>
              </a:buClr>
              <a:buSzPts val="1700"/>
              <a:buFont typeface="Assistant"/>
              <a:buChar char="○"/>
            </a:pPr>
            <a:r>
              <a:rPr lang="en" sz="2267">
                <a:solidFill>
                  <a:schemeClr val="dk1"/>
                </a:solidFill>
                <a:latin typeface="Assistant"/>
                <a:ea typeface="Assistant"/>
                <a:cs typeface="Assistant"/>
                <a:sym typeface="Assistant"/>
              </a:rPr>
              <a:t>Security strategy</a:t>
            </a:r>
            <a:endParaRPr sz="2267">
              <a:solidFill>
                <a:schemeClr val="dk1"/>
              </a:solidFill>
              <a:latin typeface="Assistant"/>
              <a:ea typeface="Assistant"/>
              <a:cs typeface="Assistant"/>
              <a:sym typeface="Assistant"/>
            </a:endParaRPr>
          </a:p>
          <a:p>
            <a:pPr marL="1219170" lvl="1" indent="-406390">
              <a:lnSpc>
                <a:spcPct val="90000"/>
              </a:lnSpc>
              <a:spcBef>
                <a:spcPts val="933"/>
              </a:spcBef>
              <a:buClr>
                <a:schemeClr val="dk1"/>
              </a:buClr>
              <a:buSzPts val="1200"/>
              <a:buFont typeface="Assistant"/>
              <a:buChar char="○"/>
            </a:pPr>
            <a:r>
              <a:rPr lang="en" sz="2267">
                <a:solidFill>
                  <a:schemeClr val="dk1"/>
                </a:solidFill>
                <a:latin typeface="Assistant"/>
                <a:ea typeface="Assistant"/>
                <a:cs typeface="Assistant"/>
                <a:sym typeface="Assistant"/>
              </a:rPr>
              <a:t>Security Blueprints and Frameworks</a:t>
            </a:r>
            <a:endParaRPr sz="1600"/>
          </a:p>
          <a:p>
            <a:pPr marL="203195" indent="-152396">
              <a:lnSpc>
                <a:spcPct val="90000"/>
              </a:lnSpc>
              <a:spcBef>
                <a:spcPts val="933"/>
              </a:spcBef>
              <a:buClr>
                <a:schemeClr val="dk1"/>
              </a:buClr>
              <a:buFont typeface="Assistant"/>
              <a:buChar char="●"/>
            </a:pPr>
            <a:r>
              <a:rPr lang="en" sz="2267">
                <a:solidFill>
                  <a:schemeClr val="dk1"/>
                </a:solidFill>
                <a:latin typeface="Assistant"/>
                <a:ea typeface="Assistant"/>
                <a:cs typeface="Assistant"/>
                <a:sym typeface="Assistant"/>
              </a:rPr>
              <a:t>Information Security Program</a:t>
            </a:r>
            <a:endParaRPr sz="2267">
              <a:solidFill>
                <a:schemeClr val="dk1"/>
              </a:solidFill>
              <a:latin typeface="Assistant"/>
              <a:ea typeface="Assistant"/>
              <a:cs typeface="Assistant"/>
              <a:sym typeface="Assistant"/>
            </a:endParaRPr>
          </a:p>
          <a:p>
            <a:pPr marL="1219170" lvl="1" indent="-406390">
              <a:lnSpc>
                <a:spcPct val="90000"/>
              </a:lnSpc>
              <a:spcBef>
                <a:spcPts val="933"/>
              </a:spcBef>
              <a:buClr>
                <a:schemeClr val="dk1"/>
              </a:buClr>
              <a:buSzPts val="1200"/>
              <a:buFont typeface="Assistant"/>
              <a:buChar char="○"/>
            </a:pPr>
            <a:r>
              <a:rPr lang="en" sz="2267">
                <a:solidFill>
                  <a:schemeClr val="dk1"/>
                </a:solidFill>
                <a:latin typeface="Assistant"/>
                <a:ea typeface="Assistant"/>
                <a:cs typeface="Assistant"/>
                <a:sym typeface="Assistant"/>
              </a:rPr>
              <a:t>Policies, Standards, Procedures, Guidelines</a:t>
            </a:r>
            <a:endParaRPr sz="1600"/>
          </a:p>
          <a:p>
            <a:pPr marL="1219170" lvl="1" indent="-406390">
              <a:lnSpc>
                <a:spcPct val="90000"/>
              </a:lnSpc>
              <a:spcBef>
                <a:spcPts val="933"/>
              </a:spcBef>
              <a:buClr>
                <a:schemeClr val="dk1"/>
              </a:buClr>
              <a:buSzPts val="1200"/>
              <a:buFont typeface="Assistant"/>
              <a:buChar char="○"/>
            </a:pPr>
            <a:r>
              <a:rPr lang="en" sz="2267">
                <a:solidFill>
                  <a:schemeClr val="dk1"/>
                </a:solidFill>
                <a:latin typeface="Assistant"/>
                <a:ea typeface="Assistant"/>
                <a:cs typeface="Assistant"/>
                <a:sym typeface="Assistant"/>
              </a:rPr>
              <a:t>Roles and Responsibilities</a:t>
            </a:r>
            <a:endParaRPr sz="1600"/>
          </a:p>
          <a:p>
            <a:pPr marL="203195" indent="0">
              <a:lnSpc>
                <a:spcPct val="90000"/>
              </a:lnSpc>
              <a:spcBef>
                <a:spcPts val="933"/>
              </a:spcBef>
              <a:spcAft>
                <a:spcPts val="2133"/>
              </a:spcAft>
              <a:buNone/>
            </a:pPr>
            <a:endParaRPr sz="1600"/>
          </a:p>
        </p:txBody>
      </p:sp>
      <p:sp>
        <p:nvSpPr>
          <p:cNvPr id="800" name="Google Shape;800;p108"/>
          <p:cNvSpPr txBox="1"/>
          <p:nvPr/>
        </p:nvSpPr>
        <p:spPr>
          <a:xfrm>
            <a:off x="6590767" y="1573900"/>
            <a:ext cx="5078000" cy="4034000"/>
          </a:xfrm>
          <a:prstGeom prst="rect">
            <a:avLst/>
          </a:prstGeom>
          <a:noFill/>
          <a:ln>
            <a:noFill/>
          </a:ln>
        </p:spPr>
        <p:txBody>
          <a:bodyPr spcFirstLastPara="1" wrap="square" lIns="121900" tIns="121900" rIns="121900" bIns="121900" anchor="t" anchorCtr="0">
            <a:noAutofit/>
          </a:bodyPr>
          <a:lstStyle/>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Information Security Risk Management</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Identification </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Assessment</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Mitigation</a:t>
            </a:r>
            <a:endParaRPr sz="2267" kern="0">
              <a:solidFill>
                <a:srgbClr val="000000"/>
              </a:solidFill>
              <a:latin typeface="Assistant"/>
              <a:ea typeface="Assistant"/>
              <a:cs typeface="Assistant"/>
              <a:sym typeface="Assistant"/>
            </a:endParaRPr>
          </a:p>
          <a:p>
            <a:pPr marL="1219170" lvl="1" indent="-448722" defTabSz="1219170">
              <a:lnSpc>
                <a:spcPct val="90000"/>
              </a:lnSpc>
              <a:spcBef>
                <a:spcPts val="933"/>
              </a:spcBef>
              <a:buClr>
                <a:srgbClr val="000000"/>
              </a:buClr>
              <a:buSzPts val="1700"/>
              <a:buFont typeface="Assistant"/>
              <a:buChar char="○"/>
            </a:pPr>
            <a:r>
              <a:rPr lang="en" sz="2267" kern="0">
                <a:solidFill>
                  <a:srgbClr val="000000"/>
                </a:solidFill>
                <a:latin typeface="Assistant"/>
                <a:ea typeface="Assistant"/>
                <a:cs typeface="Assistant"/>
                <a:sym typeface="Assistant"/>
              </a:rPr>
              <a:t>Monitoring</a:t>
            </a:r>
            <a:endParaRPr sz="2267" kern="0">
              <a:solidFill>
                <a:srgbClr val="000000"/>
              </a:solidFill>
              <a:latin typeface="Assistant"/>
              <a:ea typeface="Assistant"/>
              <a:cs typeface="Assistant"/>
              <a:sym typeface="Assistant"/>
            </a:endParaRPr>
          </a:p>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Legal Considerations</a:t>
            </a:r>
            <a:endParaRPr sz="2267" kern="0">
              <a:solidFill>
                <a:srgbClr val="000000"/>
              </a:solidFill>
              <a:latin typeface="Assistant"/>
              <a:ea typeface="Assistant"/>
              <a:cs typeface="Assistant"/>
              <a:sym typeface="Assistant"/>
            </a:endParaRPr>
          </a:p>
          <a:p>
            <a:pPr marL="203195" indent="-152396" defTabSz="1219170">
              <a:lnSpc>
                <a:spcPct val="90000"/>
              </a:lnSpc>
              <a:spcBef>
                <a:spcPts val="933"/>
              </a:spcBef>
              <a:buClr>
                <a:srgbClr val="000000"/>
              </a:buClr>
              <a:buSzPts val="1000"/>
              <a:buFont typeface="Assistant"/>
              <a:buChar char="●"/>
            </a:pPr>
            <a:r>
              <a:rPr lang="en" sz="2267" kern="0">
                <a:solidFill>
                  <a:srgbClr val="000000"/>
                </a:solidFill>
                <a:latin typeface="Assistant"/>
                <a:ea typeface="Assistant"/>
                <a:cs typeface="Assistant"/>
                <a:sym typeface="Assistant"/>
              </a:rPr>
              <a:t>Knowledge Transfer </a:t>
            </a:r>
            <a:endParaRPr sz="1600" kern="0">
              <a:solidFill>
                <a:srgbClr val="161B25"/>
              </a:solidFill>
              <a:latin typeface="Assistant SemiBold"/>
              <a:ea typeface="Assistant SemiBold"/>
              <a:cs typeface="Assistant SemiBold"/>
              <a:sym typeface="Assistant SemiBold"/>
            </a:endParaRPr>
          </a:p>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09"/>
          <p:cNvSpPr/>
          <p:nvPr/>
        </p:nvSpPr>
        <p:spPr>
          <a:xfrm>
            <a:off x="0" y="0"/>
            <a:ext cx="12192000" cy="6858000"/>
          </a:xfrm>
          <a:prstGeom prst="rect">
            <a:avLst/>
          </a:prstGeom>
          <a:solidFill>
            <a:srgbClr val="FFFFFF"/>
          </a:solidFill>
          <a:ln>
            <a:noFill/>
          </a:ln>
        </p:spPr>
        <p:txBody>
          <a:bodyPr spcFirstLastPara="1" wrap="square" lIns="100767" tIns="50367" rIns="100767" bIns="50367" anchor="ctr" anchorCtr="0">
            <a:noAutofit/>
          </a:bodyPr>
          <a:lstStyle/>
          <a:p>
            <a:pPr algn="ctr" defTabSz="1219170">
              <a:buClr>
                <a:srgbClr val="000000"/>
              </a:buClr>
            </a:pPr>
            <a:endParaRPr sz="2000" kern="0">
              <a:solidFill>
                <a:srgbClr val="FFFFFF"/>
              </a:solidFill>
              <a:latin typeface="Calibri"/>
              <a:ea typeface="Calibri"/>
              <a:cs typeface="Calibri"/>
              <a:sym typeface="Calibri"/>
            </a:endParaRPr>
          </a:p>
        </p:txBody>
      </p:sp>
      <p:sp>
        <p:nvSpPr>
          <p:cNvPr id="807" name="Google Shape;807;p109"/>
          <p:cNvSpPr/>
          <p:nvPr/>
        </p:nvSpPr>
        <p:spPr>
          <a:xfrm>
            <a:off x="336884" y="321176"/>
            <a:ext cx="4332400" cy="61796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100767" tIns="50367" rIns="100767" bIns="50367" anchor="ctr" anchorCtr="0">
            <a:noAutofit/>
          </a:bodyPr>
          <a:lstStyle/>
          <a:p>
            <a:pPr algn="ctr" defTabSz="1219170">
              <a:buClr>
                <a:srgbClr val="000000"/>
              </a:buClr>
            </a:pPr>
            <a:endParaRPr sz="2000" kern="0">
              <a:solidFill>
                <a:srgbClr val="FFFFFF"/>
              </a:solidFill>
              <a:latin typeface="Calibri"/>
              <a:ea typeface="Calibri"/>
              <a:cs typeface="Calibri"/>
              <a:sym typeface="Calibri"/>
            </a:endParaRPr>
          </a:p>
        </p:txBody>
      </p:sp>
      <p:cxnSp>
        <p:nvCxnSpPr>
          <p:cNvPr id="808" name="Google Shape;808;p109"/>
          <p:cNvCxnSpPr/>
          <p:nvPr/>
        </p:nvCxnSpPr>
        <p:spPr>
          <a:xfrm>
            <a:off x="1191125" y="3910267"/>
            <a:ext cx="2586800" cy="0"/>
          </a:xfrm>
          <a:prstGeom prst="straightConnector1">
            <a:avLst/>
          </a:prstGeom>
          <a:noFill/>
          <a:ln w="22225" cap="flat" cmpd="sng">
            <a:solidFill>
              <a:srgbClr val="D9D9D9"/>
            </a:solidFill>
            <a:prstDash val="solid"/>
            <a:miter lim="800000"/>
            <a:headEnd type="none" w="sm" len="sm"/>
            <a:tailEnd type="none" w="sm" len="sm"/>
          </a:ln>
        </p:spPr>
      </p:cxnSp>
      <p:pic>
        <p:nvPicPr>
          <p:cNvPr id="809" name="Google Shape;809;p109"/>
          <p:cNvPicPr preferRelativeResize="0"/>
          <p:nvPr/>
        </p:nvPicPr>
        <p:blipFill rotWithShape="1">
          <a:blip r:embed="rId3">
            <a:alphaModFix/>
          </a:blip>
          <a:srcRect b="1845"/>
          <a:stretch/>
        </p:blipFill>
        <p:spPr>
          <a:xfrm>
            <a:off x="5189793" y="492572"/>
            <a:ext cx="4718228" cy="5880795"/>
          </a:xfrm>
          <a:prstGeom prst="rect">
            <a:avLst/>
          </a:prstGeom>
          <a:noFill/>
          <a:ln>
            <a:noFill/>
          </a:ln>
        </p:spPr>
      </p:pic>
      <p:sp>
        <p:nvSpPr>
          <p:cNvPr id="810" name="Google Shape;810;p109"/>
          <p:cNvSpPr txBox="1">
            <a:spLocks noGrp="1"/>
          </p:cNvSpPr>
          <p:nvPr>
            <p:ph type="ctrTitle"/>
          </p:nvPr>
        </p:nvSpPr>
        <p:spPr>
          <a:xfrm>
            <a:off x="674236" y="914400"/>
            <a:ext cx="3657600" cy="2887600"/>
          </a:xfrm>
          <a:prstGeom prst="rect">
            <a:avLst/>
          </a:prstGeom>
          <a:noFill/>
          <a:ln>
            <a:noFill/>
          </a:ln>
        </p:spPr>
        <p:txBody>
          <a:bodyPr spcFirstLastPara="1" wrap="square" lIns="100767" tIns="50367" rIns="100767" bIns="50367" anchor="b" anchorCtr="0">
            <a:noAutofit/>
          </a:bodyPr>
          <a:lstStyle/>
          <a:p>
            <a:pPr algn="ctr">
              <a:lnSpc>
                <a:spcPct val="90000"/>
              </a:lnSpc>
              <a:buClr>
                <a:srgbClr val="FFFFFF"/>
              </a:buClr>
              <a:buSzPts val="3900"/>
            </a:pPr>
            <a:r>
              <a:rPr lang="en" sz="5200">
                <a:solidFill>
                  <a:srgbClr val="FFFFFF"/>
                </a:solidFill>
                <a:latin typeface="Calibri"/>
                <a:ea typeface="Calibri"/>
                <a:cs typeface="Calibri"/>
                <a:sym typeface="Calibri"/>
              </a:rPr>
              <a:t>Domain 2</a:t>
            </a:r>
            <a:br>
              <a:rPr lang="en" sz="5200">
                <a:solidFill>
                  <a:srgbClr val="FFFFFF"/>
                </a:solidFill>
                <a:latin typeface="Calibri"/>
                <a:ea typeface="Calibri"/>
                <a:cs typeface="Calibri"/>
                <a:sym typeface="Calibri"/>
              </a:rPr>
            </a:br>
            <a:endParaRPr sz="5200">
              <a:solidFill>
                <a:srgbClr val="FFFFFF"/>
              </a:solidFill>
              <a:latin typeface="Calibri"/>
              <a:ea typeface="Calibri"/>
              <a:cs typeface="Calibri"/>
              <a:sym typeface="Calibri"/>
            </a:endParaRPr>
          </a:p>
        </p:txBody>
      </p:sp>
      <p:sp>
        <p:nvSpPr>
          <p:cNvPr id="811" name="Google Shape;811;p109"/>
          <p:cNvSpPr txBox="1">
            <a:spLocks noGrp="1"/>
          </p:cNvSpPr>
          <p:nvPr>
            <p:ph type="subTitle" idx="1"/>
          </p:nvPr>
        </p:nvSpPr>
        <p:spPr>
          <a:xfrm>
            <a:off x="674236" y="4170500"/>
            <a:ext cx="3657600" cy="1525600"/>
          </a:xfrm>
          <a:prstGeom prst="rect">
            <a:avLst/>
          </a:prstGeom>
          <a:noFill/>
          <a:ln>
            <a:noFill/>
          </a:ln>
        </p:spPr>
        <p:txBody>
          <a:bodyPr spcFirstLastPara="1" wrap="square" lIns="100767" tIns="50367" rIns="100767" bIns="50367" anchor="t" anchorCtr="0">
            <a:noAutofit/>
          </a:bodyPr>
          <a:lstStyle/>
          <a:p>
            <a:pPr marL="0" indent="0" algn="ctr">
              <a:lnSpc>
                <a:spcPct val="90000"/>
              </a:lnSpc>
              <a:buClr>
                <a:srgbClr val="FFFFFF"/>
              </a:buClr>
              <a:buSzPts val="1600"/>
            </a:pPr>
            <a:r>
              <a:rPr lang="en" sz="2133" b="1">
                <a:solidFill>
                  <a:srgbClr val="FFFFFF"/>
                </a:solidFill>
                <a:latin typeface="Calibri"/>
                <a:ea typeface="Calibri"/>
                <a:cs typeface="Calibri"/>
                <a:sym typeface="Calibri"/>
              </a:rPr>
              <a:t>Asset Security</a:t>
            </a:r>
            <a:endParaRPr sz="16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y 2018 Volume 1" id="{AF93567B-E75D-45D1-A3FD-672AC1491D95}" vid="{999FB191-57DE-4BC6-BAAE-34A244DFFB07}"/>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13573</Words>
  <Application>Microsoft Office PowerPoint</Application>
  <PresentationFormat>Widescreen</PresentationFormat>
  <Paragraphs>1622</Paragraphs>
  <Slides>192</Slides>
  <Notes>178</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192</vt:i4>
      </vt:variant>
    </vt:vector>
  </HeadingPairs>
  <TitlesOfParts>
    <vt:vector size="210" baseType="lpstr">
      <vt:lpstr>&amp;quot</vt:lpstr>
      <vt:lpstr>Aharoni</vt:lpstr>
      <vt:lpstr>Arial</vt:lpstr>
      <vt:lpstr>Assistant</vt:lpstr>
      <vt:lpstr>Assistant ExtraBold</vt:lpstr>
      <vt:lpstr>Assistant SemiBold</vt:lpstr>
      <vt:lpstr>Bebas Neue</vt:lpstr>
      <vt:lpstr>Bebas Neue Bold</vt:lpstr>
      <vt:lpstr>Calibri</vt:lpstr>
      <vt:lpstr>Calibri Light</vt:lpstr>
      <vt:lpstr>Noto Sans Symbols</vt:lpstr>
      <vt:lpstr>Roboto</vt:lpstr>
      <vt:lpstr>Times</vt:lpstr>
      <vt:lpstr>Times New Roman</vt:lpstr>
      <vt:lpstr>Verdana</vt:lpstr>
      <vt:lpstr>Office Theme</vt:lpstr>
      <vt:lpstr>1_Office Theme</vt:lpstr>
      <vt:lpstr>Simple Light</vt:lpstr>
      <vt:lpstr>PowerPoint Presentation</vt:lpstr>
      <vt:lpstr>Welcome and Introduction</vt:lpstr>
      <vt:lpstr>Welcome and Introduction</vt:lpstr>
      <vt:lpstr>The CISSP Exam What to Expect</vt:lpstr>
      <vt:lpstr>The 8 Domains of CISSP</vt:lpstr>
      <vt:lpstr>Computer Adaptive Testing (CAT)</vt:lpstr>
      <vt:lpstr>How does CAT work?</vt:lpstr>
      <vt:lpstr>The CISSP Mindset</vt:lpstr>
      <vt:lpstr>Domain 1 </vt:lpstr>
      <vt:lpstr>Domain 1 Agenda Information Security and Risk Management</vt:lpstr>
      <vt:lpstr>Principles of Information Security</vt:lpstr>
      <vt:lpstr>What is Security?</vt:lpstr>
      <vt:lpstr>The Information Security Triad</vt:lpstr>
      <vt:lpstr>The Elements of Information Security: NIST SP 800-12 revision 1</vt:lpstr>
      <vt:lpstr>Understanding GRC (Governance, Risk and Compliance)</vt:lpstr>
      <vt:lpstr>What is GRC</vt:lpstr>
      <vt:lpstr>Understanding GRC</vt:lpstr>
      <vt:lpstr>The GRC Capability Model</vt:lpstr>
      <vt:lpstr>Governance</vt:lpstr>
      <vt:lpstr>Risk</vt:lpstr>
      <vt:lpstr>Compliance</vt:lpstr>
      <vt:lpstr>Liabilities</vt:lpstr>
      <vt:lpstr>The Information Security Strategy and Road Map</vt:lpstr>
      <vt:lpstr>Gap Analysis</vt:lpstr>
      <vt:lpstr>Gap Analysis using the CMMI</vt:lpstr>
      <vt:lpstr>Closing the Gap: Information Security Strategy </vt:lpstr>
      <vt:lpstr>PowerPoint Presentation</vt:lpstr>
      <vt:lpstr>Objectives of an Information Security Strategy</vt:lpstr>
      <vt:lpstr>Information Security Frameworks</vt:lpstr>
      <vt:lpstr>Frameworks:  ISO 27001  </vt:lpstr>
      <vt:lpstr>ISO 27002:  The 14 Domains</vt:lpstr>
      <vt:lpstr>Other Common Frameworks</vt:lpstr>
      <vt:lpstr>Information Security Program</vt:lpstr>
      <vt:lpstr>Information Security Program</vt:lpstr>
      <vt:lpstr>Information Security Program</vt:lpstr>
      <vt:lpstr>Types of Policy</vt:lpstr>
      <vt:lpstr>Issue Specific Policies</vt:lpstr>
      <vt:lpstr>Standards</vt:lpstr>
      <vt:lpstr>Procedures</vt:lpstr>
      <vt:lpstr>Guidelines</vt:lpstr>
      <vt:lpstr>PowerPoint Presentation</vt:lpstr>
      <vt:lpstr>Baselines</vt:lpstr>
      <vt:lpstr>Roles and Responsibilities</vt:lpstr>
      <vt:lpstr>Senior Management’s Responsibilities</vt:lpstr>
      <vt:lpstr>PowerPoint Presentation</vt:lpstr>
      <vt:lpstr>PowerPoint Presentation</vt:lpstr>
      <vt:lpstr>PowerPoint Presentation</vt:lpstr>
      <vt:lpstr>PowerPoint Presentation</vt:lpstr>
      <vt:lpstr>PowerPoint Presentation</vt:lpstr>
      <vt:lpstr>Auditors</vt:lpstr>
      <vt:lpstr>PowerPoint Presentation</vt:lpstr>
      <vt:lpstr>Information Security Risk Management</vt:lpstr>
      <vt:lpstr>Information Security Risk Management</vt:lpstr>
      <vt:lpstr>Risk Definitions</vt:lpstr>
      <vt:lpstr>Risk Management Steps</vt:lpstr>
      <vt:lpstr>Risk Management Life Cycle: Risk Identification</vt:lpstr>
      <vt:lpstr>Risk Identification</vt:lpstr>
      <vt:lpstr>Methods to Identify Risk</vt:lpstr>
      <vt:lpstr>Alignment with Business Goals and Objectives</vt:lpstr>
      <vt:lpstr>Organizational Structures and Impact on Risk</vt:lpstr>
      <vt:lpstr>Risk Management Life Cycle: Risk Assessment</vt:lpstr>
      <vt:lpstr>Risk Assessment/Analysis</vt:lpstr>
      <vt:lpstr>Qualitative Assessments</vt:lpstr>
      <vt:lpstr>Quantitative Analysis</vt:lpstr>
      <vt:lpstr>Quantitative Analysis Formulas and Terms</vt:lpstr>
      <vt:lpstr>Quantitative Analysis Formulas </vt:lpstr>
      <vt:lpstr>Steps for Quantitative Analysis</vt:lpstr>
      <vt:lpstr>Risk Management Life Cycle: Risk Response and Mitigation</vt:lpstr>
      <vt:lpstr>Risk Mitigation and Response</vt:lpstr>
      <vt:lpstr>Risk Reduction/Avoidance</vt:lpstr>
      <vt:lpstr>Risk Transference</vt:lpstr>
      <vt:lpstr>Risk Acceptance</vt:lpstr>
      <vt:lpstr>Risk Management Life Cycle: Risk Monitoring and Reporting</vt:lpstr>
      <vt:lpstr>Risk Monitoring and Reporting</vt:lpstr>
      <vt:lpstr>Key Risk Indicators (KRIs)</vt:lpstr>
      <vt:lpstr>Key Risk Indicators (KRIs)</vt:lpstr>
      <vt:lpstr>Risk Management Process Review</vt:lpstr>
      <vt:lpstr>Legal Considerations</vt:lpstr>
      <vt:lpstr>Liabilities – who is at fault?</vt:lpstr>
      <vt:lpstr>Types of Laws</vt:lpstr>
      <vt:lpstr>Criminal Law</vt:lpstr>
      <vt:lpstr>Civil (Tort) Law</vt:lpstr>
      <vt:lpstr>Administrative (Regulatory) Law</vt:lpstr>
      <vt:lpstr>Intellectual Property</vt:lpstr>
      <vt:lpstr>Trade Secret</vt:lpstr>
      <vt:lpstr>Copyright</vt:lpstr>
      <vt:lpstr>Trademark</vt:lpstr>
      <vt:lpstr>Patent</vt:lpstr>
      <vt:lpstr>Export/Import Restrictions</vt:lpstr>
      <vt:lpstr>Privacy Issues – Employee Monitoring</vt:lpstr>
      <vt:lpstr>HIPAA (Health Insurance Portability and Accountability Act)</vt:lpstr>
      <vt:lpstr>Gramm-Leach-Bliley Financial Services Modernization Act</vt:lpstr>
      <vt:lpstr>PCI DSS (Payment Card Industry Data Security Standard)</vt:lpstr>
      <vt:lpstr>PCI DSS Principles</vt:lpstr>
      <vt:lpstr>Disclosure</vt:lpstr>
      <vt:lpstr>Knowledge Transfer</vt:lpstr>
      <vt:lpstr>PowerPoint Presentation</vt:lpstr>
      <vt:lpstr>Domain 1 Review: Information Security and Risk Management</vt:lpstr>
      <vt:lpstr>Domain 2 </vt:lpstr>
      <vt:lpstr>Asset Security Agenda</vt:lpstr>
      <vt:lpstr>Asset Value and Classification</vt:lpstr>
      <vt:lpstr>Considerations for Determining an Asset’s Value</vt:lpstr>
      <vt:lpstr>Data Classification</vt:lpstr>
      <vt:lpstr>Government and Military Data Classifications</vt:lpstr>
      <vt:lpstr>Private Sector Data Classifications</vt:lpstr>
      <vt:lpstr>Sensitivity vs. Criticality</vt:lpstr>
      <vt:lpstr>Data Protection</vt:lpstr>
      <vt:lpstr>Location and Access</vt:lpstr>
      <vt:lpstr>States of Data</vt:lpstr>
      <vt:lpstr>System Hardening &amp; Baselining</vt:lpstr>
      <vt:lpstr>Threats to Data Storage</vt:lpstr>
      <vt:lpstr>Data Security in the Cloud</vt:lpstr>
      <vt:lpstr>Data Loss Prevention DLP</vt:lpstr>
      <vt:lpstr>Masking, Obfuscation, Anonymization, and Tokenization</vt:lpstr>
      <vt:lpstr>Data rights management</vt:lpstr>
      <vt:lpstr>Data Redundancy</vt:lpstr>
      <vt:lpstr>Backups and Archives</vt:lpstr>
      <vt:lpstr>Data Protection policies:  Retention</vt:lpstr>
      <vt:lpstr>Data Protection policies:  Data archiving</vt:lpstr>
      <vt:lpstr>Secure Data Disposal</vt:lpstr>
      <vt:lpstr>Sanitizing Media</vt:lpstr>
      <vt:lpstr>Media Sanitation</vt:lpstr>
      <vt:lpstr>Removing Data Remnants</vt:lpstr>
      <vt:lpstr>Asset Security Review</vt:lpstr>
      <vt:lpstr>Domain 3 Security Architecture and Engineering</vt:lpstr>
      <vt:lpstr>Module 3 Security Engineering and Architecure Part 1:  Cryptography  </vt:lpstr>
      <vt:lpstr>Cryptography Through History</vt:lpstr>
      <vt:lpstr>Cryptography in History</vt:lpstr>
      <vt:lpstr>Caesar Cipher</vt:lpstr>
      <vt:lpstr>Scytale</vt:lpstr>
      <vt:lpstr>Vignere </vt:lpstr>
      <vt:lpstr>Cryptography in Warfare</vt:lpstr>
      <vt:lpstr>Vernam Cipher</vt:lpstr>
      <vt:lpstr>Cryptography Basics</vt:lpstr>
      <vt:lpstr>Security Services provided by Cryptography</vt:lpstr>
      <vt:lpstr>Definitions and Concepts</vt:lpstr>
      <vt:lpstr>Initialization Vector </vt:lpstr>
      <vt:lpstr>Algorithm</vt:lpstr>
      <vt:lpstr>Elements of Cryptography</vt:lpstr>
      <vt:lpstr>Definitions and Concepts</vt:lpstr>
      <vt:lpstr>Symmetric Cryptography</vt:lpstr>
      <vt:lpstr>Cryptography</vt:lpstr>
      <vt:lpstr>Cryptography Overview</vt:lpstr>
      <vt:lpstr>Symmetric Cryptography:  Stream vs. Block</vt:lpstr>
      <vt:lpstr>Stream Ciphers XOR</vt:lpstr>
      <vt:lpstr>Block Ciphers</vt:lpstr>
      <vt:lpstr>Common Symmetric Algorithms</vt:lpstr>
      <vt:lpstr>Asymmetric Cryptography </vt:lpstr>
      <vt:lpstr>Asymmetric Cryptography</vt:lpstr>
      <vt:lpstr>Privacy through Asymmetric Cryptography</vt:lpstr>
      <vt:lpstr>Authenticity through Asymmetric Cryptography</vt:lpstr>
      <vt:lpstr>Hashing (Checksums/Message Digests)</vt:lpstr>
      <vt:lpstr>Non-Repudiation</vt:lpstr>
      <vt:lpstr>Asymmetric P.A.I.N</vt:lpstr>
      <vt:lpstr>Common Asymmetric Algorithms</vt:lpstr>
      <vt:lpstr>The Buddy System for Asymmetric Algorithms</vt:lpstr>
      <vt:lpstr>RSA</vt:lpstr>
      <vt:lpstr>Diffie-Hellman</vt:lpstr>
      <vt:lpstr>Diffie Hellman Key Agreement</vt:lpstr>
      <vt:lpstr>ECC (Elliptical Curve Cryptography)</vt:lpstr>
      <vt:lpstr>Summary of Symmetric vs. Asymmetric</vt:lpstr>
      <vt:lpstr>PowerPoint Presentation</vt:lpstr>
      <vt:lpstr>Hybrid Cryptography </vt:lpstr>
      <vt:lpstr>Hybrid Cryptography</vt:lpstr>
      <vt:lpstr>SSL/TLS Hybrid Cryptography</vt:lpstr>
      <vt:lpstr>SSL/TLS Hybrid Cryptography</vt:lpstr>
      <vt:lpstr>Public Key Infrastructure</vt:lpstr>
      <vt:lpstr>Sounds Good, but….</vt:lpstr>
      <vt:lpstr>How Do we Prove our Identity?</vt:lpstr>
      <vt:lpstr>Certificates</vt:lpstr>
      <vt:lpstr>PKI (Public Key Infrastructure)</vt:lpstr>
      <vt:lpstr>Certificate Contents</vt:lpstr>
      <vt:lpstr>Certificate Revocation</vt:lpstr>
      <vt:lpstr>Trusted Certificate Authorities</vt:lpstr>
      <vt:lpstr>OCSP (Online Certificate Status Protocol)</vt:lpstr>
      <vt:lpstr>MACs (Message Authentication Codes)</vt:lpstr>
      <vt:lpstr>Integrity</vt:lpstr>
      <vt:lpstr>Quick Integrity Review</vt:lpstr>
      <vt:lpstr>MAC (Message Authentication Code)</vt:lpstr>
      <vt:lpstr>IPSec</vt:lpstr>
      <vt:lpstr>IPSec</vt:lpstr>
      <vt:lpstr>Encapsulation:  Packaging (Not Encrypting)</vt:lpstr>
      <vt:lpstr>IPSEC </vt:lpstr>
      <vt:lpstr>IPSec Sub-protocols</vt:lpstr>
      <vt:lpstr>Security Associations and SPIs</vt:lpstr>
      <vt:lpstr>Email Cryptosystems</vt:lpstr>
      <vt:lpstr>Implementation of Cryptography: Digital Envelopes in S/MIME</vt:lpstr>
      <vt:lpstr>Implementation of Cryptography:  PGP (Pretty Good Privacy)</vt:lpstr>
      <vt:lpstr>Attacks on Cryptography</vt:lpstr>
      <vt:lpstr>Attacks on Cryptography</vt:lpstr>
      <vt:lpstr>Attacks on Cryptography Continued</vt:lpstr>
      <vt:lpstr>Cryptography Review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Kelly Handerhan</dc:creator>
  <cp:lastModifiedBy>Kelly Handerhan</cp:lastModifiedBy>
  <cp:revision>15</cp:revision>
  <dcterms:created xsi:type="dcterms:W3CDTF">2018-11-11T16:04:09Z</dcterms:created>
  <dcterms:modified xsi:type="dcterms:W3CDTF">2018-11-14T03:08:18Z</dcterms:modified>
</cp:coreProperties>
</file>